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520" r:id="rId4"/>
    <p:sldId id="522" r:id="rId5"/>
    <p:sldId id="523" r:id="rId6"/>
    <p:sldId id="524" r:id="rId7"/>
    <p:sldId id="525" r:id="rId8"/>
    <p:sldId id="526" r:id="rId9"/>
    <p:sldId id="545" r:id="rId10"/>
    <p:sldId id="527" r:id="rId11"/>
    <p:sldId id="528" r:id="rId12"/>
    <p:sldId id="529" r:id="rId13"/>
    <p:sldId id="543" r:id="rId14"/>
    <p:sldId id="535" r:id="rId15"/>
    <p:sldId id="542" r:id="rId16"/>
    <p:sldId id="541" r:id="rId17"/>
    <p:sldId id="536" r:id="rId18"/>
    <p:sldId id="537" r:id="rId19"/>
    <p:sldId id="539" r:id="rId20"/>
    <p:sldId id="538" r:id="rId21"/>
    <p:sldId id="540" r:id="rId22"/>
    <p:sldId id="530" r:id="rId23"/>
    <p:sldId id="511" r:id="rId24"/>
    <p:sldId id="512" r:id="rId25"/>
    <p:sldId id="513" r:id="rId26"/>
    <p:sldId id="514" r:id="rId27"/>
    <p:sldId id="515" r:id="rId28"/>
    <p:sldId id="516" r:id="rId29"/>
    <p:sldId id="531" r:id="rId30"/>
    <p:sldId id="532" r:id="rId31"/>
    <p:sldId id="534" r:id="rId32"/>
    <p:sldId id="533" r:id="rId33"/>
    <p:sldId id="544" r:id="rId34"/>
    <p:sldId id="546" r:id="rId35"/>
    <p:sldId id="547" r:id="rId36"/>
    <p:sldId id="349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F883228-1D7A-4CB0-9373-756653724156}">
          <p14:sldIdLst>
            <p14:sldId id="503"/>
            <p14:sldId id="276"/>
          </p14:sldIdLst>
        </p14:section>
        <p14:section name="Видове връзки" id="{E8EDB8B4-75EE-4BFE-A22A-0B8B512B97A6}">
          <p14:sldIdLst>
            <p14:sldId id="520"/>
            <p14:sldId id="522"/>
            <p14:sldId id="523"/>
            <p14:sldId id="524"/>
            <p14:sldId id="525"/>
            <p14:sldId id="526"/>
            <p14:sldId id="545"/>
          </p14:sldIdLst>
        </p14:section>
        <p14:section name="Ограничения на целостта" id="{AE82BD26-B824-41EC-B91C-5FF26A22ABEE}">
          <p14:sldIdLst>
            <p14:sldId id="527"/>
            <p14:sldId id="528"/>
            <p14:sldId id="529"/>
            <p14:sldId id="543"/>
          </p14:sldIdLst>
        </p14:section>
        <p14:section name="Каскадни операции" id="{C457FDF6-6E82-45AC-A475-97A7C4BCAFD5}">
          <p14:sldIdLst>
            <p14:sldId id="535"/>
            <p14:sldId id="542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" id="{226DBD6B-8E6E-4B6D-822C-1E8A1B35F5CD}">
          <p14:sldIdLst>
            <p14:sldId id="53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E/R диаграми" id="{C7E521EA-5DED-46D1-AEDE-F7E26D162530}">
          <p14:sldIdLst>
            <p14:sldId id="531"/>
            <p14:sldId id="532"/>
            <p14:sldId id="534"/>
            <p14:sldId id="533"/>
            <p14:sldId id="544"/>
            <p14:sldId id="546"/>
            <p14:sldId id="547"/>
          </p14:sldIdLst>
        </p14:section>
        <p14:section name="Обобщение" id="{126D8100-68B2-4688-A452-FEA3237D26F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CB51-1AC8-4E1C-80E0-15C13F00E759}" v="4" dt="2023-10-06T16:04:21.7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5241" autoAdjust="0"/>
  </p:normalViewPr>
  <p:slideViewPr>
    <p:cSldViewPr showGuides="1">
      <p:cViewPr varScale="1">
        <p:scale>
          <a:sx n="73" d="100"/>
          <a:sy n="73" d="100"/>
        </p:scale>
        <p:origin x="192" y="18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535CB51-1AC8-4E1C-80E0-15C13F00E759}"/>
    <pc:docChg chg="custSel addSld delSld modSld modSection">
      <pc:chgData name="Spasko Katsarski" userId="cc8518145bc96298" providerId="LiveId" clId="{2535CB51-1AC8-4E1C-80E0-15C13F00E759}" dt="2023-10-06T16:03:26.743" v="83"/>
      <pc:docMkLst>
        <pc:docMk/>
      </pc:docMkLst>
      <pc:sldChg chg="del">
        <pc:chgData name="Spasko Katsarski" userId="cc8518145bc96298" providerId="LiveId" clId="{2535CB51-1AC8-4E1C-80E0-15C13F00E759}" dt="2023-10-06T16:03:08.463" v="80" actId="47"/>
        <pc:sldMkLst>
          <pc:docMk/>
          <pc:sldMk cId="2710384250" sldId="256"/>
        </pc:sldMkLst>
      </pc:sldChg>
      <pc:sldChg chg="addSp delSp modSp mod">
        <pc:chgData name="Spasko Katsarski" userId="cc8518145bc96298" providerId="LiveId" clId="{2535CB51-1AC8-4E1C-80E0-15C13F00E759}" dt="2023-10-06T16:03:26.743" v="83"/>
        <pc:sldMkLst>
          <pc:docMk/>
          <pc:sldMk cId="172473818" sldId="503"/>
        </pc:sldMkLst>
        <pc:spChg chg="del">
          <ac:chgData name="Spasko Katsarski" userId="cc8518145bc96298" providerId="LiveId" clId="{2535CB51-1AC8-4E1C-80E0-15C13F00E759}" dt="2023-10-06T16:00:32.404" v="0" actId="478"/>
          <ac:spMkLst>
            <pc:docMk/>
            <pc:sldMk cId="172473818" sldId="503"/>
            <ac:spMk id="2" creationId="{6F4A9FD0-3762-E1D1-4E9F-99FB6235444F}"/>
          </ac:spMkLst>
        </pc:spChg>
        <pc:spChg chg="mod">
          <ac:chgData name="Spasko Katsarski" userId="cc8518145bc96298" providerId="LiveId" clId="{2535CB51-1AC8-4E1C-80E0-15C13F00E759}" dt="2023-10-06T16:03:14.327" v="82" actId="27636"/>
          <ac:spMkLst>
            <pc:docMk/>
            <pc:sldMk cId="172473818" sldId="503"/>
            <ac:spMk id="3" creationId="{A004DC04-DA2A-41C0-8578-4B8D2F08EA7D}"/>
          </ac:spMkLst>
        </pc:spChg>
        <pc:spChg chg="mod">
          <ac:chgData name="Spasko Katsarski" userId="cc8518145bc96298" providerId="LiveId" clId="{2535CB51-1AC8-4E1C-80E0-15C13F00E759}" dt="2023-10-06T16:00:53.546" v="3" actId="27636"/>
          <ac:spMkLst>
            <pc:docMk/>
            <pc:sldMk cId="172473818" sldId="503"/>
            <ac:spMk id="9" creationId="{FA396BB6-2053-4690-9672-BC528007D370}"/>
          </ac:spMkLst>
        </pc:spChg>
        <pc:spChg chg="mod">
          <ac:chgData name="Spasko Katsarski" userId="cc8518145bc96298" providerId="LiveId" clId="{2535CB51-1AC8-4E1C-80E0-15C13F00E759}" dt="2023-10-06T16:00:58.315" v="4"/>
          <ac:spMkLst>
            <pc:docMk/>
            <pc:sldMk cId="172473818" sldId="503"/>
            <ac:spMk id="10" creationId="{F585BC4C-0F13-4FD4-8F23-99FD46618370}"/>
          </ac:spMkLst>
        </pc:spChg>
        <pc:picChg chg="add mod">
          <ac:chgData name="Spasko Katsarski" userId="cc8518145bc96298" providerId="LiveId" clId="{2535CB51-1AC8-4E1C-80E0-15C13F00E759}" dt="2023-10-06T16:03:26.743" v="83"/>
          <ac:picMkLst>
            <pc:docMk/>
            <pc:sldMk cId="172473818" sldId="503"/>
            <ac:picMk id="4" creationId="{61619FE1-20ED-194D-2304-26F363FC14F1}"/>
          </ac:picMkLst>
        </pc:picChg>
        <pc:picChg chg="mod">
          <ac:chgData name="Spasko Katsarski" userId="cc8518145bc96298" providerId="LiveId" clId="{2535CB51-1AC8-4E1C-80E0-15C13F00E759}" dt="2023-10-06T16:00:35.341" v="1" actId="1076"/>
          <ac:picMkLst>
            <pc:docMk/>
            <pc:sldMk cId="172473818" sldId="503"/>
            <ac:picMk id="31752" creationId="{00000000-0000-0000-0000-000000000000}"/>
          </ac:picMkLst>
        </pc:picChg>
      </pc:sldChg>
      <pc:sldChg chg="add">
        <pc:chgData name="Spasko Katsarski" userId="cc8518145bc96298" providerId="LiveId" clId="{2535CB51-1AC8-4E1C-80E0-15C13F00E759}" dt="2023-10-06T16:03:14.264" v="81"/>
        <pc:sldMkLst>
          <pc:docMk/>
          <pc:sldMk cId="1732530328" sldId="504"/>
        </pc:sldMkLst>
      </pc:sldChg>
      <pc:sldChg chg="modSp mod">
        <pc:chgData name="Spasko Katsarski" userId="cc8518145bc96298" providerId="LiveId" clId="{2535CB51-1AC8-4E1C-80E0-15C13F00E759}" dt="2023-10-06T16:01:05.846" v="9" actId="1036"/>
        <pc:sldMkLst>
          <pc:docMk/>
          <pc:sldMk cId="157698342" sldId="520"/>
        </pc:sldMkLst>
        <pc:spChg chg="mod">
          <ac:chgData name="Spasko Katsarski" userId="cc8518145bc96298" providerId="LiveId" clId="{2535CB51-1AC8-4E1C-80E0-15C13F00E759}" dt="2023-10-06T16:01:05.846" v="9" actId="1036"/>
          <ac:spMkLst>
            <pc:docMk/>
            <pc:sldMk cId="157698342" sldId="520"/>
            <ac:spMk id="4" creationId="{75016D31-012C-ECAC-F463-E3E8C0294A0B}"/>
          </ac:spMkLst>
        </pc:spChg>
      </pc:sldChg>
      <pc:sldChg chg="modSp mod">
        <pc:chgData name="Spasko Katsarski" userId="cc8518145bc96298" providerId="LiveId" clId="{2535CB51-1AC8-4E1C-80E0-15C13F00E759}" dt="2023-10-06T16:01:21.706" v="29" actId="20577"/>
        <pc:sldMkLst>
          <pc:docMk/>
          <pc:sldMk cId="4288684798" sldId="527"/>
        </pc:sldMkLst>
        <pc:spChg chg="mod">
          <ac:chgData name="Spasko Katsarski" userId="cc8518145bc96298" providerId="LiveId" clId="{2535CB51-1AC8-4E1C-80E0-15C13F00E759}" dt="2023-10-06T16:01:21.706" v="29" actId="20577"/>
          <ac:spMkLst>
            <pc:docMk/>
            <pc:sldMk cId="4288684798" sldId="527"/>
            <ac:spMk id="5" creationId="{69B2A810-B99C-31DF-53A7-5E4F08E19CEA}"/>
          </ac:spMkLst>
        </pc:spChg>
        <pc:spChg chg="mod">
          <ac:chgData name="Spasko Katsarski" userId="cc8518145bc96298" providerId="LiveId" clId="{2535CB51-1AC8-4E1C-80E0-15C13F00E759}" dt="2023-10-06T16:01:18.456" v="11"/>
          <ac:spMkLst>
            <pc:docMk/>
            <pc:sldMk cId="4288684798" sldId="527"/>
            <ac:spMk id="7" creationId="{CD4451EC-8944-6BC8-BC45-23E0FD1012D6}"/>
          </ac:spMkLst>
        </pc:spChg>
      </pc:sldChg>
      <pc:sldChg chg="modSp mod">
        <pc:chgData name="Spasko Katsarski" userId="cc8518145bc96298" providerId="LiveId" clId="{2535CB51-1AC8-4E1C-80E0-15C13F00E759}" dt="2023-10-06T16:02:30.418" v="63" actId="1036"/>
        <pc:sldMkLst>
          <pc:docMk/>
          <pc:sldMk cId="2373101763" sldId="530"/>
        </pc:sldMkLst>
        <pc:spChg chg="mod">
          <ac:chgData name="Spasko Katsarski" userId="cc8518145bc96298" providerId="LiveId" clId="{2535CB51-1AC8-4E1C-80E0-15C13F00E759}" dt="2023-10-06T16:02:30.418" v="63" actId="1036"/>
          <ac:spMkLst>
            <pc:docMk/>
            <pc:sldMk cId="2373101763" sldId="530"/>
            <ac:spMk id="5" creationId="{0E127296-99C4-8822-7C65-5E42BD113733}"/>
          </ac:spMkLst>
        </pc:spChg>
        <pc:spChg chg="mod">
          <ac:chgData name="Spasko Katsarski" userId="cc8518145bc96298" providerId="LiveId" clId="{2535CB51-1AC8-4E1C-80E0-15C13F00E759}" dt="2023-10-06T16:02:26.309" v="62" actId="1035"/>
          <ac:spMkLst>
            <pc:docMk/>
            <pc:sldMk cId="2373101763" sldId="530"/>
            <ac:spMk id="7" creationId="{DBF5BC22-AD04-88CB-6815-64BD6FF6720E}"/>
          </ac:spMkLst>
        </pc:spChg>
      </pc:sldChg>
      <pc:sldChg chg="modSp mod">
        <pc:chgData name="Spasko Katsarski" userId="cc8518145bc96298" providerId="LiveId" clId="{2535CB51-1AC8-4E1C-80E0-15C13F00E759}" dt="2023-10-06T16:02:56.259" v="79" actId="1035"/>
        <pc:sldMkLst>
          <pc:docMk/>
          <pc:sldMk cId="3207832938" sldId="531"/>
        </pc:sldMkLst>
        <pc:spChg chg="mod">
          <ac:chgData name="Spasko Katsarski" userId="cc8518145bc96298" providerId="LiveId" clId="{2535CB51-1AC8-4E1C-80E0-15C13F00E759}" dt="2023-10-06T16:02:56.259" v="79" actId="1035"/>
          <ac:spMkLst>
            <pc:docMk/>
            <pc:sldMk cId="3207832938" sldId="531"/>
            <ac:spMk id="5" creationId="{BBA794F8-909E-BB06-1D23-27282EAF0509}"/>
          </ac:spMkLst>
        </pc:spChg>
        <pc:spChg chg="mod">
          <ac:chgData name="Spasko Katsarski" userId="cc8518145bc96298" providerId="LiveId" clId="{2535CB51-1AC8-4E1C-80E0-15C13F00E759}" dt="2023-10-06T16:02:51.322" v="76" actId="20577"/>
          <ac:spMkLst>
            <pc:docMk/>
            <pc:sldMk cId="3207832938" sldId="531"/>
            <ac:spMk id="7" creationId="{7C61B429-582C-FDE8-08E5-6BB8DB9E701E}"/>
          </ac:spMkLst>
        </pc:spChg>
      </pc:sldChg>
      <pc:sldChg chg="modSp mod">
        <pc:chgData name="Spasko Katsarski" userId="cc8518145bc96298" providerId="LiveId" clId="{2535CB51-1AC8-4E1C-80E0-15C13F00E759}" dt="2023-10-06T16:01:41.438" v="36" actId="1035"/>
        <pc:sldMkLst>
          <pc:docMk/>
          <pc:sldMk cId="1969478135" sldId="535"/>
        </pc:sldMkLst>
        <pc:spChg chg="mod">
          <ac:chgData name="Spasko Katsarski" userId="cc8518145bc96298" providerId="LiveId" clId="{2535CB51-1AC8-4E1C-80E0-15C13F00E759}" dt="2023-10-06T16:01:41.438" v="36" actId="1035"/>
          <ac:spMkLst>
            <pc:docMk/>
            <pc:sldMk cId="1969478135" sldId="535"/>
            <ac:spMk id="4" creationId="{B25D6E31-576F-E092-23A7-EA6DAA0553F1}"/>
          </ac:spMkLst>
        </pc:spChg>
        <pc:spChg chg="mod">
          <ac:chgData name="Spasko Katsarski" userId="cc8518145bc96298" providerId="LiveId" clId="{2535CB51-1AC8-4E1C-80E0-15C13F00E759}" dt="2023-10-06T16:01:36.939" v="35" actId="1035"/>
          <ac:spMkLst>
            <pc:docMk/>
            <pc:sldMk cId="1969478135" sldId="535"/>
            <ac:spMk id="6" creationId="{2992EB85-A8EC-EDBA-9966-D1822504823A}"/>
          </ac:spMkLst>
        </pc:spChg>
      </pc:sldChg>
      <pc:sldChg chg="modAnim">
        <pc:chgData name="Spasko Katsarski" userId="cc8518145bc96298" providerId="LiveId" clId="{2535CB51-1AC8-4E1C-80E0-15C13F00E759}" dt="2023-10-06T16:02:07.374" v="37"/>
        <pc:sldMkLst>
          <pc:docMk/>
          <pc:sldMk cId="3683989427" sldId="5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6AD65D-7EE5-EB4E-7D5B-5642F2BCC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782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98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3A07C-CFD6-DAEE-4643-CD40B7128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343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5FA11D-EEDA-F3B0-5468-2D2CDA781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46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A3B429-B9E0-49E8-7DEA-8F68A2B87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8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001F34-59F7-7971-36CD-F18617689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60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5958B432-5667-A1C2-58F6-A3ACED21C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78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A1089-3AA8-DA9F-6257-912FC76E4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433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87E94E-EC69-C8DB-30FF-3662CFBFF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838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725060-078F-7DF2-BCA2-5E3A043F27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591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942DB1-E8BE-2113-3517-9C2A1F08E9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32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FDEEFB-0E1C-23D9-514D-3EB1EEA9F1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369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044B739-61B5-997B-F809-7B108908F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6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A0BED5B-C14D-2B31-6FBC-4AFD74B4C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42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19FE1-20ED-194D-2304-26F363FC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  <p:pic>
        <p:nvPicPr>
          <p:cNvPr id="1026" name="Picture 2" descr="What is an Entity Diagram (ERD)?. An Entity Relationship Diagram or ER… |  by sonia dumitru | Medium">
            <a:extLst>
              <a:ext uri="{FF2B5EF4-FFF2-40B4-BE49-F238E27FC236}">
                <a16:creationId xmlns:a16="http://schemas.microsoft.com/office/drawing/2014/main" id="{AD743C9F-C9C1-102F-0902-467431AD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00" y="2696338"/>
            <a:ext cx="3770250" cy="27587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B2A810-B99C-31DF-53A7-5E4F08E19C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Integrity Constraints: </a:t>
            </a:r>
            <a:r>
              <a:rPr lang="bg-BG" dirty="0"/>
              <a:t>правила и проверки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D4451EC-8944-6BC8-BC45-23E0FD1012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</a:p>
        </p:txBody>
      </p:sp>
    </p:spTree>
    <p:extLst>
      <p:ext uri="{BB962C8B-B14F-4D97-AF65-F5344CB8AC3E}">
        <p14:creationId xmlns:p14="http://schemas.microsoft.com/office/powerpoint/2010/main" val="42886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(primary key constraint)</a:t>
            </a:r>
            <a:endParaRPr lang="bg-BG" b="1" dirty="0"/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</a:t>
            </a:r>
            <a:r>
              <a:rPr lang="bg-BG" dirty="0"/>
              <a:t>нея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  <a:r>
              <a:rPr lang="en-US" dirty="0"/>
              <a:t> (unique key constraint)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CCD39D-1841-9297-6607-557F853A0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84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Ограничение за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(foreign key constraint)</a:t>
            </a:r>
            <a:endParaRPr lang="bg-BG" b="1" dirty="0"/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ограничение</a:t>
            </a:r>
            <a:r>
              <a:rPr lang="en-US" dirty="0"/>
              <a:t> (check constraint)</a:t>
            </a:r>
            <a:endParaRPr lang="bg-BG" dirty="0"/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5C3430-AE32-8CF7-7253-203453942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5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A3EBF-B2EB-F730-A836-37089F668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D760-90E0-2D71-BCCA-5D46A0895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ограничение на колоните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  <a:p>
            <a:r>
              <a:rPr lang="bg-BG" dirty="0"/>
              <a:t>Казваме, че ще имаме </a:t>
            </a:r>
            <a:r>
              <a:rPr lang="bg-BG" b="1" dirty="0">
                <a:solidFill>
                  <a:schemeClr val="bg1"/>
                </a:solidFill>
              </a:rPr>
              <a:t>неповтарящи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имена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цената </a:t>
            </a:r>
            <a:r>
              <a:rPr lang="bg-BG" dirty="0"/>
              <a:t>на продуктите трябва да бъде </a:t>
            </a:r>
            <a:r>
              <a:rPr lang="bg-BG" b="1" dirty="0">
                <a:solidFill>
                  <a:schemeClr val="bg1"/>
                </a:solidFill>
              </a:rPr>
              <a:t>положително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4540A-9A6F-1F96-719E-23B1225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(3)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530CCE-876A-F6AD-C198-2DC6C17E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500" y="2349000"/>
            <a:ext cx="7312500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Products (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Id INT PRIMARY KEY,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[Name] VARCHAR(255)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Price DECIMAL(10, 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 (Price &gt; 0)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3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25D6E31-576F-E092-23A7-EA6DAA0553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Каскадни операции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2992EB85-A8EC-EDBA-9966-D182250482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4000"/>
            <a:ext cx="10961783" cy="768084"/>
          </a:xfrm>
        </p:spPr>
        <p:txBody>
          <a:bodyPr/>
          <a:lstStyle/>
          <a:p>
            <a:r>
              <a:rPr lang="ru-RU" dirty="0"/>
              <a:t>Аномалии при вмъкване на записи. Каскадно изтриване и променяне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94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Възниква, когато се опитате да вмъкнете нов запис в таблица, </a:t>
            </a:r>
            <a:r>
              <a:rPr lang="bg-BG" dirty="0"/>
              <a:t>който </a:t>
            </a:r>
            <a:r>
              <a:rPr lang="ru-RU" dirty="0"/>
              <a:t>изисква добавяне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все още </a:t>
            </a:r>
            <a:r>
              <a:rPr lang="ru-RU" b="1" dirty="0">
                <a:solidFill>
                  <a:schemeClr val="bg1"/>
                </a:solidFill>
              </a:rPr>
              <a:t>нямат смисъл</a:t>
            </a:r>
          </a:p>
          <a:p>
            <a:r>
              <a:rPr lang="ru-RU" dirty="0">
                <a:solidFill>
                  <a:srgbClr val="224464"/>
                </a:solidFill>
              </a:rPr>
              <a:t>Например,</a:t>
            </a:r>
            <a:r>
              <a:rPr lang="ru-RU" dirty="0"/>
              <a:t> ако има</a:t>
            </a:r>
            <a:r>
              <a:rPr lang="bg-BG" dirty="0"/>
              <a:t>м</a:t>
            </a:r>
            <a:r>
              <a:rPr lang="ru-RU" dirty="0"/>
              <a:t>е таблица за </a:t>
            </a:r>
            <a:r>
              <a:rPr lang="ru-RU" b="1" dirty="0">
                <a:solidFill>
                  <a:schemeClr val="bg1"/>
                </a:solidFill>
              </a:rPr>
              <a:t>клиенти</a:t>
            </a:r>
            <a:r>
              <a:rPr lang="ru-RU" dirty="0"/>
              <a:t> и трябва да вмъкнете нов запис за </a:t>
            </a:r>
            <a:r>
              <a:rPr lang="ru-RU" b="1" dirty="0">
                <a:solidFill>
                  <a:schemeClr val="bg1"/>
                </a:solidFill>
              </a:rPr>
              <a:t>клиент</a:t>
            </a:r>
            <a:r>
              <a:rPr lang="ru-RU" dirty="0"/>
              <a:t>, но </a:t>
            </a:r>
            <a:r>
              <a:rPr lang="ru-RU" b="1" dirty="0">
                <a:solidFill>
                  <a:schemeClr val="bg1"/>
                </a:solidFill>
              </a:rPr>
              <a:t>не е въведен адрес на клиента</a:t>
            </a:r>
          </a:p>
          <a:p>
            <a:pPr lvl="1"/>
            <a:r>
              <a:rPr lang="ru-RU" dirty="0"/>
              <a:t>Това може да доведе до възникване на </a:t>
            </a:r>
            <a:r>
              <a:rPr lang="ru-RU" b="1" dirty="0">
                <a:solidFill>
                  <a:schemeClr val="bg1"/>
                </a:solidFill>
              </a:rPr>
              <a:t>празни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невалидни</a:t>
            </a:r>
            <a:r>
              <a:rPr lang="ru-RU" dirty="0"/>
              <a:t> записи</a:t>
            </a:r>
            <a:endParaRPr lang="en-US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вмъкване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1C06A5-F6E3-4580-21DB-1D11C0841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bg-BG" dirty="0"/>
              <a:t>Позволява, когато се направи </a:t>
            </a:r>
            <a:r>
              <a:rPr lang="bg-BG" b="1" dirty="0">
                <a:solidFill>
                  <a:schemeClr val="bg1"/>
                </a:solidFill>
              </a:rPr>
              <a:t>промяна</a:t>
            </a:r>
            <a:r>
              <a:rPr lang="bg-BG" dirty="0"/>
              <a:t> в определен обект, тази промяна да се приложи към </a:t>
            </a:r>
            <a:r>
              <a:rPr lang="bg-BG" b="1" dirty="0">
                <a:solidFill>
                  <a:schemeClr val="bg1"/>
                </a:solidFill>
              </a:rPr>
              <a:t>всички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Каскадно </a:t>
            </a:r>
            <a:r>
              <a:rPr lang="bg-BG" dirty="0"/>
              <a:t>може да бъде или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bg-BG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551D5A1-F546-1A5D-47EE-C4A0E2708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51377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412039"/>
            <a:ext cx="2758206" cy="633297"/>
          </a:xfrm>
          <a:prstGeom prst="wedgeRoundRectCallout">
            <a:avLst>
              <a:gd name="adj1" fmla="val -4855"/>
              <a:gd name="adj2" fmla="val 1283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054206"/>
            <a:ext cx="3026450" cy="61146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19429"/>
            <a:ext cx="2438400" cy="591529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611461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9343347-2E52-8856-D83E-444D51D19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9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8970E3-A01D-F284-CD90-E62F01B68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39704"/>
              <a:gd name="adj2" fmla="val 104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8DB3F-7931-0D88-DD1A-E7D2ACC39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4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r>
              <a:rPr lang="en-US" sz="3400" dirty="0"/>
              <a:t> </a:t>
            </a:r>
            <a:r>
              <a:rPr lang="bg-BG" sz="3400" dirty="0"/>
              <a:t>и аномалии</a:t>
            </a:r>
          </a:p>
          <a:p>
            <a:pPr lvl="1"/>
            <a:r>
              <a:rPr lang="bg-BG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вмъкване </a:t>
            </a:r>
            <a:r>
              <a:rPr lang="ru-RU" sz="3200" dirty="0"/>
              <a:t>на записи</a:t>
            </a:r>
            <a:endParaRPr lang="en-US" sz="32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0673A6-4B6F-C4FC-F59D-489DA27097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F08C3A-AAFC-C1C5-98E6-EA7F728FA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8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1E34F3-7757-86E4-9839-13E6888A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9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E127296-99C4-8822-7C65-5E42BD1137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ru-RU" dirty="0"/>
              <a:t>Избягване на дублирани данни чрез нормализиране на схемата на БД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BF5BC22-AD04-88CB-6815-64BD6FF672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</a:p>
        </p:txBody>
      </p:sp>
    </p:spTree>
    <p:extLst>
      <p:ext uri="{BB962C8B-B14F-4D97-AF65-F5344CB8AC3E}">
        <p14:creationId xmlns:p14="http://schemas.microsoft.com/office/powerpoint/2010/main" val="23731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AA3F662-B50D-B142-8B35-40FF9DE90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1B4DCDF-D78A-EC3A-B447-2080BFCAB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37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000" y="11790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1-ва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endParaRPr lang="en-US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1F943B-C242-1945-021E-2499AD846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80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2-ра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Единствените зависимости между колоните са от тип "колона зависи от PK"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(4)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yoghourt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 "Tipov"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rakiya "Biserna"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6.83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662660F-7D8A-88DE-3A5F-AE4372859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95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3-та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Article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Programming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Regular</a:t>
                      </a:r>
                      <a:r>
                        <a:rPr lang="en-GB" sz="2200" baseline="0" noProof="1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Mastering</a:t>
                      </a:r>
                      <a:r>
                        <a:rPr lang="en-GB" sz="2200" baseline="0" noProof="1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AJAX</a:t>
                      </a:r>
                      <a:r>
                        <a:rPr lang="en-GB" sz="2200" baseline="0" noProof="1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FF94F-5A63-6F15-1F9C-226248AC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636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 за нормализирана схема (в </a:t>
            </a:r>
            <a:r>
              <a:rPr lang="ru-RU" b="1" dirty="0">
                <a:solidFill>
                  <a:schemeClr val="bg1"/>
                </a:solidFill>
              </a:rPr>
              <a:t>4-та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r>
              <a:rPr lang="ru-RU" dirty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Youghurt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bread "Dobrudja"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0.55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rakia "Peshtera"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4.38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"Milk" Ltd.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</a:t>
                      </a:r>
                      <a:r>
                        <a:rPr lang="en-US" sz="2000" noProof="1"/>
                        <a:t>Zagorka</a:t>
                      </a:r>
                      <a:r>
                        <a:rPr lang="en-GB" sz="2000" dirty="0"/>
                        <a:t>" AD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beer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0BD9DD8-4655-2DE6-D33D-720A749F0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72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  <p:bldP spid="497779" grpId="0" animBg="1"/>
      <p:bldP spid="497780" grpId="0" animBg="1"/>
      <p:bldP spid="497781" grpId="0" animBg="1"/>
      <p:bldP spid="4977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BA794F8-909E-BB06-1D23-27282EAF05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ru-RU" dirty="0"/>
              <a:t>Релационна схема, значение и примери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C61B429-582C-FDE8-08E5-6BB8DB9E70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</a:p>
        </p:txBody>
      </p:sp>
    </p:spTree>
    <p:extLst>
      <p:ext uri="{BB962C8B-B14F-4D97-AF65-F5344CB8AC3E}">
        <p14:creationId xmlns:p14="http://schemas.microsoft.com/office/powerpoint/2010/main" val="3207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5016D31-012C-ECAC-F463-E3E8C0294A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</a:p>
        </p:txBody>
      </p:sp>
    </p:spTree>
    <p:extLst>
      <p:ext uri="{BB962C8B-B14F-4D97-AF65-F5344CB8AC3E}">
        <p14:creationId xmlns:p14="http://schemas.microsoft.com/office/powerpoint/2010/main" val="1576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Релационна схема</a:t>
            </a:r>
            <a:r>
              <a:rPr lang="bg-BG" dirty="0"/>
              <a:t> (</a:t>
            </a:r>
            <a:r>
              <a:rPr lang="en-US" dirty="0"/>
              <a:t>relational DB schema</a:t>
            </a:r>
            <a:r>
              <a:rPr lang="bg-BG" dirty="0"/>
              <a:t>)</a:t>
            </a:r>
            <a:r>
              <a:rPr lang="en-US" dirty="0"/>
              <a:t>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колекцията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1"/>
            <a:r>
              <a:rPr lang="bg-BG" dirty="0"/>
              <a:t>Релации между таблиците</a:t>
            </a:r>
            <a:endParaRPr lang="en-US" dirty="0"/>
          </a:p>
          <a:p>
            <a:pPr lvl="1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r>
              <a:rPr lang="ru-RU" dirty="0" err="1"/>
              <a:t>Релационните</a:t>
            </a:r>
            <a:r>
              <a:rPr lang="ru-RU" dirty="0"/>
              <a:t>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en-US" dirty="0"/>
              <a:t>, Entity-Relationship Diagram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8D494A-1C0E-98ED-AC0B-4544A746D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370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r>
              <a:rPr lang="en-US" dirty="0"/>
              <a:t> (Entity/Relationship Diagrams)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9654B4-2966-94C3-731C-60EEC9ACC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4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06FF5508-964F-F17D-82C2-D9A1F6766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13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Object Explorer</a:t>
            </a:r>
            <a:r>
              <a:rPr lang="ru-RU" dirty="0"/>
              <a:t> отляво разгънете вашата база данни</a:t>
            </a:r>
            <a:endParaRPr lang="en-US" dirty="0"/>
          </a:p>
          <a:p>
            <a:r>
              <a:rPr lang="ru-RU" dirty="0"/>
              <a:t>Щракнете с </a:t>
            </a:r>
            <a:r>
              <a:rPr lang="ru-RU" b="1" dirty="0">
                <a:solidFill>
                  <a:schemeClr val="bg1"/>
                </a:solidFill>
              </a:rPr>
              <a:t>десния бутон </a:t>
            </a:r>
            <a:r>
              <a:rPr lang="ru-RU" dirty="0"/>
              <a:t>върху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Database Diagrams</a:t>
            </a:r>
            <a:r>
              <a:rPr lang="ru-RU" dirty="0"/>
              <a:t> и след това изберете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 Database Diagram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(1)</a:t>
            </a:r>
            <a:endParaRPr lang="en-US" dirty="0"/>
          </a:p>
        </p:txBody>
      </p:sp>
      <p:pic>
        <p:nvPicPr>
          <p:cNvPr id="1026" name="Picture 2" descr="New Database diagram">
            <a:extLst>
              <a:ext uri="{FF2B5EF4-FFF2-40B4-BE49-F238E27FC236}">
                <a16:creationId xmlns:a16="http://schemas.microsoft.com/office/drawing/2014/main" id="{92A35C27-82C6-DE56-6904-BCC061346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44" y="3294000"/>
            <a:ext cx="4021713" cy="3152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таблиците</a:t>
            </a:r>
            <a:r>
              <a:rPr lang="ru-RU" dirty="0"/>
              <a:t>, които сте създали по-горе, и след това натиснете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[Add]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2" name="Picture 4" descr="Add tables to ER diagram">
            <a:extLst>
              <a:ext uri="{FF2B5EF4-FFF2-40B4-BE49-F238E27FC236}">
                <a16:creationId xmlns:a16="http://schemas.microsoft.com/office/drawing/2014/main" id="{D2460A47-7DE1-A87B-00B5-9A7FEAC0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62" y="2619000"/>
            <a:ext cx="7382476" cy="38498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Това генерира </a:t>
            </a:r>
            <a:r>
              <a:rPr lang="en-US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(3)</a:t>
            </a:r>
            <a:endParaRPr lang="en-US" dirty="0"/>
          </a:p>
        </p:txBody>
      </p:sp>
      <p:pic>
        <p:nvPicPr>
          <p:cNvPr id="3074" name="Picture 2" descr="ER Diagram">
            <a:extLst>
              <a:ext uri="{FF2B5EF4-FFF2-40B4-BE49-F238E27FC236}">
                <a16:creationId xmlns:a16="http://schemas.microsoft.com/office/drawing/2014/main" id="{5F9418AD-809D-92F3-ABFA-46CB9EDA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22" y="2016000"/>
            <a:ext cx="5392156" cy="4563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A2E58D-826A-A7C3-C76C-27B6AF580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8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E3C276B-36A0-5B0A-7497-424FECD4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9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bg-BG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</a:t>
            </a:r>
            <a:r>
              <a:rPr lang="en-US" sz="3400" dirty="0"/>
              <a:t>(relationships) </a:t>
            </a:r>
            <a:r>
              <a:rPr lang="bg-BG" sz="3400" dirty="0"/>
              <a:t>избягваме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Има следните </a:t>
            </a:r>
            <a:r>
              <a:rPr lang="bg-BG" sz="3400" b="1" dirty="0"/>
              <a:t>видове</a:t>
            </a:r>
            <a:r>
              <a:rPr lang="bg-BG" sz="3400" dirty="0"/>
              <a:t> </a:t>
            </a:r>
            <a:r>
              <a:rPr lang="bg-BG" sz="3400" b="1" dirty="0"/>
              <a:t>връзки</a:t>
            </a:r>
            <a:r>
              <a:rPr lang="bg-BG" sz="3400" dirty="0"/>
              <a:t>:</a:t>
            </a:r>
          </a:p>
          <a:p>
            <a:pPr lvl="1"/>
            <a:r>
              <a:rPr lang="bg-BG" sz="3200" b="1" dirty="0"/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държава</a:t>
            </a:r>
            <a:r>
              <a:rPr lang="bg-BG" sz="3200" dirty="0"/>
              <a:t> / </a:t>
            </a:r>
            <a:r>
              <a:rPr lang="bg-BG" sz="3200" b="1" dirty="0"/>
              <a:t>град</a:t>
            </a:r>
          </a:p>
          <a:p>
            <a:pPr lvl="1"/>
            <a:r>
              <a:rPr lang="bg-BG" sz="3200" b="1" dirty="0"/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/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25E76F-B503-84A4-9B00-EF81257C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16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  <a:r>
              <a:rPr lang="en-US" dirty="0"/>
              <a:t> (One-to-Many)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5740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853777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091068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4720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292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0816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5388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6001"/>
              </p:ext>
            </p:extLst>
          </p:nvPr>
        </p:nvGraphicFramePr>
        <p:xfrm>
          <a:off x="1143000" y="3176670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0376"/>
              </p:ext>
            </p:extLst>
          </p:nvPr>
        </p:nvGraphicFramePr>
        <p:xfrm>
          <a:off x="7924800" y="3501626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1FD673AC-DA79-6D67-769F-23586300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50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  <a:r>
              <a:rPr lang="en-US" dirty="0"/>
              <a:t> (Many-to-Many)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6474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4856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6904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6286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7810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7142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3810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6285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0095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114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06700"/>
              </p:ext>
            </p:extLst>
          </p:nvPr>
        </p:nvGraphicFramePr>
        <p:xfrm>
          <a:off x="990600" y="37236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2664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89143"/>
              </p:ext>
            </p:extLst>
          </p:nvPr>
        </p:nvGraphicFramePr>
        <p:xfrm>
          <a:off x="4800600" y="38760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95125"/>
              </p:ext>
            </p:extLst>
          </p:nvPr>
        </p:nvGraphicFramePr>
        <p:xfrm>
          <a:off x="8610600" y="42570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554F0379-577C-06D7-0A06-CC0259E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274800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000" b="1" dirty="0">
                <a:solidFill>
                  <a:schemeClr val="bg1"/>
                </a:solidFill>
              </a:rPr>
              <a:t>Един</a:t>
            </a:r>
            <a:r>
              <a:rPr lang="ru-RU" sz="3000" dirty="0"/>
              <a:t> запис в първата таблица съответства на </a:t>
            </a:r>
            <a:r>
              <a:rPr lang="ru-RU" sz="3000" b="1" dirty="0">
                <a:solidFill>
                  <a:schemeClr val="bg1"/>
                </a:solidFill>
              </a:rPr>
              <a:t>един</a:t>
            </a:r>
            <a:r>
              <a:rPr lang="ru-RU" sz="3000" dirty="0"/>
              <a:t> запис във втората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ru-RU" sz="3000" dirty="0"/>
              <a:t>Използва се за </a:t>
            </a:r>
            <a:r>
              <a:rPr lang="ru-RU" sz="3000" b="1" dirty="0">
                <a:solidFill>
                  <a:schemeClr val="bg1"/>
                </a:solidFill>
              </a:rPr>
              <a:t>наследяване</a:t>
            </a:r>
            <a:r>
              <a:rPr lang="ru-RU" sz="3000" dirty="0"/>
              <a:t> между таблици</a:t>
            </a:r>
            <a:endParaRPr lang="bg-BG" sz="30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  <a:r>
              <a:rPr lang="en-US" dirty="0"/>
              <a:t> (One-to-One)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4794848" y="5994000"/>
            <a:ext cx="2518396" cy="5130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4794848" y="5544403"/>
            <a:ext cx="2471151" cy="1795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8148499" y="3158999"/>
            <a:ext cx="0" cy="138880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8148499" y="4027134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91911"/>
              </p:ext>
            </p:extLst>
          </p:nvPr>
        </p:nvGraphicFramePr>
        <p:xfrm>
          <a:off x="7543800" y="4547807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5777504" y="4090606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1843245" y="4267199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0289"/>
              </p:ext>
            </p:extLst>
          </p:nvPr>
        </p:nvGraphicFramePr>
        <p:xfrm>
          <a:off x="928845" y="4800599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4989142" y="2481689"/>
            <a:ext cx="2209800" cy="990600"/>
          </a:xfrm>
          <a:prstGeom prst="wedgeRoundRectCallout">
            <a:avLst>
              <a:gd name="adj1" fmla="val 79216"/>
              <a:gd name="adj2" fmla="val 130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151442" y="1861311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1602"/>
              </p:ext>
            </p:extLst>
          </p:nvPr>
        </p:nvGraphicFramePr>
        <p:xfrm>
          <a:off x="7999042" y="2394711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676071" y="2956255"/>
            <a:ext cx="2133600" cy="914400"/>
          </a:xfrm>
          <a:prstGeom prst="wedgeRoundRectCallout">
            <a:avLst>
              <a:gd name="adj1" fmla="val -17999"/>
              <a:gd name="adj2" fmla="val 151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97D9D0-EC25-A33A-71BC-8763F7690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86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bg-BG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r>
              <a:rPr lang="en-US" dirty="0"/>
              <a:t> (self-relationship)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016000" y="3231825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652F45-EA80-FD57-B198-F57043A4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27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DA816-477A-C861-430C-F127A6D96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53E3-309F-2ABA-9ABC-F948467B3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диаграмите на </a:t>
            </a:r>
            <a:r>
              <a:rPr lang="en-US" sz="3200" b="1" dirty="0"/>
              <a:t>SQL Server Management Studio </a:t>
            </a:r>
            <a:r>
              <a:rPr lang="bg-BG" sz="3200" dirty="0"/>
              <a:t>можем да създаваме връзки между таблици с "</a:t>
            </a:r>
            <a:r>
              <a:rPr lang="bg-BG" sz="3200" b="1" dirty="0"/>
              <a:t>влачене на колона</a:t>
            </a:r>
            <a:r>
              <a:rPr lang="bg-BG" sz="3200" dirty="0"/>
              <a:t>"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C8504-AA40-4525-D561-AD3457AD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връзки в </a:t>
            </a:r>
            <a:r>
              <a:rPr lang="en-US" dirty="0"/>
              <a:t>SSMS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C2A70-4F1A-0E8F-1A0A-65028D37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2414168"/>
            <a:ext cx="6255000" cy="20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3C130-4A18-8AF6-3DD5-83E3B226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141706"/>
            <a:ext cx="5686364" cy="24744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67492-681C-8348-A5DB-148E59EF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15" y="2889000"/>
            <a:ext cx="4660615" cy="14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</TotalTime>
  <Words>1948</Words>
  <Application>Microsoft Macintosh PowerPoint</Application>
  <PresentationFormat>Widescreen</PresentationFormat>
  <Paragraphs>532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 (One-to-Many)</vt:lpstr>
      <vt:lpstr>Много към много (Many-to-Many)</vt:lpstr>
      <vt:lpstr>Едно към едно (One-to-One)</vt:lpstr>
      <vt:lpstr>Връзка между записи в същата таблица</vt:lpstr>
      <vt:lpstr>Създаване на връзки в SSMS</vt:lpstr>
      <vt:lpstr>Ограничение на целостта</vt:lpstr>
      <vt:lpstr>Ограничения на целостта (1)</vt:lpstr>
      <vt:lpstr>Ограничения на целостта (2)</vt:lpstr>
      <vt:lpstr>Ограничения на целостта (3)</vt:lpstr>
      <vt:lpstr>Каскадни операции</vt:lpstr>
      <vt:lpstr>Аномалии при вмъкване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 (Entity/Relationship Diagrams)</vt:lpstr>
      <vt:lpstr>E/R диаграми – пример</vt:lpstr>
      <vt:lpstr>Как да създадем E/R диаграма? (1)</vt:lpstr>
      <vt:lpstr>Как да създадем E/R диаграма? (2)</vt:lpstr>
      <vt:lpstr>Как да създадем E/R диаграма?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Релации и E/R диаграми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129</cp:revision>
  <dcterms:created xsi:type="dcterms:W3CDTF">2018-05-23T13:08:44Z</dcterms:created>
  <dcterms:modified xsi:type="dcterms:W3CDTF">2024-07-17T11:57:50Z</dcterms:modified>
  <cp:category>computer programming;programming;software development;software engineering</cp:category>
</cp:coreProperties>
</file>