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97" r:id="rId2"/>
    <p:sldId id="298" r:id="rId3"/>
    <p:sldId id="504" r:id="rId4"/>
    <p:sldId id="505" r:id="rId5"/>
    <p:sldId id="506" r:id="rId6"/>
    <p:sldId id="518" r:id="rId7"/>
    <p:sldId id="507" r:id="rId8"/>
    <p:sldId id="508" r:id="rId9"/>
    <p:sldId id="519" r:id="rId10"/>
    <p:sldId id="520" r:id="rId11"/>
    <p:sldId id="521" r:id="rId12"/>
    <p:sldId id="522" r:id="rId13"/>
    <p:sldId id="523" r:id="rId14"/>
    <p:sldId id="529" r:id="rId15"/>
    <p:sldId id="524" r:id="rId16"/>
    <p:sldId id="525" r:id="rId17"/>
    <p:sldId id="531" r:id="rId18"/>
    <p:sldId id="527" r:id="rId19"/>
    <p:sldId id="528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343" r:id="rId38"/>
    <p:sldId id="401" r:id="rId39"/>
    <p:sldId id="4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00BDB4-EB25-4458-9C38-D57E5CC4D9AF}">
          <p14:sldIdLst>
            <p14:sldId id="297"/>
            <p14:sldId id="298"/>
          </p14:sldIdLst>
        </p14:section>
        <p14:section name="Обекти и класове" id="{C9028C2C-EB66-4420-BF65-544B58DB94C2}">
          <p14:sldIdLst>
            <p14:sldId id="504"/>
            <p14:sldId id="505"/>
            <p14:sldId id="506"/>
            <p14:sldId id="518"/>
            <p14:sldId id="507"/>
            <p14:sldId id="508"/>
          </p14:sldIdLst>
        </p14:section>
        <p14:section name="Дефиниране на прости класове" id="{B1EAD83F-17FC-47B9-80DF-FA60B310A630}">
          <p14:sldIdLst>
            <p14:sldId id="519"/>
            <p14:sldId id="520"/>
            <p14:sldId id="521"/>
            <p14:sldId id="522"/>
            <p14:sldId id="523"/>
            <p14:sldId id="529"/>
            <p14:sldId id="524"/>
            <p14:sldId id="525"/>
            <p14:sldId id="531"/>
            <p14:sldId id="527"/>
            <p14:sldId id="528"/>
          </p14:sldIdLst>
        </p14:section>
        <p14:section name="Полета и свойства" id="{C5FEB6CC-9B88-4B14-B608-B2501AAE3671}">
          <p14:sldIdLst>
            <p14:sldId id="533"/>
            <p14:sldId id="534"/>
            <p14:sldId id="535"/>
            <p14:sldId id="536"/>
            <p14:sldId id="537"/>
          </p14:sldIdLst>
        </p14:section>
        <p14:section name="Методи" id="{524E629E-3CB4-4E51-BBFC-4CFD86818547}">
          <p14:sldIdLst>
            <p14:sldId id="538"/>
            <p14:sldId id="539"/>
            <p14:sldId id="540"/>
            <p14:sldId id="541"/>
            <p14:sldId id="542"/>
            <p14:sldId id="543"/>
          </p14:sldIdLst>
        </p14:section>
        <p14:section name="Конструктори" id="{7A74B0D9-9C31-449B-9E49-BCC3FCFBDC8B}">
          <p14:sldIdLst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Conclusion" id="{DD02C24B-513C-4CFA-9E95-574B842AE999}">
          <p14:sldIdLst>
            <p14:sldId id="343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148" d="100"/>
          <a:sy n="148" d="100"/>
        </p:scale>
        <p:origin x="208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8.12.22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89DF01-AF9C-4186-BC00-44F3F37E5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92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42FECE4-A617-4936-B871-C65BC9DE7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3953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F320D7-D6D3-49FB-B0B9-79652D57C3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746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96E02F-AF46-4AF6-80F4-2FDC4B8F1E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28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976815B-9FE0-495B-93F0-8E6367B5A5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6773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9D9FF3-62C7-4F1A-8CAF-346EF2133D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1863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94BA0D-ACAC-4B1E-AE24-9DE7D7ABD8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300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5C5E03-E567-4050-9C80-DB17E66B64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245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A069D5-D550-4E32-8F90-949CCE66A0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0804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CDA92-A232-46BE-A6E3-30135B429D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62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18C5D-64E2-4134-AE2F-F0A300B4F5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541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CBC367-E73B-4DB9-ABC6-2633A24E39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874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3CEB7D-A0BF-4183-AE71-EEF6626261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566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313EF7-9D38-4052-A99A-647DE9B384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9967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E41C22-5DCC-48C4-90FA-F505295DD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862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AE984C-6376-4D87-BEEA-9E9434DD24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330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Object-oriented programming </a:t>
            </a:r>
            <a:r>
              <a:rPr lang="en-US" dirty="0"/>
              <a:t>(</a:t>
            </a:r>
            <a:r>
              <a:rPr lang="en-US" b="1" dirty="0"/>
              <a:t>OOP</a:t>
            </a:r>
            <a:r>
              <a:rPr lang="en-US" dirty="0"/>
              <a:t>) is the concept of using </a:t>
            </a:r>
            <a:r>
              <a:rPr lang="en-US" b="1" dirty="0"/>
              <a:t>classes</a:t>
            </a:r>
            <a:r>
              <a:rPr lang="en-US" dirty="0"/>
              <a:t> and </a:t>
            </a:r>
            <a:r>
              <a:rPr lang="en-US" b="1" dirty="0"/>
              <a:t>objects</a:t>
            </a:r>
            <a:r>
              <a:rPr lang="bg-BG" dirty="0"/>
              <a:t> </a:t>
            </a:r>
            <a:r>
              <a:rPr lang="en-US" dirty="0"/>
              <a:t>to model the real world.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Classes </a:t>
            </a:r>
            <a:r>
              <a:rPr lang="en-US" dirty="0"/>
              <a:t>are sets of </a:t>
            </a:r>
            <a:r>
              <a:rPr lang="en-US" b="1" dirty="0"/>
              <a:t>data fields</a:t>
            </a:r>
            <a:r>
              <a:rPr lang="en-US" dirty="0"/>
              <a:t>, together with </a:t>
            </a:r>
            <a:r>
              <a:rPr lang="en-US" b="1" dirty="0"/>
              <a:t>methods </a:t>
            </a:r>
            <a:r>
              <a:rPr lang="en-US" dirty="0"/>
              <a:t>(which are functionality to interact with the data fields and other objects).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Classes </a:t>
            </a:r>
            <a:r>
              <a:rPr lang="en-US" dirty="0"/>
              <a:t>define the </a:t>
            </a:r>
            <a:r>
              <a:rPr lang="en-US" b="1" dirty="0"/>
              <a:t>structure of information objects</a:t>
            </a:r>
            <a:r>
              <a:rPr lang="en-US" dirty="0"/>
              <a:t>: the data they holds and the operation they can perform.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Objects </a:t>
            </a:r>
            <a:r>
              <a:rPr lang="en-US" dirty="0"/>
              <a:t>are </a:t>
            </a:r>
            <a:r>
              <a:rPr lang="en-US" b="1" dirty="0"/>
              <a:t>instances of the </a:t>
            </a:r>
            <a:r>
              <a:rPr lang="en-US" dirty="0"/>
              <a:t>classes</a:t>
            </a:r>
            <a:r>
              <a:rPr lang="bg-BG" dirty="0"/>
              <a:t>, </a:t>
            </a:r>
            <a:r>
              <a:rPr lang="en-US" dirty="0"/>
              <a:t>holding certain values in their data fields.</a:t>
            </a:r>
          </a:p>
          <a:p>
            <a:endParaRPr lang="en-US" dirty="0"/>
          </a:p>
          <a:p>
            <a:r>
              <a:rPr lang="en-US" dirty="0"/>
              <a:t>At the </a:t>
            </a:r>
            <a:r>
              <a:rPr lang="en-US" b="1" dirty="0"/>
              <a:t>example </a:t>
            </a:r>
            <a:r>
              <a:rPr lang="en-US" dirty="0"/>
              <a:t>we have a definition of the </a:t>
            </a:r>
            <a:r>
              <a:rPr lang="en-US" b="1" dirty="0"/>
              <a:t>class</a:t>
            </a:r>
            <a:r>
              <a:rPr lang="en-US" dirty="0"/>
              <a:t> "</a:t>
            </a:r>
            <a:r>
              <a:rPr lang="en-US" b="1" dirty="0"/>
              <a:t>Rectangle</a:t>
            </a:r>
            <a:r>
              <a:rPr lang="en-US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holds two </a:t>
            </a:r>
            <a:r>
              <a:rPr lang="en-US" b="1" dirty="0"/>
              <a:t>data fields</a:t>
            </a:r>
            <a:r>
              <a:rPr lang="en-US" dirty="0"/>
              <a:t>: </a:t>
            </a:r>
            <a:r>
              <a:rPr lang="en-US" b="1" dirty="0"/>
              <a:t>width</a:t>
            </a:r>
            <a:r>
              <a:rPr lang="en-US" dirty="0"/>
              <a:t> and </a:t>
            </a:r>
            <a:r>
              <a:rPr lang="en-US" b="1" dirty="0"/>
              <a:t>height</a:t>
            </a:r>
            <a:r>
              <a:rPr lang="en-US" dirty="0"/>
              <a:t>. – integer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defines a </a:t>
            </a:r>
            <a:r>
              <a:rPr lang="en-US" b="1" dirty="0"/>
              <a:t>method</a:t>
            </a:r>
            <a:r>
              <a:rPr lang="en-US" dirty="0"/>
              <a:t>, holding the code to </a:t>
            </a:r>
            <a:r>
              <a:rPr lang="en-US" b="1" dirty="0"/>
              <a:t>calculate the area</a:t>
            </a:r>
            <a:r>
              <a:rPr lang="en-US" dirty="0"/>
              <a:t> of the rectangle.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the </a:t>
            </a:r>
            <a:r>
              <a:rPr lang="en-US" b="1" dirty="0"/>
              <a:t>class definition</a:t>
            </a:r>
            <a:r>
              <a:rPr lang="en-US" dirty="0"/>
              <a:t> … and the programming language here doesn’t matter.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are the definitions of the </a:t>
            </a:r>
            <a:r>
              <a:rPr lang="en-US" b="1" dirty="0"/>
              <a:t>data fields</a:t>
            </a:r>
            <a:r>
              <a:rPr lang="en-US" dirty="0"/>
              <a:t>, which the class holds in each object.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are the </a:t>
            </a:r>
            <a:r>
              <a:rPr lang="en-US" b="1" dirty="0"/>
              <a:t>methods </a:t>
            </a:r>
            <a:r>
              <a:rPr lang="en-US" dirty="0"/>
              <a:t>of the class: the </a:t>
            </a:r>
            <a:r>
              <a:rPr lang="en-US" b="1" dirty="0"/>
              <a:t>operations</a:t>
            </a:r>
            <a:r>
              <a:rPr lang="en-US" dirty="0"/>
              <a:t> or </a:t>
            </a:r>
            <a:r>
              <a:rPr lang="en-US" b="1" dirty="0"/>
              <a:t>actions</a:t>
            </a:r>
            <a:r>
              <a:rPr lang="en-US" dirty="0"/>
              <a:t> that objects of this class can 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now we have </a:t>
            </a:r>
            <a:r>
              <a:rPr lang="en-US" b="1" dirty="0"/>
              <a:t>several objects </a:t>
            </a:r>
            <a:r>
              <a:rPr lang="en-US" dirty="0"/>
              <a:t>of this class "</a:t>
            </a:r>
            <a:r>
              <a:rPr lang="en-US" b="1" dirty="0"/>
              <a:t>Rectangle</a:t>
            </a:r>
            <a:r>
              <a:rPr lang="en-US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first object</a:t>
            </a:r>
            <a:r>
              <a:rPr lang="en-US" dirty="0"/>
              <a:t> is a rectangle of </a:t>
            </a:r>
            <a:r>
              <a:rPr lang="en-US" b="1" dirty="0"/>
              <a:t>width 5 </a:t>
            </a:r>
            <a:r>
              <a:rPr lang="en-US" dirty="0"/>
              <a:t>and </a:t>
            </a:r>
            <a:r>
              <a:rPr lang="en-US" b="1" dirty="0"/>
              <a:t>height 6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Another </a:t>
            </a:r>
            <a:r>
              <a:rPr lang="en-US" b="1" dirty="0"/>
              <a:t>object </a:t>
            </a:r>
            <a:r>
              <a:rPr lang="en-US" dirty="0"/>
              <a:t>has </a:t>
            </a:r>
            <a:r>
              <a:rPr lang="en-US" b="1" dirty="0"/>
              <a:t>width 6 </a:t>
            </a:r>
            <a:r>
              <a:rPr lang="en-US" dirty="0"/>
              <a:t>and </a:t>
            </a:r>
            <a:r>
              <a:rPr lang="en-US" b="1" dirty="0"/>
              <a:t>height 4</a:t>
            </a:r>
            <a:r>
              <a:rPr lang="en-US" dirty="0"/>
              <a:t>.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 other </a:t>
            </a:r>
            <a:r>
              <a:rPr lang="en-US" b="1" dirty="0"/>
              <a:t>object </a:t>
            </a:r>
            <a:r>
              <a:rPr lang="en-US" dirty="0"/>
              <a:t>has </a:t>
            </a:r>
            <a:r>
              <a:rPr lang="en-US" b="1" dirty="0"/>
              <a:t>width 7 </a:t>
            </a:r>
            <a:r>
              <a:rPr lang="en-US" dirty="0"/>
              <a:t>and </a:t>
            </a:r>
            <a:r>
              <a:rPr lang="en-US" b="1" dirty="0"/>
              <a:t>height 3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one </a:t>
            </a:r>
            <a:r>
              <a:rPr lang="en-US" b="1" dirty="0"/>
              <a:t>class "Rectangle" </a:t>
            </a:r>
            <a:r>
              <a:rPr lang="en-US" dirty="0"/>
              <a:t>and </a:t>
            </a:r>
            <a:r>
              <a:rPr lang="en-US" b="1" dirty="0"/>
              <a:t>3 objects </a:t>
            </a:r>
            <a:r>
              <a:rPr lang="en-US" dirty="0"/>
              <a:t>(or instances) of this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class </a:t>
            </a:r>
            <a:r>
              <a:rPr lang="en-US" dirty="0"/>
              <a:t>holds the definition (the specification, the model, the template) for the objects.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 defines the </a:t>
            </a:r>
            <a:r>
              <a:rPr lang="en-US" b="1" dirty="0"/>
              <a:t>data fields </a:t>
            </a:r>
            <a:r>
              <a:rPr lang="en-US" dirty="0"/>
              <a:t>and </a:t>
            </a:r>
            <a:r>
              <a:rPr lang="en-US" b="1" dirty="0"/>
              <a:t>methods</a:t>
            </a:r>
            <a:r>
              <a:rPr lang="bg-BG" dirty="0"/>
              <a:t> </a:t>
            </a:r>
            <a:r>
              <a:rPr lang="en-US" dirty="0"/>
              <a:t>and more details (in some cases).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Classes don't hold data. They hold </a:t>
            </a:r>
            <a:r>
              <a:rPr lang="en-US" b="1" dirty="0"/>
              <a:t>data definitions</a:t>
            </a:r>
            <a:r>
              <a:rPr lang="en-US" b="0" dirty="0"/>
              <a:t> and </a:t>
            </a:r>
            <a:r>
              <a:rPr lang="en-US" b="1" dirty="0"/>
              <a:t>operation definitions</a:t>
            </a:r>
            <a:r>
              <a:rPr lang="en-US" dirty="0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Objects hold values </a:t>
            </a:r>
            <a:r>
              <a:rPr lang="en-US" dirty="0"/>
              <a:t>for the data fields in the class.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Objects of class "Rectangle" </a:t>
            </a:r>
            <a:r>
              <a:rPr lang="en-US" b="1" dirty="0"/>
              <a:t>hold data </a:t>
            </a:r>
            <a:r>
              <a:rPr lang="en-US" dirty="0"/>
              <a:t>about certain rectangle.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Objects are </a:t>
            </a:r>
            <a:r>
              <a:rPr lang="en-US" b="1" dirty="0"/>
              <a:t>information structures</a:t>
            </a:r>
            <a:r>
              <a:rPr lang="en-US" dirty="0"/>
              <a:t>, holding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Typically one class has multiple objects (or instances).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Classes and objects </a:t>
            </a:r>
            <a:r>
              <a:rPr lang="en-US" b="0" dirty="0"/>
              <a:t>are the building blocks of the </a:t>
            </a:r>
            <a:r>
              <a:rPr lang="en-US" b="1" dirty="0"/>
              <a:t>object-oriented programming </a:t>
            </a:r>
            <a:r>
              <a:rPr lang="en-US" dirty="0"/>
              <a:t>(</a:t>
            </a:r>
            <a:r>
              <a:rPr lang="en-US" b="1" dirty="0"/>
              <a:t>OOP</a:t>
            </a:r>
            <a:r>
              <a:rPr lang="en-US" dirty="0"/>
              <a:t>) and they come together with some other OOP concepts like abstraction, interfaces, data encapsulation, inheritance, polymorphism and exception handling.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C9655B-5B0E-4D75-A7B3-5FA4CE5215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3617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D5599D-1F79-4B4F-894F-FFB8AAF070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313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4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1#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1#1" TargetMode="Externa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 и обекти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miro.medium.com/max/630/0*sJcCz-q5pIZbgmsK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00" y="1444585"/>
            <a:ext cx="5156992" cy="363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271997" y="1248063"/>
            <a:ext cx="9520317" cy="5274674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bg-BG" dirty="0"/>
              <a:t>Класът е </a:t>
            </a:r>
            <a:r>
              <a:rPr lang="bg-BG" b="1" dirty="0">
                <a:solidFill>
                  <a:schemeClr val="bg1"/>
                </a:solidFill>
              </a:rPr>
              <a:t>конкретна имплементация </a:t>
            </a:r>
            <a:r>
              <a:rPr lang="bg-BG" dirty="0"/>
              <a:t>на АТД (абстрактен тип данни)</a:t>
            </a:r>
          </a:p>
          <a:p>
            <a:pPr>
              <a:buClr>
                <a:srgbClr val="234465"/>
              </a:buClr>
            </a:pPr>
            <a:r>
              <a:rPr lang="bg-BG" dirty="0"/>
              <a:t>Класовете задават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обекти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прости класове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459274" y="4226103"/>
            <a:ext cx="3290906" cy="2171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class Rectangle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>
                <a:solidFill>
                  <a:schemeClr val="tx1"/>
                </a:solidFill>
              </a:rPr>
              <a:t>  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440910" y="3788347"/>
            <a:ext cx="2355090" cy="510609"/>
          </a:xfrm>
          <a:prstGeom prst="wedgeRoundRectCallout">
            <a:avLst>
              <a:gd name="adj1" fmla="val -66489"/>
              <a:gd name="adj2" fmla="val 66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43292" y="5155551"/>
            <a:ext cx="2292708" cy="510609"/>
          </a:xfrm>
          <a:prstGeom prst="wedgeRoundRectCallout">
            <a:avLst>
              <a:gd name="adj1" fmla="val -77453"/>
              <a:gd name="adj2" fmla="val 38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398776" y="3813911"/>
            <a:ext cx="2429564" cy="510609"/>
          </a:xfrm>
          <a:prstGeom prst="wedgeRoundRectCallout">
            <a:avLst>
              <a:gd name="adj1" fmla="val 62658"/>
              <a:gd name="adj2" fmla="val 52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01F8AAF-4550-4656-8C27-0BC1DAF5FF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4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Създайте файл за класа: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Project</a:t>
            </a:r>
            <a:r>
              <a:rPr lang="en-US" sz="3200" dirty="0">
                <a:sym typeface="Wingdings" panose="05000000000000000000" pitchFamily="2" charset="2"/>
              </a:rPr>
              <a:t>] 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Add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 dirty="0">
                <a:sym typeface="Wingdings" panose="05000000000000000000" pitchFamily="2" charset="2"/>
              </a:rPr>
              <a:t>] </a:t>
            </a:r>
            <a:r>
              <a:rPr lang="bg-BG" sz="3200" dirty="0">
                <a:sym typeface="Wingdings" panose="05000000000000000000" pitchFamily="2" charset="2"/>
              </a:rPr>
              <a:t>или:</a:t>
            </a:r>
            <a:br>
              <a:rPr lang="bg-BG" sz="3200" dirty="0">
                <a:sym typeface="Wingdings" panose="05000000000000000000" pitchFamily="2" charset="2"/>
              </a:rPr>
            </a:br>
            <a:r>
              <a:rPr lang="bg-BG" sz="3200" dirty="0">
                <a:sym typeface="Wingdings" panose="05000000000000000000" pitchFamily="2" charset="2"/>
              </a:rPr>
              <a:t>десен бутон на проекта: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]</a:t>
            </a:r>
            <a:r>
              <a:rPr lang="en-US" sz="3200" dirty="0">
                <a:sym typeface="Wingdings" panose="05000000000000000000" pitchFamily="2" charset="2"/>
              </a:rPr>
              <a:t>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New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Item</a:t>
            </a:r>
            <a:r>
              <a:rPr lang="en-US" sz="3200" dirty="0">
                <a:sym typeface="Wingdings" panose="05000000000000000000" pitchFamily="2" charset="2"/>
              </a:rPr>
              <a:t>] 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 dirty="0">
                <a:sym typeface="Wingdings" panose="05000000000000000000" pitchFamily="2" charset="2"/>
              </a:rPr>
              <a:t>]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прост клас </a:t>
            </a:r>
            <a:r>
              <a:rPr lang="en-US" dirty="0"/>
              <a:t>Rectangle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34928" r="35092"/>
          <a:stretch/>
        </p:blipFill>
        <p:spPr>
          <a:xfrm>
            <a:off x="7300856" y="2435798"/>
            <a:ext cx="2693449" cy="126880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13171" r="6223"/>
          <a:stretch/>
        </p:blipFill>
        <p:spPr>
          <a:xfrm>
            <a:off x="5070863" y="5073655"/>
            <a:ext cx="2355562" cy="151085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42564"/>
          <a:stretch/>
        </p:blipFill>
        <p:spPr>
          <a:xfrm>
            <a:off x="2715260" y="2553219"/>
            <a:ext cx="4910342" cy="227041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805556" y="5276711"/>
            <a:ext cx="2249414" cy="919090"/>
          </a:xfrm>
          <a:prstGeom prst="wedgeRoundRectCallout">
            <a:avLst>
              <a:gd name="adj1" fmla="val -74319"/>
              <a:gd name="adj2" fmla="val 556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Класът е в отделен файл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E375CF-D58C-4B0C-B94F-8F2C269157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70487" y="1121745"/>
            <a:ext cx="10036620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Класовете се именуват със съществителни имена, използвайки </a:t>
            </a:r>
            <a:r>
              <a:rPr lang="en-GB" sz="3200" b="1" noProof="1">
                <a:solidFill>
                  <a:schemeClr val="bg1"/>
                </a:solidFill>
              </a:rPr>
              <a:t>PascalCasing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Използвайте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описателни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съществителни имена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Избягвайте абревиатури </a:t>
            </a:r>
            <a:r>
              <a:rPr lang="en-US" sz="3200" dirty="0"/>
              <a:t>(</a:t>
            </a:r>
            <a:r>
              <a:rPr lang="bg-BG" sz="3200" dirty="0"/>
              <a:t>с изключение на по-известните като</a:t>
            </a:r>
            <a:r>
              <a:rPr lang="en-US" sz="3200" dirty="0"/>
              <a:t>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класове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37360" y="3980557"/>
            <a:ext cx="6561465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Dice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7359" y="5215354"/>
            <a:ext cx="6561465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TPMF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intcalc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2" y="4154631"/>
            <a:ext cx="836139" cy="8361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5580353"/>
            <a:ext cx="850041" cy="850041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A68E43E-EB48-499A-9022-739903A63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825A48F-D767-4D2A-8091-6C51785DEB23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2E1DE4-F1BF-4703-B82D-2299D106B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Членовете</a:t>
            </a:r>
            <a:r>
              <a:rPr lang="en-US" sz="3599" dirty="0"/>
              <a:t> </a:t>
            </a:r>
            <a:r>
              <a:rPr lang="bg-BG" sz="3599" dirty="0"/>
              <a:t>се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декларират</a:t>
            </a:r>
            <a:r>
              <a:rPr lang="en-US" sz="3599" dirty="0"/>
              <a:t> </a:t>
            </a:r>
            <a:r>
              <a:rPr lang="bg-BG" sz="3599" dirty="0"/>
              <a:t>вътре в класа</a:t>
            </a:r>
            <a:endParaRPr lang="bg-BG" sz="3599" b="1" dirty="0"/>
          </a:p>
          <a:p>
            <a:pPr>
              <a:buClr>
                <a:schemeClr val="tx1"/>
              </a:buClr>
            </a:pPr>
            <a:r>
              <a:rPr lang="bg-BG" sz="3599" dirty="0"/>
              <a:t>Членовете могат да бъдат</a:t>
            </a:r>
            <a:r>
              <a:rPr lang="en-GB" sz="35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Полета</a:t>
            </a:r>
            <a:r>
              <a:rPr lang="en-GB" sz="3399" dirty="0"/>
              <a:t> (</a:t>
            </a:r>
            <a:r>
              <a:rPr lang="bg-BG" sz="3399" dirty="0"/>
              <a:t>данни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Свойства</a:t>
            </a:r>
            <a:br>
              <a:rPr lang="en-GB" sz="3399" dirty="0"/>
            </a:br>
            <a:r>
              <a:rPr lang="en-GB" sz="3399" dirty="0"/>
              <a:t>(</a:t>
            </a:r>
            <a:r>
              <a:rPr lang="bg-BG" sz="3399" dirty="0"/>
              <a:t>данни</a:t>
            </a:r>
            <a:r>
              <a:rPr lang="en-GB" sz="3399" dirty="0"/>
              <a:t> + </a:t>
            </a:r>
            <a:r>
              <a:rPr lang="bg-BG" sz="3399" dirty="0"/>
              <a:t>логика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Методи</a:t>
            </a:r>
            <a:r>
              <a:rPr lang="en-GB" sz="3399" dirty="0"/>
              <a:t> (</a:t>
            </a:r>
            <a:r>
              <a:rPr lang="bg-BG" sz="3399" dirty="0"/>
              <a:t>действия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Конструктори</a:t>
            </a:r>
            <a:endParaRPr lang="en-GB" sz="33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399" dirty="0"/>
              <a:t>Други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Членове на класа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7172" y="137009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399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76956" y="2619211"/>
            <a:ext cx="6527437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  </a:t>
            </a:r>
            <a:r>
              <a:rPr lang="en-US" sz="2799" noProof="1">
                <a:solidFill>
                  <a:schemeClr val="bg1"/>
                </a:solidFill>
              </a:rPr>
              <a:t>int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void CalcArea()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836159" y="3285309"/>
            <a:ext cx="1032757" cy="510645"/>
          </a:xfrm>
          <a:prstGeom prst="wedgeRoundRectCallout">
            <a:avLst>
              <a:gd name="adj1" fmla="val -92106"/>
              <a:gd name="adj2" fmla="val 58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943420" y="4732543"/>
            <a:ext cx="1422767" cy="510645"/>
          </a:xfrm>
          <a:prstGeom prst="wedgeRoundRectCallout">
            <a:avLst>
              <a:gd name="adj1" fmla="val -75010"/>
              <a:gd name="adj2" fmla="val -37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341757" y="3819490"/>
            <a:ext cx="1586362" cy="510609"/>
          </a:xfrm>
          <a:prstGeom prst="wedgeRoundRectCallout">
            <a:avLst>
              <a:gd name="adj1" fmla="val -76617"/>
              <a:gd name="adj2" fmla="val 40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Свойство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E869CB3-4B2F-446B-89EA-0972A8534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4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C76E51-83D5-4E64-93B3-65E79C857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dirty="0"/>
              <a:t> </a:t>
            </a:r>
            <a:r>
              <a:rPr lang="bg-BG" dirty="0"/>
              <a:t>съдържа свойствата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 </a:t>
            </a:r>
            <a:r>
              <a:rPr lang="en-US" dirty="0"/>
              <a:t>Rectangle (</a:t>
            </a:r>
            <a:r>
              <a:rPr lang="bg-BG" dirty="0"/>
              <a:t>правоъгълник) - пример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A91566-5207-476C-8805-77E1DB473DE8}"/>
              </a:ext>
            </a:extLst>
          </p:cNvPr>
          <p:cNvGrpSpPr/>
          <p:nvPr/>
        </p:nvGrpSpPr>
        <p:grpSpPr>
          <a:xfrm>
            <a:off x="839750" y="2098190"/>
            <a:ext cx="10512503" cy="4007179"/>
            <a:chOff x="838380" y="1952550"/>
            <a:chExt cx="10515241" cy="4008223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70D168AA-1A30-467F-8C29-B77647C67BA4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1952550"/>
              <a:ext cx="10515241" cy="711450"/>
            </a:xfrm>
            <a:prstGeom prst="rect">
              <a:avLst/>
            </a:prstGeom>
            <a:solidFill>
              <a:srgbClr val="ADB4C3">
                <a:alpha val="69804"/>
              </a:srgb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Rectangle.cs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35CD32C-962D-4320-B6DB-FF7C122AFD4C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2664000"/>
              <a:ext cx="10515241" cy="329677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bg1"/>
                  </a:solidFill>
                </a:rPr>
                <a:t>class</a:t>
              </a:r>
              <a:r>
                <a:rPr lang="en-US" sz="3199" noProof="1">
                  <a:solidFill>
                    <a:schemeClr val="tx1"/>
                  </a:solidFill>
                </a:rPr>
                <a:t> Rectangle 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{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Width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Height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string Color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4CE5B651-07CF-48CE-B9C4-573BA2509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2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6BC05-E836-4E1D-AAF8-AD5C1F8B7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Един клас може да има </a:t>
            </a:r>
            <a:r>
              <a:rPr lang="bg-BG" b="1" dirty="0">
                <a:solidFill>
                  <a:schemeClr val="bg1"/>
                </a:solidFill>
              </a:rPr>
              <a:t>множество инстанции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обекти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обект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6571" y="2014387"/>
            <a:ext cx="11123418" cy="4448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class Program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public static void Main()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  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firstRect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/>
              <a:t>    </a:t>
            </a:r>
            <a:r>
              <a:rPr lang="en-US" sz="2999" noProof="1">
                <a:solidFill>
                  <a:schemeClr val="tx1"/>
                </a:solidFill>
              </a:rPr>
              <a:t>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secondRect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609800" y="5442093"/>
            <a:ext cx="3736200" cy="919090"/>
          </a:xfrm>
          <a:prstGeom prst="wedgeRoundRectCallout">
            <a:avLst>
              <a:gd name="adj1" fmla="val -62717"/>
              <a:gd name="adj2" fmla="val -61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Променливата пази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референция</a:t>
            </a:r>
            <a:r>
              <a:rPr lang="bg-BG" sz="2399" b="1" dirty="0">
                <a:solidFill>
                  <a:schemeClr val="bg2"/>
                </a:solidFill>
              </a:rPr>
              <a:t> към обекта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82822" y="3274675"/>
            <a:ext cx="4488178" cy="919090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Използвайте ключовата дума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bg-BG" sz="2399" b="1" dirty="0">
                <a:solidFill>
                  <a:schemeClr val="bg2"/>
                </a:solidFill>
              </a:rPr>
              <a:t>, за да създадете 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9F43DE-AA6B-4710-A24C-A6885E07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22BFDB-0953-44FD-ACB0-8DD83257A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8147" y="1128716"/>
            <a:ext cx="10123853" cy="5276048"/>
          </a:xfrm>
        </p:spPr>
        <p:txBody>
          <a:bodyPr>
            <a:normAutofit/>
          </a:bodyPr>
          <a:lstStyle/>
          <a:p>
            <a:pPr marL="0"/>
            <a:r>
              <a:rPr lang="bg-BG" sz="3000" dirty="0"/>
              <a:t>Декларирането на променлива създава </a:t>
            </a:r>
            <a:r>
              <a:rPr lang="bg-BG" sz="3000" b="1" dirty="0">
                <a:solidFill>
                  <a:schemeClr val="bg1"/>
                </a:solidFill>
              </a:rPr>
              <a:t>референция</a:t>
            </a:r>
            <a:r>
              <a:rPr lang="en-GB" sz="3000" dirty="0"/>
              <a:t> </a:t>
            </a:r>
            <a:r>
              <a:rPr lang="bg-BG" sz="3000" dirty="0"/>
              <a:t>в стека</a:t>
            </a:r>
            <a:endParaRPr lang="en-GB" sz="3000" dirty="0"/>
          </a:p>
          <a:p>
            <a:pPr marL="0"/>
            <a:r>
              <a:rPr lang="bg-BG" sz="3000" dirty="0"/>
              <a:t>Ключовата дума</a:t>
            </a:r>
            <a:r>
              <a:rPr lang="en-GB" sz="3000" dirty="0"/>
              <a:t>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</a:t>
            </a:r>
            <a:r>
              <a:rPr lang="bg-BG" sz="3000" dirty="0"/>
              <a:t>заделя място</a:t>
            </a:r>
            <a:r>
              <a:rPr lang="en-GB" sz="3000" dirty="0"/>
              <a:t> </a:t>
            </a:r>
            <a:r>
              <a:rPr lang="bg-BG" sz="3000" dirty="0"/>
              <a:t>в динамичната памет (</a:t>
            </a:r>
            <a:r>
              <a:rPr lang="en-US" sz="3000" dirty="0"/>
              <a:t>heap)</a:t>
            </a:r>
            <a:endParaRPr lang="en-GB" sz="3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766000" y="3383919"/>
            <a:ext cx="7657005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firstRect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tx1"/>
                </a:solidFill>
              </a:rPr>
              <a:t>=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new</a:t>
            </a:r>
            <a:r>
              <a:rPr lang="en-US" sz="25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>
                <a:solidFill>
                  <a:schemeClr val="tx1"/>
                </a:solidFill>
              </a:rPr>
              <a:t>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805694" y="4195006"/>
            <a:ext cx="7627590" cy="2451682"/>
            <a:chOff x="720662" y="3505199"/>
            <a:chExt cx="6014166" cy="20559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2055414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Heap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199"/>
              <a:ext cx="3007412" cy="2055945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Stack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827285" y="4149121"/>
              <a:ext cx="5574933" cy="1231526"/>
              <a:chOff x="5972435" y="1938829"/>
              <a:chExt cx="5574933" cy="12315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407653"/>
                <a:ext cx="1952991" cy="76270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99" b="1" noProof="1">
                    <a:solidFill>
                      <a:srgbClr val="FFFFFF"/>
                    </a:solidFill>
                  </a:rPr>
                  <a:t>firstRect</a:t>
                </a:r>
              </a:p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972435" y="1938829"/>
                <a:ext cx="1120395" cy="50641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b="1" dirty="0"/>
                  <a:t>object</a:t>
                </a:r>
                <a:endParaRPr lang="en-US" sz="2399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407650"/>
                <a:ext cx="1805402" cy="762704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Width = </a:t>
                </a:r>
                <a:r>
                  <a:rPr lang="bg-BG" sz="2399" b="1" dirty="0">
                    <a:solidFill>
                      <a:srgbClr val="FFFFFF"/>
                    </a:solidFill>
                  </a:rPr>
                  <a:t>0</a:t>
                </a:r>
                <a:endParaRPr lang="en-GB" sz="2399" b="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2399" b="1" dirty="0">
                    <a:solidFill>
                      <a:srgbClr val="FFFFFF"/>
                    </a:solidFill>
                  </a:rPr>
                  <a:t>Height</a:t>
                </a:r>
                <a:r>
                  <a:rPr lang="en-GB" sz="2399" b="1" dirty="0">
                    <a:solidFill>
                      <a:srgbClr val="FFFFFF"/>
                    </a:solidFill>
                  </a:rPr>
                  <a:t> = 0</a:t>
                </a:r>
                <a:endParaRPr lang="en-US" sz="23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98503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9" b="1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550814-1DA3-44D9-936E-A5213CA3D1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прост метод в клас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35CD32C-962D-4320-B6DB-FF7C122AFD4C}"/>
              </a:ext>
            </a:extLst>
          </p:cNvPr>
          <p:cNvSpPr txBox="1">
            <a:spLocks/>
          </p:cNvSpPr>
          <p:nvPr/>
        </p:nvSpPr>
        <p:spPr>
          <a:xfrm>
            <a:off x="839750" y="1449517"/>
            <a:ext cx="10512503" cy="4978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Height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string Color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rgbClr val="E68E00"/>
                </a:solidFill>
              </a:rPr>
              <a:t>public int CalcArea()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  return Width *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249F19-ACAB-484F-B6DE-6F761F282E2F}"/>
              </a:ext>
            </a:extLst>
          </p:cNvPr>
          <p:cNvSpPr/>
          <p:nvPr/>
        </p:nvSpPr>
        <p:spPr bwMode="auto">
          <a:xfrm>
            <a:off x="1237266" y="3978799"/>
            <a:ext cx="5398594" cy="1989204"/>
          </a:xfrm>
          <a:prstGeom prst="roundRect">
            <a:avLst>
              <a:gd name="adj" fmla="val 3877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4B1E5CB1-70FB-4B19-8043-D760FC9A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778" y="4092275"/>
            <a:ext cx="3825222" cy="919090"/>
          </a:xfrm>
          <a:prstGeom prst="wedgeRoundRectCallout">
            <a:avLst>
              <a:gd name="adj1" fmla="val -73237"/>
              <a:gd name="adj2" fmla="val 40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Методите дефинират действия в класовете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4B3BA4-5DBA-44A5-B27D-F52CEB8B1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05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Обектът</a:t>
            </a:r>
            <a:r>
              <a:rPr lang="en-US" sz="3000" dirty="0"/>
              <a:t> </a:t>
            </a:r>
            <a:r>
              <a:rPr lang="bg-BG" sz="3000" dirty="0"/>
              <a:t>е единична</a:t>
            </a:r>
            <a:br>
              <a:rPr lang="bg-BG" sz="3000" dirty="0"/>
            </a:b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en-US" sz="3000" dirty="0"/>
              <a:t> </a:t>
            </a:r>
            <a:r>
              <a:rPr lang="bg-BG" sz="3000" dirty="0"/>
              <a:t>на класа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Класовете задават </a:t>
            </a:r>
            <a:r>
              <a:rPr lang="bg-BG" sz="3000" b="1" dirty="0">
                <a:solidFill>
                  <a:schemeClr val="bg1"/>
                </a:solidFill>
              </a:rPr>
              <a:t>структура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dirty="0"/>
              <a:t>създаване на</a:t>
            </a:r>
            <a:r>
              <a:rPr lang="en-GB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между класове и обекти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2033" y="2627988"/>
            <a:ext cx="2772771" cy="2862811"/>
            <a:chOff x="455610" y="2077297"/>
            <a:chExt cx="2562694" cy="2863557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62692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62692" cy="12626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Color: string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0" y="4344782"/>
              <a:ext cx="256269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CalcArea(…)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4603643"/>
            <a:ext cx="2085827" cy="919090"/>
          </a:xfrm>
          <a:prstGeom prst="wedgeRoundRectCallout">
            <a:avLst>
              <a:gd name="adj1" fmla="val -74340"/>
              <a:gd name="adj2" fmla="val 22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042" y="2918356"/>
            <a:ext cx="2019192" cy="510645"/>
          </a:xfrm>
          <a:prstGeom prst="wedgeRoundRectCallout">
            <a:avLst>
              <a:gd name="adj1" fmla="val -64094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3920201"/>
            <a:ext cx="2567426" cy="510609"/>
          </a:xfrm>
          <a:prstGeom prst="wedgeRoundRectCallout">
            <a:avLst>
              <a:gd name="adj1" fmla="val -56061"/>
              <a:gd name="adj2" fmla="val 223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085743" y="2627987"/>
            <a:ext cx="3766810" cy="2362205"/>
            <a:chOff x="9294811" y="1741724"/>
            <a:chExt cx="2705081" cy="2362820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firstRect</a:t>
              </a:r>
              <a:endParaRPr lang="en-US" sz="2799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199"/>
              <a:ext cx="2705081" cy="13613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 = 6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 = "blue"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799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726" y="2447033"/>
            <a:ext cx="1352148" cy="919090"/>
          </a:xfrm>
          <a:prstGeom prst="wedgeRoundRectCallout">
            <a:avLst>
              <a:gd name="adj1" fmla="val -71170"/>
              <a:gd name="adj2" fmla="val 3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 dirty="0">
                <a:solidFill>
                  <a:schemeClr val="bg2"/>
                </a:solidFill>
              </a:rPr>
              <a:t>на обекта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749" y="3878507"/>
            <a:ext cx="1523604" cy="919090"/>
          </a:xfrm>
          <a:prstGeom prst="wedgeRoundRectCallout">
            <a:avLst>
              <a:gd name="adj1" fmla="val -76980"/>
              <a:gd name="adj2" fmla="val -8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 dirty="0">
                <a:solidFill>
                  <a:schemeClr val="bg2"/>
                </a:solidFill>
              </a:rPr>
              <a:t>на обекта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42A997C-EBD1-4202-836A-458F65DBEA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267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Обектно-ориентираното програмиране</a:t>
            </a:r>
            <a:r>
              <a:rPr lang="en-US" sz="3000" dirty="0"/>
              <a:t> </a:t>
            </a:r>
            <a:r>
              <a:rPr lang="bg-BG" sz="3000" dirty="0"/>
              <a:t>е концепция за използването на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класове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dirty="0"/>
              <a:t>обекти за моделиране на примери от реалния живот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Обектно-ориентирано програмиране (ООП)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BCCC77-58FE-4EA6-BFA0-B60315CB6993}"/>
              </a:ext>
            </a:extLst>
          </p:cNvPr>
          <p:cNvSpPr txBox="1">
            <a:spLocks/>
          </p:cNvSpPr>
          <p:nvPr/>
        </p:nvSpPr>
        <p:spPr>
          <a:xfrm>
            <a:off x="562442" y="2709187"/>
            <a:ext cx="5955652" cy="3495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class</a:t>
            </a:r>
            <a:r>
              <a:rPr lang="en-US" sz="2399" dirty="0">
                <a:solidFill>
                  <a:schemeClr val="tx1"/>
                </a:solidFill>
              </a:rPr>
              <a:t> Rectangle {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Width { get; set; }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Height { get; set; }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CalcArea() {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    return width * height;</a:t>
            </a:r>
          </a:p>
          <a:p>
            <a:pPr>
              <a:spcBef>
                <a:spcPts val="300"/>
              </a:spcBef>
            </a:pPr>
            <a:r>
              <a:rPr lang="en-US" sz="23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</a:pPr>
            <a:r>
              <a:rPr lang="en-US" sz="2399" dirty="0">
                <a:solidFill>
                  <a:schemeClr val="tx1"/>
                </a:solidFill>
              </a:rPr>
              <a:t>}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672B2-0B8F-467B-BC1B-CD8AA931E34D}"/>
              </a:ext>
            </a:extLst>
          </p:cNvPr>
          <p:cNvSpPr/>
          <p:nvPr/>
        </p:nvSpPr>
        <p:spPr bwMode="auto">
          <a:xfrm>
            <a:off x="9172578" y="5091567"/>
            <a:ext cx="2519344" cy="10797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7</a:t>
            </a:r>
          </a:p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BBC6C-CB4A-4D54-AD11-486CF121E5FA}"/>
              </a:ext>
            </a:extLst>
          </p:cNvPr>
          <p:cNvSpPr/>
          <p:nvPr/>
        </p:nvSpPr>
        <p:spPr bwMode="auto">
          <a:xfrm>
            <a:off x="9470121" y="2709189"/>
            <a:ext cx="2159438" cy="143962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6</a:t>
            </a:r>
          </a:p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57468-B4F9-43EB-A95E-D16EDD7F18C5}"/>
              </a:ext>
            </a:extLst>
          </p:cNvPr>
          <p:cNvSpPr/>
          <p:nvPr/>
        </p:nvSpPr>
        <p:spPr bwMode="auto">
          <a:xfrm>
            <a:off x="7072985" y="2708944"/>
            <a:ext cx="1799531" cy="215943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5</a:t>
            </a:r>
          </a:p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6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DB7A2B9-4B69-424A-9CDB-111DD89B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631" y="2245964"/>
            <a:ext cx="2951067" cy="1055298"/>
          </a:xfrm>
          <a:prstGeom prst="wedgeRoundRectCallout">
            <a:avLst>
              <a:gd name="adj1" fmla="val -66560"/>
              <a:gd name="adj2" fmla="val 427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Дефиниция на класа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BAEB091-CD60-40BC-9232-C60862E3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55" y="5634552"/>
            <a:ext cx="1469617" cy="595423"/>
          </a:xfrm>
          <a:prstGeom prst="wedgeRoundRectCallout">
            <a:avLst>
              <a:gd name="adj1" fmla="val 81616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Обекти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E4ABAEE-2A0B-415E-8D77-849F9F8B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497" y="4579027"/>
            <a:ext cx="1912591" cy="578713"/>
          </a:xfrm>
          <a:prstGeom prst="wedgeRoundRectCallout">
            <a:avLst>
              <a:gd name="adj1" fmla="val -71170"/>
              <a:gd name="adj2" fmla="val -554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Свойства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A55304F-3759-449B-8DCA-66F5A7F8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299" y="5481559"/>
            <a:ext cx="1758859" cy="578713"/>
          </a:xfrm>
          <a:prstGeom prst="wedgeRoundRectCallout">
            <a:avLst>
              <a:gd name="adj1" fmla="val -84823"/>
              <a:gd name="adj2" fmla="val -50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Методи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70D4823-406C-4946-B137-7A0BF20BD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8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Обекти и класове</a:t>
            </a:r>
            <a:endParaRPr lang="en-GB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Дефиниране на прости класове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Полета и свойства</a:t>
            </a:r>
            <a:endParaRPr lang="en-GB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Методи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Конструктори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86B665-40A1-4665-9152-E336968DEB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37" y="1262546"/>
            <a:ext cx="2759594" cy="277035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Съхраняване на данни в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Полета и модификатори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799231" y="2619212"/>
            <a:ext cx="5760867" cy="3998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string color;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int[]</a:t>
            </a:r>
            <a:r>
              <a:rPr lang="en-US" sz="2599" noProof="1">
                <a:solidFill>
                  <a:schemeClr val="tx1"/>
                </a:solidFill>
              </a:rPr>
              <a:t> sections;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Shape</a:t>
            </a:r>
            <a:r>
              <a:rPr lang="en-US" sz="2599" noProof="1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type</a:t>
            </a:r>
            <a:r>
              <a:rPr lang="en-US" sz="25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public int </a:t>
            </a:r>
            <a:r>
              <a:rPr lang="en-US" sz="2399" dirty="0">
                <a:solidFill>
                  <a:schemeClr val="bg1"/>
                </a:solidFill>
              </a:rPr>
              <a:t>CalcArea</a:t>
            </a:r>
            <a:r>
              <a:rPr lang="en-US" sz="2599" dirty="0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379638" y="4791900"/>
            <a:ext cx="2024018" cy="1123685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Полетата могат да бъдат от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всякакъв тип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146000" y="2814730"/>
            <a:ext cx="2346735" cy="442648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dirty="0">
                <a:solidFill>
                  <a:schemeClr val="bg2"/>
                </a:solidFill>
              </a:rPr>
              <a:t>Модификатор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96000" y="3532285"/>
            <a:ext cx="2707655" cy="1123685"/>
          </a:xfrm>
          <a:prstGeom prst="wedgeRoundRectCallout">
            <a:avLst>
              <a:gd name="adj1" fmla="val 63322"/>
              <a:gd name="adj2" fmla="val 42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dirty="0">
                <a:solidFill>
                  <a:schemeClr val="bg2"/>
                </a:solidFill>
              </a:rPr>
              <a:t>Полетата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2"/>
                </a:solidFill>
              </a:rPr>
              <a:t>трябва винаги да бъдат частни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B51EC64-9789-45C0-B0F6-1C53DAF008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FDF0D8-8726-4BA8-AF36-513A28776578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509"/>
            <a:r>
              <a:rPr lang="bg-BG" sz="3397" dirty="0"/>
              <a:t>Полетата на класа имат </a:t>
            </a:r>
            <a:r>
              <a:rPr lang="bg-BG" sz="3397" b="1" dirty="0">
                <a:solidFill>
                  <a:schemeClr val="bg1"/>
                </a:solidFill>
              </a:rPr>
              <a:t>тип</a:t>
            </a:r>
            <a:r>
              <a:rPr lang="en-US" sz="3397" dirty="0"/>
              <a:t> </a:t>
            </a:r>
            <a:r>
              <a:rPr lang="bg-BG" sz="3397" dirty="0"/>
              <a:t>и</a:t>
            </a:r>
            <a:r>
              <a:rPr lang="en-US" sz="3397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име</a:t>
            </a:r>
            <a:endParaRPr lang="en-US" sz="3397" b="1" dirty="0">
              <a:solidFill>
                <a:schemeClr val="bg1"/>
              </a:solidFill>
            </a:endParaRPr>
          </a:p>
          <a:p>
            <a:pPr indent="-356509"/>
            <a:r>
              <a:rPr lang="bg-BG" sz="3397" dirty="0"/>
              <a:t>Модификаторите определят достъпността.</a:t>
            </a:r>
            <a:endParaRPr lang="en-US" sz="3397" dirty="0"/>
          </a:p>
        </p:txBody>
      </p:sp>
    </p:spTree>
    <p:extLst>
      <p:ext uri="{BB962C8B-B14F-4D97-AF65-F5344CB8AC3E}">
        <p14:creationId xmlns:p14="http://schemas.microsoft.com/office/powerpoint/2010/main" val="18091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Свойства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901000" y="2864136"/>
            <a:ext cx="6845330" cy="3541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public class Rectangle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private int width;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public int Width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  public </a:t>
            </a:r>
            <a:r>
              <a:rPr lang="en-US" sz="2399" dirty="0">
                <a:solidFill>
                  <a:schemeClr val="bg1"/>
                </a:solidFill>
              </a:rPr>
              <a:t>get { return this.width;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  public </a:t>
            </a:r>
            <a:r>
              <a:rPr lang="en-US" sz="2399" dirty="0">
                <a:solidFill>
                  <a:schemeClr val="bg1"/>
                </a:solidFill>
              </a:rPr>
              <a:t>set { this.width = value;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58330" y="3730572"/>
            <a:ext cx="1709554" cy="1327571"/>
          </a:xfrm>
          <a:prstGeom prst="wedgeRoundRectCallout">
            <a:avLst>
              <a:gd name="adj1" fmla="val 89565"/>
              <a:gd name="adj2" fmla="val -42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Полето е частно (скрито)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07175" y="3797924"/>
            <a:ext cx="2759514" cy="919162"/>
          </a:xfrm>
          <a:prstGeom prst="wedgeRoundRectCallout">
            <a:avLst>
              <a:gd name="adj1" fmla="val -87460"/>
              <a:gd name="adj2" fmla="val 67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Getter-</a:t>
            </a:r>
            <a:r>
              <a:rPr lang="bg-BG" sz="2399" b="1" noProof="1">
                <a:solidFill>
                  <a:schemeClr val="bg2"/>
                </a:solidFill>
              </a:rPr>
              <a:t>ът дава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достъп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29552" y="5804924"/>
            <a:ext cx="4376447" cy="919090"/>
          </a:xfrm>
          <a:prstGeom prst="wedgeRoundRectCallout">
            <a:avLst>
              <a:gd name="adj1" fmla="val -79639"/>
              <a:gd name="adj2" fmla="val -716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Setter-</a:t>
            </a:r>
            <a:r>
              <a:rPr lang="bg-BG" sz="2399" b="1" noProof="1">
                <a:solidFill>
                  <a:schemeClr val="bg2"/>
                </a:solidFill>
              </a:rPr>
              <a:t>ът позволява промяна на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4C6F98D-66BF-420A-9934-ADDBF0F06B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8E1AFF-F729-431D-93E2-11777DE99CD1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Използват се, за да се създадат </a:t>
            </a:r>
            <a:r>
              <a:rPr lang="en-US" sz="3600" b="1" dirty="0">
                <a:solidFill>
                  <a:schemeClr val="bg1"/>
                </a:solidFill>
              </a:rPr>
              <a:t>accessors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mutators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getter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setter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Кола</a:t>
            </a: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3962958" y="3748984"/>
            <a:ext cx="644787" cy="5617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81886" y="2185047"/>
            <a:ext cx="7267405" cy="36895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string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string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string Make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get { return this.make;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  set { this.make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accent2"/>
                </a:solidFill>
              </a:rPr>
              <a:t>// TODO: </a:t>
            </a:r>
            <a:r>
              <a:rPr lang="en-GB" sz="2399" i="1" dirty="0">
                <a:solidFill>
                  <a:schemeClr val="accent2"/>
                </a:solidFill>
              </a:rPr>
              <a:t>Balance and Year Getter &amp; Setter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2488" y="2743380"/>
            <a:ext cx="3408564" cy="2746216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399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4318" y="1780427"/>
            <a:ext cx="1393588" cy="1449638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2159" y="2006294"/>
            <a:ext cx="997907" cy="997907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63389" y="6189428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3"/>
              </a:rPr>
              <a:t>https://judge.softuni.bg/Contests/Practice/Index/3161#0</a:t>
            </a:r>
            <a:endParaRPr lang="en-US" sz="1799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83E27DE-3E86-410C-8C26-3CF7EE0A3E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</p:txBody>
      </p:sp>
    </p:spTree>
    <p:extLst>
      <p:ext uri="{BB962C8B-B14F-4D97-AF65-F5344CB8AC3E}">
        <p14:creationId xmlns:p14="http://schemas.microsoft.com/office/powerpoint/2010/main" val="14404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31FF1A-FF1B-4C69-8AC5-9153DF18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Кратки свойства в </a:t>
            </a:r>
            <a:r>
              <a:rPr lang="en-US" dirty="0"/>
              <a:t>C#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37944F8-BBBD-456E-9A9A-2A46F712D36A}"/>
              </a:ext>
            </a:extLst>
          </p:cNvPr>
          <p:cNvSpPr txBox="1">
            <a:spLocks/>
          </p:cNvSpPr>
          <p:nvPr/>
        </p:nvSpPr>
        <p:spPr>
          <a:xfrm>
            <a:off x="1689830" y="1862623"/>
            <a:ext cx="8812342" cy="3815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public string Brand { get; private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27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public string Make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27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public string BrandAndMake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get =&gt; Brand + " " +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}</a:t>
            </a:r>
            <a:endParaRPr lang="en-GB" sz="2799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CF2C9F-C568-4A00-B861-B268E1FAC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073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Дефиниране на поведение на класа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0A81C8-59E0-4FC5-8D04-D2E4CC06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991545" y="1469548"/>
            <a:ext cx="2208913" cy="22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1944388"/>
            <a:ext cx="10069637" cy="4458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Width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  <a:endParaRPr lang="en-US" sz="27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9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public int CalcArea()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   </a:t>
            </a:r>
            <a:r>
              <a:rPr lang="en-US" sz="2799" dirty="0">
                <a:solidFill>
                  <a:schemeClr val="tx1"/>
                </a:solidFill>
              </a:rPr>
              <a:t>int area =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.Width *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US" sz="2799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   return area;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579960" y="5194597"/>
            <a:ext cx="2984748" cy="1531882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this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сочи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към текущата инстанция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179124-1886-4FDE-B369-D7989A820C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AFCA7A-CAC7-4395-AC7B-9DBE148CD72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Съхраняват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изпълним код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44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Разширение на класа </a:t>
            </a:r>
            <a:r>
              <a:rPr lang="en-US" dirty="0"/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1385" y="1725920"/>
            <a:ext cx="5423093" cy="4367376"/>
            <a:chOff x="-306388" y="2240208"/>
            <a:chExt cx="3137848" cy="3270950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-make:string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-model:string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-year:int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-fuelQuantity:double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-fuelConsumption:double</a:t>
              </a:r>
              <a:endParaRPr lang="en-US" sz="1799" dirty="0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+Drive(double distance):void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+WhoAmI():string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10000"/>
                <a:alpha val="14902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Car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326" y="2286299"/>
            <a:ext cx="4694828" cy="4694828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7667AF2C-CF38-4725-A82A-FF1CB60476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F2143A-1AC1-4FF1-8B9D-A6C8B2094861}"/>
              </a:ext>
            </a:extLst>
          </p:cNvPr>
          <p:cNvSpPr txBox="1">
            <a:spLocks/>
          </p:cNvSpPr>
          <p:nvPr/>
        </p:nvSpPr>
        <p:spPr>
          <a:xfrm>
            <a:off x="-1" y="1092987"/>
            <a:ext cx="11801576" cy="556908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10126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Разширение на класа </a:t>
            </a:r>
            <a:r>
              <a:rPr lang="en-US" dirty="0"/>
              <a:t>Car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6650" y="1329379"/>
            <a:ext cx="9598700" cy="51926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 dirty="0">
                <a:solidFill>
                  <a:schemeClr val="accent2"/>
                </a:solidFill>
              </a:rPr>
              <a:t>// </a:t>
            </a:r>
            <a:r>
              <a:rPr lang="en-GB" sz="2399" dirty="0">
                <a:solidFill>
                  <a:schemeClr val="accent2"/>
                </a:solidFill>
              </a:rPr>
              <a:t>TODO:</a:t>
            </a:r>
            <a:r>
              <a:rPr lang="en-GB" sz="2399" i="1" dirty="0">
                <a:solidFill>
                  <a:schemeClr val="accent2"/>
                </a:solidFill>
              </a:rPr>
              <a:t> Get the other fields from previous problem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>
                <a:solidFill>
                  <a:schemeClr val="tx1"/>
                </a:solidFill>
              </a:rPr>
              <a:t>private </a:t>
            </a:r>
            <a:r>
              <a:rPr lang="en-GB" sz="2399" dirty="0">
                <a:solidFill>
                  <a:schemeClr val="bg1"/>
                </a:solidFill>
              </a:rPr>
              <a:t>double</a:t>
            </a:r>
            <a:r>
              <a:rPr lang="en-GB" sz="2399" dirty="0">
                <a:solidFill>
                  <a:schemeClr val="tx1"/>
                </a:solidFill>
              </a:rPr>
              <a:t> </a:t>
            </a:r>
            <a:r>
              <a:rPr lang="en-US" sz="2399" noProof="1">
                <a:solidFill>
                  <a:schemeClr val="bg1"/>
                </a:solidFill>
              </a:rPr>
              <a:t>fuelQuantity</a:t>
            </a:r>
            <a:r>
              <a:rPr lang="en-US" sz="2399" noProof="1">
                <a:solidFill>
                  <a:schemeClr val="tx1"/>
                </a:solidFill>
              </a:rPr>
              <a:t>;</a:t>
            </a:r>
            <a:endParaRPr lang="en-GB" sz="23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>
                <a:solidFill>
                  <a:schemeClr val="tx1"/>
                </a:solidFill>
              </a:rPr>
              <a:t>private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</a:t>
            </a:r>
            <a:r>
              <a:rPr lang="en-GB" sz="2399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 dirty="0">
                <a:solidFill>
                  <a:schemeClr val="accent2"/>
                </a:solidFill>
              </a:rPr>
              <a:t>// </a:t>
            </a:r>
            <a:r>
              <a:rPr lang="en-GB" sz="2399" dirty="0">
                <a:solidFill>
                  <a:schemeClr val="accent2"/>
                </a:solidFill>
              </a:rPr>
              <a:t>TODO:</a:t>
            </a:r>
            <a:r>
              <a:rPr lang="en-GB" sz="2399" i="1" dirty="0">
                <a:solidFill>
                  <a:schemeClr val="accent2"/>
                </a:solidFill>
              </a:rPr>
              <a:t> Get the other properties from previous problem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public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US" sz="2399" noProof="1">
                <a:solidFill>
                  <a:schemeClr val="bg1"/>
                </a:solidFill>
              </a:rPr>
              <a:t>FuelQuantity </a:t>
            </a: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get { return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set {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 dirty="0">
                <a:solidFill>
                  <a:schemeClr val="tx1"/>
                </a:solidFill>
              </a:rPr>
              <a:t> = value; }}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public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 </a:t>
            </a: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get { return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set {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 dirty="0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EC5EAC3-9FDB-4627-B52F-6F921D1A7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4641" y="1287000"/>
            <a:ext cx="10896360" cy="5337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public </a:t>
            </a:r>
            <a:r>
              <a:rPr lang="en-US" sz="2399" dirty="0">
                <a:solidFill>
                  <a:schemeClr val="bg1"/>
                </a:solidFill>
              </a:rPr>
              <a:t>void Drive(double distance)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bool canContinue = this.FuelQuantity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(distance * this.FuelConsumption) &gt;=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if (canContinue)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this.FuelQuantity -= distance * this.FuelConsumption;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Console.WriteLine("Not enough fuel to perform this trip!");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Разширение на класа </a:t>
            </a:r>
            <a:r>
              <a:rPr lang="en-US" dirty="0"/>
              <a:t>Car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929DBA-D691-4726-B47E-953697A346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B18FE3-0649-439F-938A-D1385061D4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обект? Какво е клас?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Разширение на класа </a:t>
            </a:r>
            <a:r>
              <a:rPr lang="en-US" dirty="0"/>
              <a:t>Car</a:t>
            </a:r>
            <a:r>
              <a:rPr lang="bg-BG" dirty="0"/>
              <a:t> (3)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F5B726-68EC-423C-91B4-A6A0DE36BB4E}"/>
              </a:ext>
            </a:extLst>
          </p:cNvPr>
          <p:cNvSpPr txBox="1">
            <a:spLocks/>
          </p:cNvSpPr>
          <p:nvPr/>
        </p:nvSpPr>
        <p:spPr>
          <a:xfrm>
            <a:off x="1927638" y="1584000"/>
            <a:ext cx="8336727" cy="43842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/>
              <a:t>public </a:t>
            </a:r>
            <a:r>
              <a:rPr lang="en-US" sz="2399" dirty="0">
                <a:solidFill>
                  <a:schemeClr val="bg1"/>
                </a:solidFill>
              </a:rPr>
              <a:t>string WhoAmI</a:t>
            </a:r>
            <a:r>
              <a:rPr lang="en-US" sz="2399" dirty="0"/>
              <a:t>()</a:t>
            </a:r>
          </a:p>
          <a:p>
            <a:r>
              <a:rPr lang="en-US" sz="2399" dirty="0"/>
              <a:t>{</a:t>
            </a:r>
          </a:p>
          <a:p>
            <a:r>
              <a:rPr lang="en-US" sz="2399" dirty="0"/>
              <a:t>  StringBuilder sb = new StringBuilder();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sb.AppendLine($"Make: {this.Make}");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sb.AppendLine($"Model: {this.Model}");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sb.AppendLine($"Year: {this.Year}");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sb.Append($"Fuel: {this.FuelQuantity:F2}L");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return sb.ToString();</a:t>
            </a:r>
          </a:p>
          <a:p>
            <a:r>
              <a:rPr lang="en-US" sz="2399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CF5BDB-5D17-49C1-B512-ADADC21897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2DA4E-F3A1-4134-9130-F23C5E761F8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</a:t>
            </a:r>
            <a:r>
              <a:rPr lang="bg-BG" sz="1799" dirty="0"/>
              <a:t> </a:t>
            </a:r>
            <a:r>
              <a:rPr lang="en-US" sz="1799" dirty="0">
                <a:hlinkClick r:id="rId2"/>
              </a:rPr>
              <a:t>https://judge.softuni.bg/Contests/Practice/Index/3161#1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31287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Инициализация на обекти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7056" y="1109516"/>
            <a:ext cx="9991631" cy="5545145"/>
          </a:xfrm>
        </p:spPr>
        <p:txBody>
          <a:bodyPr>
            <a:normAutofit/>
          </a:bodyPr>
          <a:lstStyle/>
          <a:p>
            <a:r>
              <a:rPr lang="bg-BG" sz="3000" dirty="0"/>
              <a:t>Когато конструкторът е извикан</a:t>
            </a:r>
            <a:r>
              <a:rPr lang="en-GB" sz="3000" dirty="0"/>
              <a:t>, </a:t>
            </a:r>
            <a:r>
              <a:rPr lang="bg-BG" sz="3000" dirty="0"/>
              <a:t>създава инстанция на класа и обикновено инициализира неговите членове</a:t>
            </a:r>
            <a:endParaRPr lang="en-GB" sz="3000" dirty="0"/>
          </a:p>
          <a:p>
            <a:r>
              <a:rPr lang="bg-BG" sz="3000" dirty="0"/>
              <a:t>Класовете в </a:t>
            </a:r>
            <a:r>
              <a:rPr lang="en-GB" sz="3000" dirty="0"/>
              <a:t>C# </a:t>
            </a:r>
            <a:r>
              <a:rPr lang="bg-BG" sz="3000" dirty="0"/>
              <a:t>се инициализират с </a:t>
            </a:r>
            <a:r>
              <a:rPr lang="bg-BG" sz="3000" b="1" dirty="0">
                <a:solidFill>
                  <a:schemeClr val="bg1"/>
                </a:solidFill>
              </a:rPr>
              <a:t>ключовата дума</a:t>
            </a:r>
            <a:r>
              <a:rPr lang="en-GB" sz="3000" b="1" dirty="0">
                <a:solidFill>
                  <a:schemeClr val="bg1"/>
                </a:solidFill>
              </a:rPr>
              <a:t> 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7102" y="3657541"/>
            <a:ext cx="4183911" cy="1839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  public </a:t>
            </a:r>
            <a:r>
              <a:rPr lang="en-US" sz="2299" dirty="0">
                <a:solidFill>
                  <a:schemeClr val="bg1"/>
                </a:solidFill>
              </a:rPr>
              <a:t>Rectangle() </a:t>
            </a:r>
            <a:r>
              <a:rPr lang="en-US" sz="2299" dirty="0">
                <a:solidFill>
                  <a:schemeClr val="tx1"/>
                </a:solidFill>
              </a:rPr>
              <a:t>{</a:t>
            </a:r>
            <a:r>
              <a:rPr lang="bg-BG" sz="2299" dirty="0">
                <a:solidFill>
                  <a:schemeClr val="tx1"/>
                </a:solidFill>
              </a:rPr>
              <a:t> </a:t>
            </a:r>
            <a:r>
              <a:rPr lang="en-US" sz="22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40989" y="3307357"/>
            <a:ext cx="5668522" cy="2971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public class </a:t>
            </a:r>
            <a:r>
              <a:rPr lang="en-US" sz="2299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99" dirty="0">
                <a:solidFill>
                  <a:schemeClr val="tx1"/>
                </a:solidFill>
              </a:rPr>
              <a:t>  </a:t>
            </a:r>
            <a:r>
              <a:rPr lang="en-US" sz="2299" dirty="0">
                <a:solidFill>
                  <a:schemeClr val="tx1"/>
                </a:solidFill>
              </a:rPr>
              <a:t>  </a:t>
            </a:r>
            <a:r>
              <a:rPr lang="en-US" sz="2299" noProof="1">
                <a:solidFill>
                  <a:schemeClr val="tx1"/>
                </a:solidFill>
              </a:rPr>
              <a:t>var</a:t>
            </a:r>
            <a:r>
              <a:rPr lang="en-US" sz="2299" dirty="0">
                <a:solidFill>
                  <a:schemeClr val="tx1"/>
                </a:solidFill>
              </a:rPr>
              <a:t> figure = </a:t>
            </a:r>
            <a:r>
              <a:rPr lang="en-US" sz="2299" dirty="0">
                <a:solidFill>
                  <a:schemeClr val="bg1"/>
                </a:solidFill>
              </a:rPr>
              <a:t>new</a:t>
            </a:r>
            <a:r>
              <a:rPr lang="en-US" sz="2299" dirty="0">
                <a:solidFill>
                  <a:schemeClr val="tx1"/>
                </a:solidFill>
              </a:rPr>
              <a:t> </a:t>
            </a:r>
            <a:r>
              <a:rPr lang="en-US" sz="2299" dirty="0">
                <a:solidFill>
                  <a:schemeClr val="bg1"/>
                </a:solidFill>
              </a:rPr>
              <a:t>Rectangle()</a:t>
            </a:r>
            <a:r>
              <a:rPr lang="en-US" sz="2299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bg1"/>
                </a:solidFill>
              </a:rPr>
              <a:t>  </a:t>
            </a:r>
            <a:r>
              <a:rPr lang="en-US" sz="22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2C91B62-2949-45DA-AA06-7FB7EC933D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62443" y="1884311"/>
            <a:ext cx="11067117" cy="46488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  <a:r>
              <a:rPr lang="bg-BG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int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int 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string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bg1"/>
                </a:solidFill>
              </a:rPr>
              <a:t>Rectangle(</a:t>
            </a:r>
            <a:r>
              <a:rPr lang="en-US" sz="2799" noProof="1">
                <a:solidFill>
                  <a:schemeClr val="tx1"/>
                </a:solidFill>
              </a:rPr>
              <a:t>int width, int height, string color</a:t>
            </a:r>
            <a:r>
              <a:rPr lang="en-US" sz="2799" noProof="1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this.width =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this.height =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this.color=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Първоначално състояние на обекта </a:t>
            </a:r>
            <a:r>
              <a:rPr lang="en-US" dirty="0"/>
              <a:t>(1)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75" y="1151533"/>
            <a:ext cx="11801576" cy="556908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Конструкторите</a:t>
            </a:r>
            <a:r>
              <a:rPr lang="en-GB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задават</a:t>
            </a:r>
            <a:r>
              <a:rPr lang="en-GB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първоначалното състояние на обекта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F97095-C4F0-415B-8F52-2F54450C5E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/>
        </p:nvSpPr>
        <p:spPr>
          <a:xfrm>
            <a:off x="562443" y="1747014"/>
            <a:ext cx="11067117" cy="48704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  <a:r>
              <a:rPr lang="bg-BG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int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int 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private int[] sections;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799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bg1"/>
                </a:solidFill>
              </a:rPr>
              <a:t>Rectangle(</a:t>
            </a:r>
            <a:r>
              <a:rPr lang="en-US" sz="2799" noProof="1">
                <a:solidFill>
                  <a:schemeClr val="tx1"/>
                </a:solidFill>
              </a:rPr>
              <a:t>int width, int height, string color</a:t>
            </a:r>
            <a:r>
              <a:rPr lang="en-US" sz="2799" noProof="1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this.width =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this.height =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this.sections= new int[</a:t>
            </a:r>
            <a:r>
              <a:rPr lang="bg-BG" sz="2799" noProof="1">
                <a:solidFill>
                  <a:schemeClr val="tx1"/>
                </a:solidFill>
              </a:rPr>
              <a:t>(</a:t>
            </a:r>
            <a:r>
              <a:rPr lang="en-US" sz="2799" noProof="1">
                <a:solidFill>
                  <a:schemeClr val="tx1"/>
                </a:solidFill>
              </a:rPr>
              <a:t>width</a:t>
            </a:r>
            <a:r>
              <a:rPr lang="bg-BG" sz="2799" noProof="1">
                <a:solidFill>
                  <a:schemeClr val="tx1"/>
                </a:solidFill>
              </a:rPr>
              <a:t> *</a:t>
            </a:r>
            <a:r>
              <a:rPr lang="en-US" sz="2799" noProof="1">
                <a:solidFill>
                  <a:schemeClr val="tx1"/>
                </a:solidFill>
              </a:rPr>
              <a:t> height</a:t>
            </a:r>
            <a:r>
              <a:rPr lang="bg-BG" sz="2799" noProof="1">
                <a:solidFill>
                  <a:schemeClr val="tx1"/>
                </a:solidFill>
              </a:rPr>
              <a:t>)/2</a:t>
            </a:r>
            <a:r>
              <a:rPr lang="en-US" sz="2799" noProof="1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Първоначално състояние на обекта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23903E-ED5B-4AE2-9BF1-995D163B27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Един клас може да има множество конструктори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конструктори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43853" y="1854411"/>
            <a:ext cx="6904294" cy="4795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Rectangle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"white";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/>
              <a:t> </a:t>
            </a:r>
            <a:r>
              <a:rPr lang="en-US" sz="2499" dirty="0">
                <a:solidFill>
                  <a:schemeClr val="tx1"/>
                </a:solidFill>
              </a:rPr>
              <a:t>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</a:t>
            </a:r>
            <a:r>
              <a:rPr lang="en-US" sz="2499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548743" y="3960371"/>
            <a:ext cx="2789273" cy="1055333"/>
          </a:xfrm>
          <a:prstGeom prst="wedgeRoundRectCallout">
            <a:avLst>
              <a:gd name="adj1" fmla="val -59470"/>
              <a:gd name="adj2" fmla="val 328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със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41722" y="2338793"/>
            <a:ext cx="3280556" cy="1055298"/>
          </a:xfrm>
          <a:prstGeom prst="wedgeRoundRectCallout">
            <a:avLst>
              <a:gd name="adj1" fmla="val -63721"/>
              <a:gd name="adj2" fmla="val 33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без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A79ACE2-0BF0-4BCE-8C95-52F1D6A22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3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/>
          <a:lstStyle/>
          <a:p>
            <a:r>
              <a:rPr lang="bg-BG" dirty="0"/>
              <a:t>Един конструктор може да извика другия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3721" y="1809423"/>
            <a:ext cx="6924558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int</a:t>
            </a:r>
            <a:r>
              <a:rPr lang="en-US" sz="2499" dirty="0">
                <a:solidFill>
                  <a:schemeClr val="tx1"/>
                </a:solidFill>
              </a:rPr>
              <a:t> age;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dirty="0">
                <a:solidFill>
                  <a:schemeClr val="bg1"/>
                </a:solidFill>
              </a:rPr>
              <a:t>Person()</a:t>
            </a:r>
            <a:r>
              <a:rPr lang="en-US" sz="2499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noProof="1">
                <a:solidFill>
                  <a:schemeClr val="tx1"/>
                </a:solidFill>
              </a:rPr>
              <a:t>    this.age = 18;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Person(string name) : </a:t>
            </a:r>
            <a:r>
              <a:rPr lang="en-US" sz="2499" dirty="0">
                <a:solidFill>
                  <a:schemeClr val="bg1"/>
                </a:solidFill>
              </a:rPr>
              <a:t>this()</a:t>
            </a:r>
            <a:br>
              <a:rPr lang="bg-BG" sz="2499" dirty="0">
                <a:solidFill>
                  <a:schemeClr val="bg1"/>
                </a:solidFill>
              </a:rPr>
            </a:br>
            <a:r>
              <a:rPr lang="bg-BG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this.name =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780300" y="4895354"/>
            <a:ext cx="3411699" cy="1531882"/>
          </a:xfrm>
          <a:prstGeom prst="wedgeRoundRectCallout">
            <a:avLst>
              <a:gd name="adj1" fmla="val -64093"/>
              <a:gd name="adj2" fmla="val -59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Извиква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конструктора по подразбиране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8E92127-BCD9-4A3E-9CA5-631F0490560E}"/>
              </a:ext>
            </a:extLst>
          </p:cNvPr>
          <p:cNvSpPr/>
          <p:nvPr/>
        </p:nvSpPr>
        <p:spPr bwMode="auto">
          <a:xfrm rot="16200000">
            <a:off x="6568379" y="2352118"/>
            <a:ext cx="1484612" cy="2789273"/>
          </a:xfrm>
          <a:prstGeom prst="bentUpArrow">
            <a:avLst>
              <a:gd name="adj1" fmla="val 16393"/>
              <a:gd name="adj2" fmla="val 18379"/>
              <a:gd name="adj3" fmla="val 3360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51533B7-5A5A-47A5-9D36-01D79EE4E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5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626" y="1653277"/>
            <a:ext cx="10961855" cy="4698286"/>
          </a:xfrm>
          <a:prstGeom prst="rect">
            <a:avLst/>
          </a:prstGeom>
        </p:spPr>
        <p:txBody>
          <a:bodyPr vert="horz" lIns="107972" tIns="35991" rIns="107972" bIns="35991" rtlCol="0">
            <a:normAutofit fontScale="77500" lnSpcReduction="2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599" dirty="0">
                <a:solidFill>
                  <a:schemeClr val="bg2"/>
                </a:solidFill>
              </a:rPr>
              <a:t>Класовете дефинират </a:t>
            </a: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структура</a:t>
            </a:r>
            <a:r>
              <a:rPr lang="en-US" sz="3599" dirty="0">
                <a:solidFill>
                  <a:schemeClr val="bg2"/>
                </a:solidFill>
              </a:rPr>
              <a:t> </a:t>
            </a:r>
            <a:r>
              <a:rPr lang="bg-BG" sz="3599" dirty="0">
                <a:solidFill>
                  <a:schemeClr val="bg2"/>
                </a:solidFill>
              </a:rPr>
              <a:t>за обектите</a:t>
            </a: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599" dirty="0">
                <a:solidFill>
                  <a:schemeClr val="bg2"/>
                </a:solidFill>
              </a:rPr>
              <a:t>Обектите</a:t>
            </a:r>
            <a:r>
              <a:rPr lang="en-US" sz="3599" dirty="0">
                <a:solidFill>
                  <a:schemeClr val="bg2"/>
                </a:solidFill>
              </a:rPr>
              <a:t> </a:t>
            </a:r>
            <a:r>
              <a:rPr lang="bg-BG" sz="3599" dirty="0">
                <a:solidFill>
                  <a:schemeClr val="bg2"/>
                </a:solidFill>
              </a:rPr>
              <a:t>са</a:t>
            </a:r>
            <a:r>
              <a:rPr lang="en-US" sz="3599" dirty="0">
                <a:solidFill>
                  <a:schemeClr val="bg2"/>
                </a:solidFill>
              </a:rPr>
              <a:t> </a:t>
            </a: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инстанции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 дадения клас</a:t>
            </a:r>
            <a:endParaRPr lang="en-US" sz="35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NET Core </a:t>
            </a:r>
            <a:r>
              <a:rPr lang="bg-BG" sz="3600" dirty="0">
                <a:solidFill>
                  <a:schemeClr val="bg2"/>
                </a:solidFill>
              </a:rPr>
              <a:t>предоставя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хиляди готови за използване класове</a:t>
            </a:r>
            <a:endParaRPr lang="en-US" sz="35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Класовете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задават структура за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на обекти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599" dirty="0">
                <a:solidFill>
                  <a:schemeClr val="bg2"/>
                </a:solidFill>
              </a:rPr>
              <a:t>Класовете имат </a:t>
            </a: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en-US" sz="3599" dirty="0">
                <a:solidFill>
                  <a:schemeClr val="bg2"/>
                </a:solidFill>
              </a:rPr>
              <a:t>, </a:t>
            </a: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свойства</a:t>
            </a:r>
            <a:r>
              <a:rPr lang="en-US" sz="3599" dirty="0">
                <a:solidFill>
                  <a:schemeClr val="bg2"/>
                </a:solidFill>
              </a:rPr>
              <a:t>, </a:t>
            </a: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en-US" sz="3599" dirty="0">
                <a:solidFill>
                  <a:schemeClr val="bg2"/>
                </a:solidFill>
              </a:rPr>
              <a:t>, </a:t>
            </a: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конструктори</a:t>
            </a:r>
            <a:r>
              <a:rPr lang="en-US" sz="3599" dirty="0">
                <a:solidFill>
                  <a:schemeClr val="bg2"/>
                </a:solidFill>
              </a:rPr>
              <a:t> </a:t>
            </a:r>
            <a:r>
              <a:rPr lang="bg-BG" sz="3599" dirty="0">
                <a:solidFill>
                  <a:schemeClr val="bg2"/>
                </a:solidFill>
              </a:rPr>
              <a:t>и други членове</a:t>
            </a: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599" dirty="0">
                <a:solidFill>
                  <a:schemeClr val="bg2"/>
                </a:solidFill>
              </a:rPr>
              <a:t>Конструктори</a:t>
            </a:r>
            <a:r>
              <a:rPr lang="en-US" sz="3599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Извикват се</a:t>
            </a:r>
            <a:r>
              <a:rPr lang="en-US" sz="3399" dirty="0">
                <a:solidFill>
                  <a:schemeClr val="bg2"/>
                </a:solidFill>
              </a:rPr>
              <a:t> </a:t>
            </a:r>
            <a:r>
              <a:rPr lang="bg-BG" sz="3399" dirty="0">
                <a:solidFill>
                  <a:schemeClr val="bg2"/>
                </a:solidFill>
              </a:rPr>
              <a:t>при създаване на </a:t>
            </a:r>
            <a:r>
              <a:rPr lang="bg-BG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нови инстанции</a:t>
            </a:r>
            <a:endParaRPr lang="en-US" sz="3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Инициализират</a:t>
            </a:r>
            <a:r>
              <a:rPr lang="en-US" sz="3399" dirty="0">
                <a:solidFill>
                  <a:schemeClr val="bg2"/>
                </a:solidFill>
              </a:rPr>
              <a:t> </a:t>
            </a:r>
            <a:r>
              <a:rPr lang="bg-BG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състоянието (</a:t>
            </a:r>
            <a:r>
              <a:rPr lang="en-US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state) </a:t>
            </a:r>
            <a:r>
              <a:rPr lang="bg-BG" sz="3600" dirty="0">
                <a:solidFill>
                  <a:schemeClr val="bg2"/>
                </a:solidFill>
              </a:rPr>
              <a:t>на обекта</a:t>
            </a:r>
            <a:endParaRPr lang="en-US" sz="3599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DF7888B-F1B3-45BC-A7B1-2A3F984CE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9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765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B99331-148D-4BF9-81B1-48BCEE036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54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9272" y="941976"/>
            <a:ext cx="10802727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Обектът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съдържа</a:t>
            </a:r>
            <a:r>
              <a:rPr lang="en-US" sz="2800" dirty="0"/>
              <a:t> </a:t>
            </a:r>
            <a:r>
              <a:rPr lang="bg-BG" sz="2800" dirty="0"/>
              <a:t>поредица от наименувани стойности.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Например обект за рожден ден съдържа  </a:t>
            </a:r>
            <a:r>
              <a:rPr lang="bg-BG" sz="2800" b="1" dirty="0">
                <a:solidFill>
                  <a:schemeClr val="bg1"/>
                </a:solidFill>
              </a:rPr>
              <a:t>ден</a:t>
            </a:r>
            <a:r>
              <a:rPr lang="bg-BG" sz="2800" dirty="0"/>
              <a:t>,</a:t>
            </a:r>
            <a:r>
              <a:rPr lang="bg-BG" sz="2800" b="1" dirty="0">
                <a:solidFill>
                  <a:schemeClr val="bg1"/>
                </a:solidFill>
              </a:rPr>
              <a:t> месец </a:t>
            </a:r>
            <a:r>
              <a:rPr lang="bg-BG" sz="2800" dirty="0"/>
              <a:t>и</a:t>
            </a:r>
            <a:r>
              <a:rPr lang="bg-BG" sz="2800" b="1" dirty="0">
                <a:solidFill>
                  <a:schemeClr val="bg1"/>
                </a:solidFill>
              </a:rPr>
              <a:t> година.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Създаване</a:t>
            </a:r>
            <a:r>
              <a:rPr lang="en-US" sz="2800" dirty="0"/>
              <a:t> </a:t>
            </a:r>
            <a:r>
              <a:rPr lang="bg-BG" sz="2800" dirty="0"/>
              <a:t>на обект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за рожден ден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8460" y="5889621"/>
            <a:ext cx="9860705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birthday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9" b="1" noProof="1">
                <a:latin typeface="Consolas" pitchFamily="49" charset="0"/>
              </a:rPr>
              <a:t>Day = </a:t>
            </a:r>
            <a:r>
              <a:rPr lang="pt-BR" sz="2399" b="1" noProof="1">
                <a:latin typeface="Consolas" pitchFamily="49" charset="0"/>
              </a:rPr>
              <a:t>22, Month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6, Year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1990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9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054229"/>
              </p:ext>
            </p:extLst>
          </p:nvPr>
        </p:nvGraphicFramePr>
        <p:xfrm>
          <a:off x="1948461" y="3009893"/>
          <a:ext cx="2140371" cy="2460180"/>
        </p:xfrm>
        <a:graphic>
          <a:graphicData uri="http://schemas.openxmlformats.org/drawingml/2006/table">
            <a:tbl>
              <a:tblPr/>
              <a:tblGrid>
                <a:gridCol w="214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7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90" y="4807065"/>
            <a:ext cx="3070415" cy="961327"/>
          </a:xfrm>
          <a:prstGeom prst="wedgeRoundRectCallout">
            <a:avLst>
              <a:gd name="adj1" fmla="val -66751"/>
              <a:gd name="adj2" fmla="val 624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Операторът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създава нов обект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200" y="3217985"/>
            <a:ext cx="4883798" cy="1325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latin typeface="Consolas" pitchFamily="49" charset="0"/>
              </a:rPr>
              <a:t>var day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9" b="1" noProof="1">
                <a:latin typeface="Consolas" pitchFamily="49" charset="0"/>
              </a:rPr>
              <a:t>(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  2019, 2, 25); 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Console.WriteLine(day);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1" y="4316274"/>
            <a:ext cx="1668819" cy="96132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Свойства на обекта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0" y="3085903"/>
            <a:ext cx="1367404" cy="923525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Име на обекта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839" y="2215058"/>
            <a:ext cx="3299605" cy="1002927"/>
          </a:xfrm>
          <a:prstGeom prst="wedgeRoundRectCallout">
            <a:avLst>
              <a:gd name="adj1" fmla="val -61637"/>
              <a:gd name="adj2" fmla="val 536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Създаваме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нов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обект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от тип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DateTime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8C504B5-2F22-430D-ADE9-8F9BCE1572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4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8192" y="984041"/>
            <a:ext cx="10235140" cy="5274674"/>
          </a:xfrm>
        </p:spPr>
        <p:txBody>
          <a:bodyPr>
            <a:normAutofit/>
          </a:bodyPr>
          <a:lstStyle/>
          <a:p>
            <a:r>
              <a:rPr lang="bg-BG" sz="3200" dirty="0"/>
              <a:t>В програмирането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класовете</a:t>
            </a:r>
            <a:r>
              <a:rPr lang="en-US" sz="3200" dirty="0"/>
              <a:t> </a:t>
            </a:r>
            <a:r>
              <a:rPr lang="bg-BG" sz="3200" dirty="0"/>
              <a:t>задават </a:t>
            </a:r>
            <a:r>
              <a:rPr lang="bg-BG" sz="3200" b="1" dirty="0">
                <a:solidFill>
                  <a:schemeClr val="bg1"/>
                </a:solidFill>
              </a:rPr>
              <a:t>структура</a:t>
            </a:r>
            <a:r>
              <a:rPr lang="en-US" sz="3200" dirty="0"/>
              <a:t> 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обектите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Имат ролята на </a:t>
            </a:r>
            <a:r>
              <a:rPr lang="bg-BG" sz="3200" b="1" dirty="0">
                <a:solidFill>
                  <a:schemeClr val="bg1"/>
                </a:solidFill>
              </a:rPr>
              <a:t>шаблон</a:t>
            </a:r>
            <a:r>
              <a:rPr lang="bg-BG" sz="3200" dirty="0"/>
              <a:t> за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  <a:r>
              <a:rPr lang="en-US" sz="3200" dirty="0"/>
              <a:t> </a:t>
            </a:r>
            <a:r>
              <a:rPr lang="bg-BG" sz="3200" dirty="0"/>
              <a:t>от един и същ тип</a:t>
            </a:r>
            <a:endParaRPr lang="en-US" sz="3200" dirty="0"/>
          </a:p>
          <a:p>
            <a:r>
              <a:rPr lang="bg-BG" sz="3200" dirty="0"/>
              <a:t>Класовете дефинират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en-US" sz="3200" dirty="0"/>
              <a:t> (</a:t>
            </a:r>
            <a:r>
              <a:rPr lang="bg-BG" sz="3200" dirty="0"/>
              <a:t>свойства</a:t>
            </a:r>
            <a:r>
              <a:rPr lang="en-US" sz="3200" dirty="0"/>
              <a:t>), </a:t>
            </a:r>
            <a:r>
              <a:rPr lang="bg-BG" sz="3200" dirty="0"/>
              <a:t>например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Actions</a:t>
            </a:r>
            <a:r>
              <a:rPr lang="en-US" sz="3200" dirty="0"/>
              <a:t> (</a:t>
            </a:r>
            <a:r>
              <a:rPr lang="bg-BG" sz="3200" dirty="0"/>
              <a:t>методи</a:t>
            </a:r>
            <a:r>
              <a:rPr lang="en-US" sz="3200" dirty="0"/>
              <a:t>), </a:t>
            </a:r>
            <a:r>
              <a:rPr lang="bg-BG" sz="3200" dirty="0"/>
              <a:t>например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4CF81C-CF1D-42D9-A42C-29A0D74776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7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07197" y="988048"/>
            <a:ext cx="10318987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Един клас може да има множество инстанции </a:t>
            </a:r>
            <a:r>
              <a:rPr lang="en-US" sz="3200" dirty="0"/>
              <a:t>(</a:t>
            </a:r>
            <a:r>
              <a:rPr lang="bg-BG" sz="3200" dirty="0"/>
              <a:t>обекти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Примерен клас</a:t>
            </a:r>
            <a:r>
              <a:rPr lang="en-US" sz="3200" dirty="0"/>
              <a:t>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Примерни обекти</a:t>
            </a:r>
            <a:r>
              <a:rPr lang="en-US" sz="3200" dirty="0"/>
              <a:t>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</a:t>
            </a:r>
            <a:endParaRPr lang="en-US" dirty="0"/>
          </a:p>
        </p:txBody>
      </p:sp>
      <p:pic>
        <p:nvPicPr>
          <p:cNvPr id="3076" name="Picture 4" descr="My Personal Blog: Konsep OOP Kelas dan Obj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45" y="3124463"/>
            <a:ext cx="6478313" cy="327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0B03BE2-1953-4C6F-B6C3-12FB0A5C24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Обекти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bg-BG" dirty="0"/>
              <a:t>Инстанции на класове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7078" y="1121745"/>
            <a:ext cx="10036622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Създаването на обект от дефиниран клас се нарича </a:t>
            </a:r>
            <a:r>
              <a:rPr lang="bg-BG" sz="3599" b="1" dirty="0" err="1">
                <a:solidFill>
                  <a:schemeClr val="bg1"/>
                </a:solidFill>
              </a:rPr>
              <a:t>инстанциране</a:t>
            </a:r>
            <a:endParaRPr lang="en-GB" sz="35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3599" dirty="0"/>
              <a:t> </a:t>
            </a:r>
            <a:r>
              <a:rPr lang="bg-BG" sz="3599" b="1" dirty="0">
                <a:solidFill>
                  <a:schemeClr val="bg1"/>
                </a:solidFill>
              </a:rPr>
              <a:t>Инстанцията</a:t>
            </a:r>
            <a:r>
              <a:rPr lang="en-GB" sz="3599" dirty="0"/>
              <a:t> </a:t>
            </a:r>
            <a:r>
              <a:rPr lang="bg-BG" sz="3599" dirty="0"/>
              <a:t>представлява самият обект</a:t>
            </a:r>
            <a:r>
              <a:rPr lang="en-GB" sz="3599" dirty="0"/>
              <a:t>, </a:t>
            </a:r>
            <a:r>
              <a:rPr lang="bg-BG" sz="3599" dirty="0"/>
              <a:t>който се създава по време на изпълнение (</a:t>
            </a:r>
            <a:r>
              <a:rPr lang="en-US" sz="3599" dirty="0"/>
              <a:t>runtime)</a:t>
            </a:r>
            <a:endParaRPr lang="en-GB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Всички инстанции имат еднакво </a:t>
            </a:r>
            <a:r>
              <a:rPr lang="bg-BG" sz="3599" b="1" dirty="0">
                <a:solidFill>
                  <a:schemeClr val="bg1"/>
                </a:solidFill>
              </a:rPr>
              <a:t>поведение</a:t>
            </a:r>
            <a:r>
              <a:rPr lang="en-GB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599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3" y="4365104"/>
            <a:ext cx="893407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date1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(2018, 5, 5);</a:t>
            </a:r>
            <a:endParaRPr lang="en-US" sz="2799" b="1" noProof="1">
              <a:latin typeface="Consolas" pitchFamily="49" charset="0"/>
            </a:endParaRP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date2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(2016, 3, 5);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date3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(2013, 12, 31);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2493E4-7D20-4010-A75B-3F90B3274C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Обекти и класове - примери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0" y="1269564"/>
            <a:ext cx="11517000" cy="5407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peterBirthday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(1996, 11, 27);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mariaBirthday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(1995, 6, 14);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Peter's birth date: </a:t>
            </a:r>
            <a:r>
              <a:rPr lang="en-US" sz="2199" b="1" spc="-20" noProof="1">
                <a:latin typeface="Consolas" pitchFamily="49" charset="0"/>
              </a:rPr>
              <a:t>{0:d-MMM-yyyy}",peterBirthday);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Maria's birth date: </a:t>
            </a:r>
            <a:r>
              <a:rPr lang="en-US" sz="2199" b="1" spc="-20" noProof="1">
                <a:latin typeface="Consolas" pitchFamily="49" charset="0"/>
              </a:rPr>
              <a:t>{0:d-MMM-yyyy}",mariaBirthday);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var mariaAfter18Months = mariaBirthday.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199" b="1" spc="-20" noProof="1">
                <a:latin typeface="Consolas" pitchFamily="49" charset="0"/>
              </a:rPr>
              <a:t>(18);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after 18 months: </a:t>
            </a:r>
            <a:r>
              <a:rPr lang="en-US" sz="2199" b="1" spc="-20" noProof="1">
                <a:latin typeface="Consolas" pitchFamily="49" charset="0"/>
              </a:rPr>
              <a:t>{0:d-MMM-yyyy}", mariaAfter18Months);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199" b="1" spc="-20" noProof="1">
                <a:latin typeface="Consolas" pitchFamily="49" charset="0"/>
              </a:rPr>
              <a:t> ageDiff = peterBirthday.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199" b="1" spc="-20" noProof="1">
                <a:latin typeface="Consolas" pitchFamily="49" charset="0"/>
              </a:rPr>
              <a:t>(mariaBirthday);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older than Peter by: </a:t>
            </a:r>
            <a:r>
              <a:rPr lang="en-US" sz="2199" b="1" spc="-20" noProof="1">
                <a:latin typeface="Consolas" pitchFamily="49" charset="0"/>
              </a:rPr>
              <a:t>{0} days", ageDiff.Days);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199" b="1" i="1" spc="-20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E75F4E1-36FA-459F-97B4-6F317CB22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30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CB9C54-34C8-4F8F-8664-654191F9C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Дефиниране на прости класове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9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3349</TotalTime>
  <Words>2805</Words>
  <Application>Microsoft Macintosh PowerPoint</Application>
  <PresentationFormat>Widescreen</PresentationFormat>
  <Paragraphs>495</Paragraphs>
  <Slides>39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Класове и обекти</vt:lpstr>
      <vt:lpstr>Съдържание</vt:lpstr>
      <vt:lpstr>Какво е обект? Какво е клас?</vt:lpstr>
      <vt:lpstr>Обекти</vt:lpstr>
      <vt:lpstr>Класове</vt:lpstr>
      <vt:lpstr>Класове</vt:lpstr>
      <vt:lpstr>Обекти (Инстанции на класове)</vt:lpstr>
      <vt:lpstr>Обекти и класове - примери</vt:lpstr>
      <vt:lpstr>Дефиниране на прости класове</vt:lpstr>
      <vt:lpstr>Дефиниране на прости класове</vt:lpstr>
      <vt:lpstr>Създаване на прост клас Rectangle</vt:lpstr>
      <vt:lpstr>Именуване на класове</vt:lpstr>
      <vt:lpstr>Членове на класа</vt:lpstr>
      <vt:lpstr>Клас Rectangle (правоъгълник) - пример</vt:lpstr>
      <vt:lpstr>Създаване на обект</vt:lpstr>
      <vt:lpstr>Референция към обекта</vt:lpstr>
      <vt:lpstr>Дефиниране на прост метод в клас</vt:lpstr>
      <vt:lpstr>Разлика между класове и обекти</vt:lpstr>
      <vt:lpstr>Обектно-ориентирано програмиране (ООП)</vt:lpstr>
      <vt:lpstr>Съхраняване на данни в клас</vt:lpstr>
      <vt:lpstr>Полета и модификатори</vt:lpstr>
      <vt:lpstr>Свойства</vt:lpstr>
      <vt:lpstr>Задача: Кола</vt:lpstr>
      <vt:lpstr>Кратки свойства в C#</vt:lpstr>
      <vt:lpstr>Дефиниране на поведение на класа</vt:lpstr>
      <vt:lpstr>Методи</vt:lpstr>
      <vt:lpstr>Задача: Разширение на класа Car</vt:lpstr>
      <vt:lpstr>Решение: Разширение на класа Car (1)</vt:lpstr>
      <vt:lpstr>Решение: Разширение на класа Car (2)</vt:lpstr>
      <vt:lpstr>Решение: Разширение на класа Car (3)</vt:lpstr>
      <vt:lpstr>Инициализация на обекти</vt:lpstr>
      <vt:lpstr>Конструктори</vt:lpstr>
      <vt:lpstr>Първоначално състояние на обекта (1)</vt:lpstr>
      <vt:lpstr>Първоначално състояние на обекта (2)</vt:lpstr>
      <vt:lpstr>Множество конструктори</vt:lpstr>
      <vt:lpstr>PowerPoint Presentation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108</cp:revision>
  <dcterms:created xsi:type="dcterms:W3CDTF">2018-05-23T13:08:44Z</dcterms:created>
  <dcterms:modified xsi:type="dcterms:W3CDTF">2022-12-08T17:59:55Z</dcterms:modified>
  <cp:category>programming;education;software engineering;software development</cp:category>
</cp:coreProperties>
</file>