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4"/>
  </p:notesMasterIdLst>
  <p:handoutMasterIdLst>
    <p:handoutMasterId r:id="rId35"/>
  </p:handoutMasterIdLst>
  <p:sldIdLst>
    <p:sldId id="274" r:id="rId2"/>
    <p:sldId id="581" r:id="rId3"/>
    <p:sldId id="464" r:id="rId4"/>
    <p:sldId id="465" r:id="rId5"/>
    <p:sldId id="625" r:id="rId6"/>
    <p:sldId id="626" r:id="rId7"/>
    <p:sldId id="627" r:id="rId8"/>
    <p:sldId id="628" r:id="rId9"/>
    <p:sldId id="629" r:id="rId10"/>
    <p:sldId id="630" r:id="rId11"/>
    <p:sldId id="631" r:id="rId12"/>
    <p:sldId id="632" r:id="rId13"/>
    <p:sldId id="633" r:id="rId14"/>
    <p:sldId id="634" r:id="rId15"/>
    <p:sldId id="635" r:id="rId16"/>
    <p:sldId id="636" r:id="rId17"/>
    <p:sldId id="637" r:id="rId18"/>
    <p:sldId id="638" r:id="rId19"/>
    <p:sldId id="639" r:id="rId20"/>
    <p:sldId id="640" r:id="rId21"/>
    <p:sldId id="641" r:id="rId22"/>
    <p:sldId id="642" r:id="rId23"/>
    <p:sldId id="643" r:id="rId24"/>
    <p:sldId id="644" r:id="rId25"/>
    <p:sldId id="645" r:id="rId26"/>
    <p:sldId id="646" r:id="rId27"/>
    <p:sldId id="648" r:id="rId28"/>
    <p:sldId id="647" r:id="rId29"/>
    <p:sldId id="577" r:id="rId30"/>
    <p:sldId id="504" r:id="rId31"/>
    <p:sldId id="505" r:id="rId32"/>
    <p:sldId id="506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BFF76D40-0975-44D2-A83F-F9842B610762}">
          <p14:sldIdLst>
            <p14:sldId id="274"/>
            <p14:sldId id="581"/>
          </p14:sldIdLst>
        </p14:section>
        <p14:section name="Живот на променлива" id="{1B908475-9AF7-4463-9CB2-4201455DAC41}">
          <p14:sldIdLst>
            <p14:sldId id="464"/>
            <p14:sldId id="465"/>
          </p14:sldIdLst>
        </p14:section>
        <p14:section name="Вложени условни конструкции" id="{A2A3C374-4AC4-4070-A207-C49EDDB9073E}">
          <p14:sldIdLst>
            <p14:sldId id="625"/>
            <p14:sldId id="626"/>
            <p14:sldId id="627"/>
            <p14:sldId id="628"/>
            <p14:sldId id="629"/>
            <p14:sldId id="630"/>
            <p14:sldId id="631"/>
            <p14:sldId id="632"/>
            <p14:sldId id="633"/>
          </p14:sldIdLst>
        </p14:section>
        <p14:section name="Логически оператори" id="{DDED25D3-E120-477B-B8B0-00D0303CB18D}">
          <p14:sldIdLst>
            <p14:sldId id="634"/>
            <p14:sldId id="635"/>
            <p14:sldId id="636"/>
            <p14:sldId id="637"/>
            <p14:sldId id="638"/>
            <p14:sldId id="639"/>
            <p14:sldId id="640"/>
            <p14:sldId id="641"/>
            <p14:sldId id="642"/>
            <p14:sldId id="643"/>
            <p14:sldId id="644"/>
            <p14:sldId id="645"/>
            <p14:sldId id="646"/>
          </p14:sldIdLst>
        </p14:section>
        <p14:section name="Приоритет на условия" id="{A20D57ED-4286-4AFE-8356-C87E359363C9}">
          <p14:sldIdLst>
            <p14:sldId id="648"/>
            <p14:sldId id="647"/>
          </p14:sldIdLst>
        </p14:section>
        <p14:section name="Обобщение" id="{AF8DF84A-0515-4E34-ADFD-EC257BB9552E}">
          <p14:sldIdLst>
            <p14:sldId id="577"/>
            <p14:sldId id="504"/>
            <p14:sldId id="505"/>
            <p14:sldId id="50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97" autoAdjust="0"/>
    <p:restoredTop sz="95215" autoAdjust="0"/>
  </p:normalViewPr>
  <p:slideViewPr>
    <p:cSldViewPr showGuides="1">
      <p:cViewPr varScale="1">
        <p:scale>
          <a:sx n="74" d="100"/>
          <a:sy n="74" d="100"/>
        </p:scale>
        <p:origin x="202" y="67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2400" y="77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9.2.2023 г.</a:t>
            </a:fld>
            <a:endParaRPr lang="bg-B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9-Feb-23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EE1B1B-1E92-4116-AD00-9D2E484F9E9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01699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49E9CED-B470-4F71-965D-04CBC861499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756269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12595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780788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BDC55C3C-DC72-46EC-BF3D-CC472E38787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190873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540A631-5D32-45DE-AE80-2742FDC83E8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976236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18330663-0006-4BB0-B50F-EFDA42CE4CC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491954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5AE1916-5B09-4329-99A7-6CF4C285AAE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672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 dirty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7" name="Slide Body Text">
            <a:extLst>
              <a:ext uri="{FF2B5EF4-FFF2-40B4-BE49-F238E27FC236}">
                <a16:creationId xmlns:a16="http://schemas.microsoft.com/office/drawing/2014/main" id="{1E60575F-8475-4C78-97A7-27D7891D277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15" name="Code Box">
            <a:extLst>
              <a:ext uri="{FF2B5EF4-FFF2-40B4-BE49-F238E27FC236}">
                <a16:creationId xmlns:a16="http://schemas.microsoft.com/office/drawing/2014/main" id="{29C63EC2-5578-406B-8C2A-23FDE6C14C8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318684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77" r:id="rId4"/>
    <p:sldLayoutId id="2147483679" r:id="rId5"/>
    <p:sldLayoutId id="2147483680" r:id="rId6"/>
    <p:sldLayoutId id="2147483688" r:id="rId7"/>
    <p:sldLayoutId id="2147483684" r:id="rId8"/>
    <p:sldLayoutId id="2147483690" r:id="rId9"/>
    <p:sldLayoutId id="2147483683" r:id="rId10"/>
    <p:sldLayoutId id="2147483685" r:id="rId11"/>
    <p:sldLayoutId id="2147483686" r:id="rId12"/>
    <p:sldLayoutId id="2147483687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3896#2" TargetMode="Externa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3896#3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3896#4" TargetMode="Externa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3896#5" TargetMode="Externa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7.png"/><Relationship Id="rId4" Type="http://schemas.openxmlformats.org/officeDocument/2006/relationships/hyperlink" Target="https://softuni.bg/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org/Contests/Practice/Index/3896#1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552448" y="1231892"/>
            <a:ext cx="11083636" cy="1315728"/>
          </a:xfrm>
        </p:spPr>
        <p:txBody>
          <a:bodyPr>
            <a:noAutofit/>
          </a:bodyPr>
          <a:lstStyle/>
          <a:p>
            <a:r>
              <a:rPr lang="bg-BG" sz="3599" noProof="1"/>
              <a:t>По-сложни проверки</a:t>
            </a:r>
            <a:endParaRPr lang="en-US" sz="3599" noProof="1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Условни конструкции</a:t>
            </a:r>
            <a:endParaRPr lang="en-US" dirty="0"/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56EE64-F729-46D8-B4CA-F4FD759B45A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GB" dirty="0">
                <a:hlinkClick r:id="rId3"/>
              </a:rPr>
              <a:t>https://softuni.bg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E79899-7F6E-4987-BF3F-4142E14AF72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bg-BG" dirty="0"/>
              <a:t>СофтУни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A4B75EC-3A12-4118-93FA-E522A9B331C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73973" y="5368363"/>
            <a:ext cx="3288983" cy="444420"/>
          </a:xfrm>
        </p:spPr>
        <p:txBody>
          <a:bodyPr/>
          <a:lstStyle/>
          <a:p>
            <a:r>
              <a:rPr lang="bg-BG" dirty="0"/>
              <a:t>Преподавателски екип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4265" y="3048406"/>
            <a:ext cx="2211541" cy="55159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F8FBE10-68FB-4F89-AFAE-33E8219FD15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3304" y="2793136"/>
            <a:ext cx="3978920" cy="2580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22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1940" y="1196707"/>
            <a:ext cx="11815018" cy="5527326"/>
          </a:xfrm>
        </p:spPr>
        <p:txBody>
          <a:bodyPr>
            <a:normAutofit/>
          </a:bodyPr>
          <a:lstStyle/>
          <a:p>
            <a:r>
              <a:rPr lang="bg-BG" dirty="0"/>
              <a:t>Напишете програма, която чете от потребителя:</a:t>
            </a:r>
          </a:p>
          <a:p>
            <a:pPr lvl="2"/>
            <a:r>
              <a:rPr lang="bg-BG" dirty="0"/>
              <a:t>Име на продукт</a:t>
            </a:r>
          </a:p>
          <a:p>
            <a:pPr lvl="2"/>
            <a:r>
              <a:rPr lang="bg-BG" dirty="0"/>
              <a:t>Град</a:t>
            </a:r>
          </a:p>
          <a:p>
            <a:pPr lvl="2"/>
            <a:r>
              <a:rPr lang="bg-BG" dirty="0"/>
              <a:t>Количество</a:t>
            </a:r>
          </a:p>
          <a:p>
            <a:pPr lvl="1"/>
            <a:r>
              <a:rPr lang="bg-BG" dirty="0"/>
              <a:t>Пресмята цената му спрямо таблицата:</a:t>
            </a:r>
          </a:p>
          <a:p>
            <a:pPr lvl="1"/>
            <a:endParaRPr lang="bg-BG" dirty="0"/>
          </a:p>
          <a:p>
            <a:endParaRPr lang="bg-BG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1944" y="101617"/>
            <a:ext cx="9713064" cy="882424"/>
          </a:xfrm>
        </p:spPr>
        <p:txBody>
          <a:bodyPr/>
          <a:lstStyle/>
          <a:p>
            <a:r>
              <a:rPr lang="bg-BG" dirty="0"/>
              <a:t>Задача: Квартално магазинче (1)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0551090"/>
              </p:ext>
            </p:extLst>
          </p:nvPr>
        </p:nvGraphicFramePr>
        <p:xfrm>
          <a:off x="1551890" y="4598901"/>
          <a:ext cx="9088219" cy="1921402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2523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65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18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48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875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6352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31776"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Град/продукт</a:t>
                      </a:r>
                    </a:p>
                  </a:txBody>
                  <a:tcPr marL="68544" marR="68544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coffee</a:t>
                      </a:r>
                    </a:p>
                  </a:txBody>
                  <a:tcPr marL="68544" marR="68544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water</a:t>
                      </a:r>
                    </a:p>
                  </a:txBody>
                  <a:tcPr marL="68544" marR="68544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juice</a:t>
                      </a:r>
                    </a:p>
                  </a:txBody>
                  <a:tcPr marL="68544" marR="68544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sweets</a:t>
                      </a:r>
                    </a:p>
                  </a:txBody>
                  <a:tcPr marL="68544" marR="68544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peanuts</a:t>
                      </a:r>
                    </a:p>
                  </a:txBody>
                  <a:tcPr marL="68544" marR="68544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654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Sofia</a:t>
                      </a:r>
                    </a:p>
                  </a:txBody>
                  <a:tcPr marL="68544" marR="68544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0.50</a:t>
                      </a:r>
                    </a:p>
                  </a:txBody>
                  <a:tcPr marL="68544" marR="68544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0.80</a:t>
                      </a:r>
                    </a:p>
                  </a:txBody>
                  <a:tcPr marL="68544" marR="68544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1.20</a:t>
                      </a:r>
                    </a:p>
                  </a:txBody>
                  <a:tcPr marL="68544" marR="68544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1.45</a:t>
                      </a:r>
                    </a:p>
                  </a:txBody>
                  <a:tcPr marL="68544" marR="68544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1.60</a:t>
                      </a:r>
                    </a:p>
                  </a:txBody>
                  <a:tcPr marL="68544" marR="68544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654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Plovdiv</a:t>
                      </a:r>
                    </a:p>
                  </a:txBody>
                  <a:tcPr marL="68544" marR="68544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0.40</a:t>
                      </a:r>
                    </a:p>
                  </a:txBody>
                  <a:tcPr marL="68544" marR="68544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0.70</a:t>
                      </a:r>
                    </a:p>
                  </a:txBody>
                  <a:tcPr marL="68544" marR="68544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1.15</a:t>
                      </a:r>
                    </a:p>
                  </a:txBody>
                  <a:tcPr marL="68544" marR="68544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1.30</a:t>
                      </a:r>
                    </a:p>
                  </a:txBody>
                  <a:tcPr marL="68544" marR="68544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1.50</a:t>
                      </a:r>
                    </a:p>
                  </a:txBody>
                  <a:tcPr marL="68544" marR="68544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654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Varna</a:t>
                      </a:r>
                    </a:p>
                  </a:txBody>
                  <a:tcPr marL="68544" marR="68544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0.45</a:t>
                      </a:r>
                    </a:p>
                  </a:txBody>
                  <a:tcPr marL="68544" marR="68544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0.70</a:t>
                      </a:r>
                    </a:p>
                  </a:txBody>
                  <a:tcPr marL="68544" marR="68544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1.10</a:t>
                      </a:r>
                    </a:p>
                  </a:txBody>
                  <a:tcPr marL="68544" marR="68544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1.35</a:t>
                      </a:r>
                    </a:p>
                  </a:txBody>
                  <a:tcPr marL="68544" marR="68544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1.55</a:t>
                      </a:r>
                      <a:endParaRPr kumimoji="1" lang="en-US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44" marR="68544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6" name="Picture 6" descr="Ð¡Ð²ÑÑÐ·Ð°Ð½Ð¾ Ð¸Ð·Ð¾Ð±ÑÐ°Ð¶ÐµÐ½Ð¸Ðµ">
            <a:extLst>
              <a:ext uri="{FF2B5EF4-FFF2-40B4-BE49-F238E27FC236}">
                <a16:creationId xmlns:a16="http://schemas.microsoft.com/office/drawing/2014/main" id="{AFF5CE47-E077-4AB1-893F-54D25572E9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6000" y="2049546"/>
            <a:ext cx="2116406" cy="2116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FC57DA43-0D15-4D5C-9AFA-50F690D5E6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5287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1940" y="1196707"/>
            <a:ext cx="11815018" cy="5527326"/>
          </a:xfrm>
        </p:spPr>
        <p:txBody>
          <a:bodyPr>
            <a:normAutofit/>
          </a:bodyPr>
          <a:lstStyle/>
          <a:p>
            <a:r>
              <a:rPr lang="bg-BG" dirty="0"/>
              <a:t>Примерен вход и изход: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1944" y="101617"/>
            <a:ext cx="9713064" cy="882424"/>
          </a:xfrm>
        </p:spPr>
        <p:txBody>
          <a:bodyPr/>
          <a:lstStyle/>
          <a:p>
            <a:r>
              <a:rPr lang="bg-BG" dirty="0"/>
              <a:t>Квартално магазинче</a:t>
            </a:r>
            <a:r>
              <a:rPr lang="en-US" dirty="0"/>
              <a:t> – </a:t>
            </a:r>
            <a:r>
              <a:rPr lang="bg-BG" dirty="0"/>
              <a:t>условие </a:t>
            </a:r>
            <a:r>
              <a:rPr lang="en-US" dirty="0"/>
              <a:t>(2)</a:t>
            </a:r>
          </a:p>
        </p:txBody>
      </p:sp>
      <p:grpSp>
        <p:nvGrpSpPr>
          <p:cNvPr id="18" name="Group 4">
            <a:extLst>
              <a:ext uri="{FF2B5EF4-FFF2-40B4-BE49-F238E27FC236}">
                <a16:creationId xmlns:a16="http://schemas.microsoft.com/office/drawing/2014/main" id="{074D9CA6-EB0A-4718-BA2F-FD301105FBCD}"/>
              </a:ext>
            </a:extLst>
          </p:cNvPr>
          <p:cNvGrpSpPr/>
          <p:nvPr/>
        </p:nvGrpSpPr>
        <p:grpSpPr>
          <a:xfrm>
            <a:off x="1134776" y="2519533"/>
            <a:ext cx="2897235" cy="1384634"/>
            <a:chOff x="1217612" y="3175610"/>
            <a:chExt cx="2897990" cy="1384995"/>
          </a:xfrm>
        </p:grpSpPr>
        <p:sp>
          <p:nvSpPr>
            <p:cNvPr id="19" name="Rectangle 8"/>
            <p:cNvSpPr>
              <a:spLocks noChangeArrowheads="1"/>
            </p:cNvSpPr>
            <p:nvPr/>
          </p:nvSpPr>
          <p:spPr bwMode="auto">
            <a:xfrm>
              <a:off x="1217612" y="3175610"/>
              <a:ext cx="1417421" cy="138499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2799" b="1" noProof="1">
                  <a:latin typeface="Consolas" pitchFamily="49" charset="0"/>
                  <a:cs typeface="Consolas" pitchFamily="49" charset="0"/>
                </a:rPr>
                <a:t>coffee</a:t>
              </a:r>
            </a:p>
            <a:p>
              <a:r>
                <a:rPr lang="en-US" sz="2799" b="1" noProof="1">
                  <a:latin typeface="Consolas" pitchFamily="49" charset="0"/>
                  <a:cs typeface="Consolas" pitchFamily="49" charset="0"/>
                </a:rPr>
                <a:t>Varna</a:t>
              </a:r>
            </a:p>
            <a:p>
              <a:r>
                <a:rPr lang="en-US" sz="2799" b="1" noProof="1"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  <p:sp>
          <p:nvSpPr>
            <p:cNvPr id="20" name="Rectangle 9"/>
            <p:cNvSpPr>
              <a:spLocks noChangeArrowheads="1"/>
            </p:cNvSpPr>
            <p:nvPr/>
          </p:nvSpPr>
          <p:spPr bwMode="auto">
            <a:xfrm>
              <a:off x="3301200" y="3607464"/>
              <a:ext cx="814402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2799" b="1" noProof="1">
                  <a:latin typeface="Consolas" pitchFamily="49" charset="0"/>
                  <a:cs typeface="Consolas" pitchFamily="49" charset="0"/>
                </a:rPr>
                <a:t>0.9</a:t>
              </a:r>
              <a:endParaRPr lang="bg-BG" sz="2799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1" name="Arrow: Right 14">
              <a:extLst>
                <a:ext uri="{FF2B5EF4-FFF2-40B4-BE49-F238E27FC236}">
                  <a16:creationId xmlns:a16="http://schemas.microsoft.com/office/drawing/2014/main" id="{9CA0C489-34B3-43B8-87FB-CE42A261CECE}"/>
                </a:ext>
              </a:extLst>
            </p:cNvPr>
            <p:cNvSpPr/>
            <p:nvPr/>
          </p:nvSpPr>
          <p:spPr>
            <a:xfrm>
              <a:off x="2796192" y="3707640"/>
              <a:ext cx="343849" cy="311549"/>
            </a:xfrm>
            <a:prstGeom prst="rightArrow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 dirty="0"/>
            </a:p>
          </p:txBody>
        </p:sp>
      </p:grpSp>
      <p:grpSp>
        <p:nvGrpSpPr>
          <p:cNvPr id="22" name="Group 5">
            <a:extLst>
              <a:ext uri="{FF2B5EF4-FFF2-40B4-BE49-F238E27FC236}">
                <a16:creationId xmlns:a16="http://schemas.microsoft.com/office/drawing/2014/main" id="{A58C078C-D840-471D-B5AE-F49F4CB258F2}"/>
              </a:ext>
            </a:extLst>
          </p:cNvPr>
          <p:cNvGrpSpPr/>
          <p:nvPr/>
        </p:nvGrpSpPr>
        <p:grpSpPr>
          <a:xfrm>
            <a:off x="4563347" y="2514840"/>
            <a:ext cx="3065306" cy="1384634"/>
            <a:chOff x="4382137" y="3100717"/>
            <a:chExt cx="3066104" cy="1384995"/>
          </a:xfrm>
        </p:grpSpPr>
        <p:sp>
          <p:nvSpPr>
            <p:cNvPr id="23" name="Rectangle 10"/>
            <p:cNvSpPr>
              <a:spLocks noChangeArrowheads="1"/>
            </p:cNvSpPr>
            <p:nvPr/>
          </p:nvSpPr>
          <p:spPr bwMode="auto">
            <a:xfrm>
              <a:off x="4382137" y="3100717"/>
              <a:ext cx="1622314" cy="138499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2799" b="1" noProof="1">
                  <a:latin typeface="Consolas" pitchFamily="49" charset="0"/>
                  <a:cs typeface="Consolas" pitchFamily="49" charset="0"/>
                </a:rPr>
                <a:t>peanuts</a:t>
              </a:r>
            </a:p>
            <a:p>
              <a:r>
                <a:rPr lang="en-US" sz="2799" b="1" noProof="1">
                  <a:latin typeface="Consolas" pitchFamily="49" charset="0"/>
                  <a:cs typeface="Consolas" pitchFamily="49" charset="0"/>
                </a:rPr>
                <a:t>Plovdiv</a:t>
              </a:r>
            </a:p>
            <a:p>
              <a:r>
                <a:rPr lang="en-US" sz="2799" b="1" noProof="1"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24" name="Rectangle 11"/>
            <p:cNvSpPr>
              <a:spLocks noChangeArrowheads="1"/>
            </p:cNvSpPr>
            <p:nvPr/>
          </p:nvSpPr>
          <p:spPr bwMode="auto">
            <a:xfrm>
              <a:off x="6655862" y="3535375"/>
              <a:ext cx="792379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2799" b="1" noProof="1">
                  <a:latin typeface="Consolas" pitchFamily="49" charset="0"/>
                  <a:cs typeface="Consolas" pitchFamily="49" charset="0"/>
                </a:rPr>
                <a:t>1.5</a:t>
              </a:r>
              <a:endParaRPr lang="bg-BG" sz="2799" b="1" noProof="1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26" name="Group 6">
            <a:extLst>
              <a:ext uri="{FF2B5EF4-FFF2-40B4-BE49-F238E27FC236}">
                <a16:creationId xmlns:a16="http://schemas.microsoft.com/office/drawing/2014/main" id="{242ED6BE-8070-49F0-A29A-DC30006C75D4}"/>
              </a:ext>
            </a:extLst>
          </p:cNvPr>
          <p:cNvGrpSpPr/>
          <p:nvPr/>
        </p:nvGrpSpPr>
        <p:grpSpPr>
          <a:xfrm>
            <a:off x="8317514" y="2514840"/>
            <a:ext cx="2902855" cy="1384634"/>
            <a:chOff x="7614176" y="3087394"/>
            <a:chExt cx="2903611" cy="1384995"/>
          </a:xfrm>
        </p:grpSpPr>
        <p:sp>
          <p:nvSpPr>
            <p:cNvPr id="27" name="Rectangle 12"/>
            <p:cNvSpPr>
              <a:spLocks noChangeArrowheads="1"/>
            </p:cNvSpPr>
            <p:nvPr/>
          </p:nvSpPr>
          <p:spPr bwMode="auto">
            <a:xfrm>
              <a:off x="7614176" y="3087394"/>
              <a:ext cx="1234454" cy="138499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2799" b="1" noProof="1">
                  <a:latin typeface="Consolas" pitchFamily="49" charset="0"/>
                  <a:cs typeface="Consolas" pitchFamily="49" charset="0"/>
                </a:rPr>
                <a:t>juice</a:t>
              </a:r>
            </a:p>
            <a:p>
              <a:r>
                <a:rPr lang="en-US" sz="2799" b="1" noProof="1">
                  <a:latin typeface="Consolas" pitchFamily="49" charset="0"/>
                  <a:cs typeface="Consolas" pitchFamily="49" charset="0"/>
                </a:rPr>
                <a:t>Sofia</a:t>
              </a:r>
            </a:p>
            <a:p>
              <a:r>
                <a:rPr lang="en-US" sz="2799" b="1" noProof="1"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28" name="Rectangle 13"/>
            <p:cNvSpPr>
              <a:spLocks noChangeArrowheads="1"/>
            </p:cNvSpPr>
            <p:nvPr/>
          </p:nvSpPr>
          <p:spPr bwMode="auto">
            <a:xfrm>
              <a:off x="9684709" y="3526746"/>
              <a:ext cx="833078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2799" b="1" noProof="1">
                  <a:latin typeface="Consolas" pitchFamily="49" charset="0"/>
                  <a:cs typeface="Consolas" pitchFamily="49" charset="0"/>
                </a:rPr>
                <a:t>7.2</a:t>
              </a:r>
              <a:endParaRPr lang="bg-BG" sz="2799" b="1" noProof="1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30" name="Arrow: Right 14">
            <a:extLst>
              <a:ext uri="{FF2B5EF4-FFF2-40B4-BE49-F238E27FC236}">
                <a16:creationId xmlns:a16="http://schemas.microsoft.com/office/drawing/2014/main" id="{BD6B8CD0-C445-497D-8FBD-BED50095281B}"/>
              </a:ext>
            </a:extLst>
          </p:cNvPr>
          <p:cNvSpPr/>
          <p:nvPr/>
        </p:nvSpPr>
        <p:spPr>
          <a:xfrm>
            <a:off x="6367230" y="3051424"/>
            <a:ext cx="343759" cy="311468"/>
          </a:xfrm>
          <a:prstGeom prst="rightArrow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31" name="Arrow: Right 14">
            <a:extLst>
              <a:ext uri="{FF2B5EF4-FFF2-40B4-BE49-F238E27FC236}">
                <a16:creationId xmlns:a16="http://schemas.microsoft.com/office/drawing/2014/main" id="{395720A8-FBB9-44F0-964C-2C752551AD65}"/>
              </a:ext>
            </a:extLst>
          </p:cNvPr>
          <p:cNvSpPr/>
          <p:nvPr/>
        </p:nvSpPr>
        <p:spPr>
          <a:xfrm>
            <a:off x="9870598" y="3052658"/>
            <a:ext cx="343759" cy="311468"/>
          </a:xfrm>
          <a:prstGeom prst="rightArrow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25" name="Slide Number">
            <a:extLst>
              <a:ext uri="{FF2B5EF4-FFF2-40B4-BE49-F238E27FC236}">
                <a16:creationId xmlns:a16="http://schemas.microsoft.com/office/drawing/2014/main" id="{570FAFE1-FDFB-49D4-AE99-53194A431B3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14817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arallelogram 6">
            <a:extLst>
              <a:ext uri="{FF2B5EF4-FFF2-40B4-BE49-F238E27FC236}">
                <a16:creationId xmlns:a16="http://schemas.microsoft.com/office/drawing/2014/main" id="{08BEB0E2-E899-4598-83AB-CB7BD79A816B}"/>
              </a:ext>
            </a:extLst>
          </p:cNvPr>
          <p:cNvSpPr/>
          <p:nvPr/>
        </p:nvSpPr>
        <p:spPr bwMode="auto">
          <a:xfrm>
            <a:off x="4960264" y="242563"/>
            <a:ext cx="2546907" cy="514051"/>
          </a:xfrm>
          <a:prstGeom prst="parallelogram">
            <a:avLst/>
          </a:prstGeom>
          <a:solidFill>
            <a:srgbClr val="5EC1B8">
              <a:alpha val="80000"/>
            </a:srgbClr>
          </a:solidFill>
          <a:ln w="19050">
            <a:solidFill>
              <a:srgbClr val="50A9B8">
                <a:alpha val="80000"/>
              </a:srgb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Read input</a:t>
            </a:r>
          </a:p>
        </p:txBody>
      </p:sp>
      <p:sp>
        <p:nvSpPr>
          <p:cNvPr id="38" name="Rectangle 21">
            <a:extLst>
              <a:ext uri="{FF2B5EF4-FFF2-40B4-BE49-F238E27FC236}">
                <a16:creationId xmlns:a16="http://schemas.microsoft.com/office/drawing/2014/main" id="{878EA83A-7B40-4966-879C-2AC6CDF03CF4}"/>
              </a:ext>
            </a:extLst>
          </p:cNvPr>
          <p:cNvSpPr/>
          <p:nvPr/>
        </p:nvSpPr>
        <p:spPr bwMode="auto">
          <a:xfrm>
            <a:off x="4959379" y="1327110"/>
            <a:ext cx="2441709" cy="596640"/>
          </a:xfrm>
          <a:prstGeom prst="rect">
            <a:avLst/>
          </a:prstGeom>
          <a:solidFill>
            <a:srgbClr val="5EC1B8"/>
          </a:solidFill>
          <a:ln w="19050">
            <a:solidFill>
              <a:srgbClr val="50A9B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price = 0</a:t>
            </a:r>
          </a:p>
        </p:txBody>
      </p:sp>
      <p:cxnSp>
        <p:nvCxnSpPr>
          <p:cNvPr id="39" name="Straight Arrow Connector 22">
            <a:extLst>
              <a:ext uri="{FF2B5EF4-FFF2-40B4-BE49-F238E27FC236}">
                <a16:creationId xmlns:a16="http://schemas.microsoft.com/office/drawing/2014/main" id="{267E5956-4726-4BB3-83A4-7ACC6C2FFFEB}"/>
              </a:ext>
            </a:extLst>
          </p:cNvPr>
          <p:cNvCxnSpPr>
            <a:cxnSpLocks/>
            <a:stCxn id="38" idx="2"/>
            <a:endCxn id="45" idx="0"/>
          </p:cNvCxnSpPr>
          <p:nvPr/>
        </p:nvCxnSpPr>
        <p:spPr>
          <a:xfrm flipH="1">
            <a:off x="6179349" y="1918663"/>
            <a:ext cx="884" cy="54967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5">
            <a:extLst>
              <a:ext uri="{FF2B5EF4-FFF2-40B4-BE49-F238E27FC236}">
                <a16:creationId xmlns:a16="http://schemas.microsoft.com/office/drawing/2014/main" id="{47F7A5D8-E979-4A10-8251-210B669C3E4F}"/>
              </a:ext>
            </a:extLst>
          </p:cNvPr>
          <p:cNvSpPr/>
          <p:nvPr/>
        </p:nvSpPr>
        <p:spPr bwMode="auto">
          <a:xfrm>
            <a:off x="1343472" y="5851642"/>
            <a:ext cx="2223200" cy="609600"/>
          </a:xfrm>
          <a:prstGeom prst="rect">
            <a:avLst/>
          </a:prstGeom>
          <a:solidFill>
            <a:srgbClr val="5EC1B8">
              <a:alpha val="80000"/>
            </a:srgbClr>
          </a:solidFill>
          <a:ln w="19050">
            <a:solidFill>
              <a:srgbClr val="50A9B8">
                <a:alpha val="80000"/>
              </a:srgb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200" dirty="0">
                <a:solidFill>
                  <a:sysClr val="windowText" lastClr="000000"/>
                </a:solidFill>
              </a:rPr>
              <a:t>price = 1.20</a:t>
            </a:r>
          </a:p>
        </p:txBody>
      </p:sp>
      <p:sp>
        <p:nvSpPr>
          <p:cNvPr id="42" name="Rectangle 47">
            <a:extLst>
              <a:ext uri="{FF2B5EF4-FFF2-40B4-BE49-F238E27FC236}">
                <a16:creationId xmlns:a16="http://schemas.microsoft.com/office/drawing/2014/main" id="{550B33BB-1EF7-4E92-BA8E-4C86F67A0E0F}"/>
              </a:ext>
            </a:extLst>
          </p:cNvPr>
          <p:cNvSpPr/>
          <p:nvPr/>
        </p:nvSpPr>
        <p:spPr bwMode="auto">
          <a:xfrm>
            <a:off x="6994433" y="4325415"/>
            <a:ext cx="2546907" cy="784933"/>
          </a:xfrm>
          <a:prstGeom prst="rect">
            <a:avLst/>
          </a:prstGeom>
          <a:solidFill>
            <a:srgbClr val="5EC1B8">
              <a:alpha val="80000"/>
            </a:srgbClr>
          </a:solidFill>
          <a:ln w="19050">
            <a:solidFill>
              <a:srgbClr val="50A9B8">
                <a:alpha val="80000"/>
              </a:srgb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Check the other cities</a:t>
            </a:r>
          </a:p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and products</a:t>
            </a:r>
          </a:p>
        </p:txBody>
      </p:sp>
      <p:sp>
        <p:nvSpPr>
          <p:cNvPr id="43" name="Rectangle 59">
            <a:extLst>
              <a:ext uri="{FF2B5EF4-FFF2-40B4-BE49-F238E27FC236}">
                <a16:creationId xmlns:a16="http://schemas.microsoft.com/office/drawing/2014/main" id="{73AF7671-7457-4BB5-8DD1-EF54C8238406}"/>
              </a:ext>
            </a:extLst>
          </p:cNvPr>
          <p:cNvSpPr/>
          <p:nvPr/>
        </p:nvSpPr>
        <p:spPr bwMode="auto">
          <a:xfrm>
            <a:off x="4607656" y="5869648"/>
            <a:ext cx="2640472" cy="781050"/>
          </a:xfrm>
          <a:prstGeom prst="rect">
            <a:avLst/>
          </a:prstGeom>
          <a:solidFill>
            <a:srgbClr val="5EC1B8">
              <a:alpha val="80000"/>
            </a:srgbClr>
          </a:solidFill>
          <a:ln w="19050">
            <a:solidFill>
              <a:srgbClr val="50A9B8">
                <a:alpha val="80000"/>
              </a:srgb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Check the other products</a:t>
            </a:r>
            <a:r>
              <a:rPr lang="bg-BG" sz="2000" dirty="0">
                <a:solidFill>
                  <a:sysClr val="windowText" lastClr="000000"/>
                </a:solidFill>
              </a:rPr>
              <a:t> </a:t>
            </a:r>
            <a:r>
              <a:rPr lang="en-US" sz="2000" dirty="0">
                <a:solidFill>
                  <a:sysClr val="windowText" lastClr="000000"/>
                </a:solidFill>
              </a:rPr>
              <a:t>and set price</a:t>
            </a:r>
          </a:p>
        </p:txBody>
      </p:sp>
      <p:grpSp>
        <p:nvGrpSpPr>
          <p:cNvPr id="44" name="Group 14">
            <a:extLst>
              <a:ext uri="{FF2B5EF4-FFF2-40B4-BE49-F238E27FC236}">
                <a16:creationId xmlns:a16="http://schemas.microsoft.com/office/drawing/2014/main" id="{8A00700C-A074-4680-AC74-368F861617C5}"/>
              </a:ext>
            </a:extLst>
          </p:cNvPr>
          <p:cNvGrpSpPr/>
          <p:nvPr/>
        </p:nvGrpSpPr>
        <p:grpSpPr>
          <a:xfrm>
            <a:off x="5265837" y="2460585"/>
            <a:ext cx="1828800" cy="1752600"/>
            <a:chOff x="5111152" y="1320889"/>
            <a:chExt cx="2596610" cy="2263066"/>
          </a:xfrm>
        </p:grpSpPr>
        <p:sp>
          <p:nvSpPr>
            <p:cNvPr id="45" name="Diamond 12">
              <a:extLst>
                <a:ext uri="{FF2B5EF4-FFF2-40B4-BE49-F238E27FC236}">
                  <a16:creationId xmlns:a16="http://schemas.microsoft.com/office/drawing/2014/main" id="{6184BF88-E5BB-4D32-BE19-5AD298EF9A0A}"/>
                </a:ext>
              </a:extLst>
            </p:cNvPr>
            <p:cNvSpPr/>
            <p:nvPr/>
          </p:nvSpPr>
          <p:spPr bwMode="auto">
            <a:xfrm>
              <a:off x="5111152" y="1320889"/>
              <a:ext cx="2596610" cy="2263066"/>
            </a:xfrm>
            <a:prstGeom prst="diamond">
              <a:avLst/>
            </a:prstGeom>
            <a:solidFill>
              <a:srgbClr val="5EC1B8">
                <a:alpha val="80000"/>
              </a:srgbClr>
            </a:solidFill>
            <a:ln w="19050">
              <a:solidFill>
                <a:srgbClr val="50A9B8">
                  <a:alpha val="80000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7" name="TextBox 13">
              <a:extLst>
                <a:ext uri="{FF2B5EF4-FFF2-40B4-BE49-F238E27FC236}">
                  <a16:creationId xmlns:a16="http://schemas.microsoft.com/office/drawing/2014/main" id="{ED303C04-525F-4586-9CF2-8CCD1E6C1A33}"/>
                </a:ext>
              </a:extLst>
            </p:cNvPr>
            <p:cNvSpPr txBox="1"/>
            <p:nvPr/>
          </p:nvSpPr>
          <p:spPr>
            <a:xfrm>
              <a:off x="5471933" y="1827517"/>
              <a:ext cx="1858996" cy="130458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>
                  <a:solidFill>
                    <a:sysClr val="windowText" lastClr="000000"/>
                  </a:solidFill>
                </a:rPr>
                <a:t>town ==</a:t>
              </a:r>
              <a:br>
                <a:rPr lang="bg-BG" sz="2400" dirty="0">
                  <a:solidFill>
                    <a:sysClr val="windowText" lastClr="000000"/>
                  </a:solidFill>
                </a:rPr>
              </a:br>
              <a:r>
                <a:rPr lang="en-US" sz="2400" dirty="0">
                  <a:solidFill>
                    <a:sysClr val="windowText" lastClr="000000"/>
                  </a:solidFill>
                </a:rPr>
                <a:t>"Sofia"</a:t>
              </a:r>
            </a:p>
          </p:txBody>
        </p:sp>
      </p:grpSp>
      <p:grpSp>
        <p:nvGrpSpPr>
          <p:cNvPr id="49" name="Group 73">
            <a:extLst>
              <a:ext uri="{FF2B5EF4-FFF2-40B4-BE49-F238E27FC236}">
                <a16:creationId xmlns:a16="http://schemas.microsoft.com/office/drawing/2014/main" id="{0F47B888-C4CF-49C6-A22F-8AE4D8BB6F23}"/>
              </a:ext>
            </a:extLst>
          </p:cNvPr>
          <p:cNvGrpSpPr/>
          <p:nvPr/>
        </p:nvGrpSpPr>
        <p:grpSpPr>
          <a:xfrm>
            <a:off x="4221400" y="2780929"/>
            <a:ext cx="1156494" cy="1030747"/>
            <a:chOff x="4130812" y="2815893"/>
            <a:chExt cx="1156494" cy="1030747"/>
          </a:xfrm>
        </p:grpSpPr>
        <p:cxnSp>
          <p:nvCxnSpPr>
            <p:cNvPr id="51" name="Connector: Elbow 16">
              <a:extLst>
                <a:ext uri="{FF2B5EF4-FFF2-40B4-BE49-F238E27FC236}">
                  <a16:creationId xmlns:a16="http://schemas.microsoft.com/office/drawing/2014/main" id="{56C7BD00-F56A-4646-85BA-47B2A6473F93}"/>
                </a:ext>
              </a:extLst>
            </p:cNvPr>
            <p:cNvCxnSpPr>
              <a:cxnSpLocks/>
              <a:stCxn id="45" idx="1"/>
              <a:endCxn id="57" idx="0"/>
            </p:cNvCxnSpPr>
            <p:nvPr/>
          </p:nvCxnSpPr>
          <p:spPr>
            <a:xfrm rot="10800000" flipV="1">
              <a:off x="4130812" y="3371849"/>
              <a:ext cx="1044435" cy="474791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66">
              <a:extLst>
                <a:ext uri="{FF2B5EF4-FFF2-40B4-BE49-F238E27FC236}">
                  <a16:creationId xmlns:a16="http://schemas.microsoft.com/office/drawing/2014/main" id="{D72FDD4D-C1FF-4B49-A2BE-783F5A24752F}"/>
                </a:ext>
              </a:extLst>
            </p:cNvPr>
            <p:cNvSpPr txBox="1"/>
            <p:nvPr/>
          </p:nvSpPr>
          <p:spPr>
            <a:xfrm>
              <a:off x="4421236" y="2815893"/>
              <a:ext cx="866070" cy="60404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/>
                <a:t>true</a:t>
              </a:r>
            </a:p>
          </p:txBody>
        </p:sp>
      </p:grpSp>
      <p:grpSp>
        <p:nvGrpSpPr>
          <p:cNvPr id="53" name="Group 72">
            <a:extLst>
              <a:ext uri="{FF2B5EF4-FFF2-40B4-BE49-F238E27FC236}">
                <a16:creationId xmlns:a16="http://schemas.microsoft.com/office/drawing/2014/main" id="{6A9E7B07-6847-4067-BA54-68A2DE28A1BC}"/>
              </a:ext>
            </a:extLst>
          </p:cNvPr>
          <p:cNvGrpSpPr/>
          <p:nvPr/>
        </p:nvGrpSpPr>
        <p:grpSpPr>
          <a:xfrm>
            <a:off x="7094633" y="2791089"/>
            <a:ext cx="1173253" cy="1524995"/>
            <a:chOff x="7018248" y="2826053"/>
            <a:chExt cx="1301257" cy="1524995"/>
          </a:xfrm>
        </p:grpSpPr>
        <p:cxnSp>
          <p:nvCxnSpPr>
            <p:cNvPr id="54" name="Connector: Elbow 33">
              <a:extLst>
                <a:ext uri="{FF2B5EF4-FFF2-40B4-BE49-F238E27FC236}">
                  <a16:creationId xmlns:a16="http://schemas.microsoft.com/office/drawing/2014/main" id="{9648D04E-BDFF-44C3-9947-F00D1E36FDFA}"/>
                </a:ext>
              </a:extLst>
            </p:cNvPr>
            <p:cNvCxnSpPr>
              <a:cxnSpLocks/>
              <a:stCxn id="45" idx="3"/>
              <a:endCxn id="42" idx="0"/>
            </p:cNvCxnSpPr>
            <p:nvPr/>
          </p:nvCxnSpPr>
          <p:spPr>
            <a:xfrm>
              <a:off x="7018248" y="3362519"/>
              <a:ext cx="1301257" cy="988529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68">
              <a:extLst>
                <a:ext uri="{FF2B5EF4-FFF2-40B4-BE49-F238E27FC236}">
                  <a16:creationId xmlns:a16="http://schemas.microsoft.com/office/drawing/2014/main" id="{77CC38B7-12A6-4B90-91DA-3B0BC8F83155}"/>
                </a:ext>
              </a:extLst>
            </p:cNvPr>
            <p:cNvSpPr txBox="1"/>
            <p:nvPr/>
          </p:nvSpPr>
          <p:spPr>
            <a:xfrm>
              <a:off x="7019051" y="2826053"/>
              <a:ext cx="1047945" cy="60404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/>
                <a:t>false</a:t>
              </a:r>
            </a:p>
          </p:txBody>
        </p:sp>
      </p:grpSp>
      <p:grpSp>
        <p:nvGrpSpPr>
          <p:cNvPr id="56" name="Group 29">
            <a:extLst>
              <a:ext uri="{FF2B5EF4-FFF2-40B4-BE49-F238E27FC236}">
                <a16:creationId xmlns:a16="http://schemas.microsoft.com/office/drawing/2014/main" id="{55500E7B-431C-4625-B535-665482846791}"/>
              </a:ext>
            </a:extLst>
          </p:cNvPr>
          <p:cNvGrpSpPr/>
          <p:nvPr/>
        </p:nvGrpSpPr>
        <p:grpSpPr>
          <a:xfrm>
            <a:off x="3307000" y="3811676"/>
            <a:ext cx="1828799" cy="1752600"/>
            <a:chOff x="5111152" y="1320889"/>
            <a:chExt cx="2596610" cy="2263066"/>
          </a:xfrm>
        </p:grpSpPr>
        <p:sp>
          <p:nvSpPr>
            <p:cNvPr id="57" name="Diamond 30">
              <a:extLst>
                <a:ext uri="{FF2B5EF4-FFF2-40B4-BE49-F238E27FC236}">
                  <a16:creationId xmlns:a16="http://schemas.microsoft.com/office/drawing/2014/main" id="{3012E68F-7C68-4D3B-BC70-4E3B38EBCDA4}"/>
                </a:ext>
              </a:extLst>
            </p:cNvPr>
            <p:cNvSpPr/>
            <p:nvPr/>
          </p:nvSpPr>
          <p:spPr bwMode="auto">
            <a:xfrm>
              <a:off x="5111152" y="1320889"/>
              <a:ext cx="2596610" cy="2263066"/>
            </a:xfrm>
            <a:prstGeom prst="diamond">
              <a:avLst/>
            </a:prstGeom>
            <a:solidFill>
              <a:srgbClr val="5EC1B8">
                <a:alpha val="80000"/>
              </a:srgbClr>
            </a:solidFill>
            <a:ln w="19050">
              <a:solidFill>
                <a:srgbClr val="50A9B8">
                  <a:alpha val="80000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8" name="TextBox 31">
              <a:extLst>
                <a:ext uri="{FF2B5EF4-FFF2-40B4-BE49-F238E27FC236}">
                  <a16:creationId xmlns:a16="http://schemas.microsoft.com/office/drawing/2014/main" id="{018B0F2C-E3AF-472B-A1BB-E977D96A4C08}"/>
                </a:ext>
              </a:extLst>
            </p:cNvPr>
            <p:cNvSpPr txBox="1"/>
            <p:nvPr/>
          </p:nvSpPr>
          <p:spPr>
            <a:xfrm>
              <a:off x="5331688" y="1849547"/>
              <a:ext cx="2115986" cy="1134103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dirty="0">
                  <a:solidFill>
                    <a:sysClr val="windowText" lastClr="000000"/>
                  </a:solidFill>
                </a:rPr>
                <a:t>product</a:t>
              </a:r>
              <a:br>
                <a:rPr lang="bg-BG" sz="2000" dirty="0">
                  <a:solidFill>
                    <a:sysClr val="windowText" lastClr="000000"/>
                  </a:solidFill>
                </a:rPr>
              </a:br>
              <a:r>
                <a:rPr lang="en-US" sz="2000" dirty="0">
                  <a:solidFill>
                    <a:sysClr val="windowText" lastClr="000000"/>
                  </a:solidFill>
                </a:rPr>
                <a:t>== “juice"</a:t>
              </a:r>
            </a:p>
          </p:txBody>
        </p:sp>
      </p:grpSp>
      <p:grpSp>
        <p:nvGrpSpPr>
          <p:cNvPr id="59" name="Group 76">
            <a:extLst>
              <a:ext uri="{FF2B5EF4-FFF2-40B4-BE49-F238E27FC236}">
                <a16:creationId xmlns:a16="http://schemas.microsoft.com/office/drawing/2014/main" id="{9D92C703-5D4C-4202-A526-F1F8B2F454E9}"/>
              </a:ext>
            </a:extLst>
          </p:cNvPr>
          <p:cNvGrpSpPr/>
          <p:nvPr/>
        </p:nvGrpSpPr>
        <p:grpSpPr>
          <a:xfrm>
            <a:off x="2455075" y="4138921"/>
            <a:ext cx="995947" cy="1712721"/>
            <a:chOff x="2772889" y="4424610"/>
            <a:chExt cx="1341593" cy="1712721"/>
          </a:xfrm>
        </p:grpSpPr>
        <p:cxnSp>
          <p:nvCxnSpPr>
            <p:cNvPr id="61" name="Connector: Elbow 39">
              <a:extLst>
                <a:ext uri="{FF2B5EF4-FFF2-40B4-BE49-F238E27FC236}">
                  <a16:creationId xmlns:a16="http://schemas.microsoft.com/office/drawing/2014/main" id="{766D7848-EF81-495C-92C2-B80CF88AC167}"/>
                </a:ext>
              </a:extLst>
            </p:cNvPr>
            <p:cNvCxnSpPr>
              <a:cxnSpLocks/>
              <a:endCxn id="41" idx="0"/>
            </p:cNvCxnSpPr>
            <p:nvPr/>
          </p:nvCxnSpPr>
          <p:spPr>
            <a:xfrm rot="5400000">
              <a:off x="2744739" y="4961592"/>
              <a:ext cx="1203889" cy="1147590"/>
            </a:xfrm>
            <a:prstGeom prst="bentConnector3">
              <a:avLst>
                <a:gd name="adj1" fmla="val 2740"/>
              </a:avLst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7">
              <a:extLst>
                <a:ext uri="{FF2B5EF4-FFF2-40B4-BE49-F238E27FC236}">
                  <a16:creationId xmlns:a16="http://schemas.microsoft.com/office/drawing/2014/main" id="{A4D0185E-47F3-47A8-BFC3-F6C81279A2E7}"/>
                </a:ext>
              </a:extLst>
            </p:cNvPr>
            <p:cNvSpPr txBox="1"/>
            <p:nvPr/>
          </p:nvSpPr>
          <p:spPr>
            <a:xfrm>
              <a:off x="2842355" y="4424610"/>
              <a:ext cx="1272127" cy="60404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/>
                <a:t>true</a:t>
              </a:r>
            </a:p>
          </p:txBody>
        </p:sp>
      </p:grpSp>
      <p:grpSp>
        <p:nvGrpSpPr>
          <p:cNvPr id="63" name="Group 75">
            <a:extLst>
              <a:ext uri="{FF2B5EF4-FFF2-40B4-BE49-F238E27FC236}">
                <a16:creationId xmlns:a16="http://schemas.microsoft.com/office/drawing/2014/main" id="{F23C7F32-C225-4473-99C3-989898BD47D9}"/>
              </a:ext>
            </a:extLst>
          </p:cNvPr>
          <p:cNvGrpSpPr/>
          <p:nvPr/>
        </p:nvGrpSpPr>
        <p:grpSpPr>
          <a:xfrm>
            <a:off x="5045274" y="4138920"/>
            <a:ext cx="866070" cy="1726362"/>
            <a:chOff x="5677490" y="4179710"/>
            <a:chExt cx="866070" cy="1726362"/>
          </a:xfrm>
        </p:grpSpPr>
        <p:cxnSp>
          <p:nvCxnSpPr>
            <p:cNvPr id="64" name="Connector: Elbow 49">
              <a:extLst>
                <a:ext uri="{FF2B5EF4-FFF2-40B4-BE49-F238E27FC236}">
                  <a16:creationId xmlns:a16="http://schemas.microsoft.com/office/drawing/2014/main" id="{D56AE37F-DD31-469A-BAA1-192362BEA2C7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5540287" y="4926710"/>
              <a:ext cx="1217529" cy="741196"/>
            </a:xfrm>
            <a:prstGeom prst="bentConnector3">
              <a:avLst>
                <a:gd name="adj1" fmla="val 2434"/>
              </a:avLst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70">
              <a:extLst>
                <a:ext uri="{FF2B5EF4-FFF2-40B4-BE49-F238E27FC236}">
                  <a16:creationId xmlns:a16="http://schemas.microsoft.com/office/drawing/2014/main" id="{11F8FF26-C65B-489E-BAC9-12B1D3B3D5DE}"/>
                </a:ext>
              </a:extLst>
            </p:cNvPr>
            <p:cNvSpPr txBox="1"/>
            <p:nvPr/>
          </p:nvSpPr>
          <p:spPr>
            <a:xfrm>
              <a:off x="5677490" y="4179710"/>
              <a:ext cx="866070" cy="60404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/>
                <a:t>false</a:t>
              </a:r>
            </a:p>
          </p:txBody>
        </p:sp>
      </p:grpSp>
      <p:cxnSp>
        <p:nvCxnSpPr>
          <p:cNvPr id="70" name="Straight Arrow Connector 22">
            <a:extLst>
              <a:ext uri="{FF2B5EF4-FFF2-40B4-BE49-F238E27FC236}">
                <a16:creationId xmlns:a16="http://schemas.microsoft.com/office/drawing/2014/main" id="{52892F44-7198-4007-9D67-C7A0D3812EA3}"/>
              </a:ext>
            </a:extLst>
          </p:cNvPr>
          <p:cNvCxnSpPr>
            <a:cxnSpLocks/>
          </p:cNvCxnSpPr>
          <p:nvPr/>
        </p:nvCxnSpPr>
        <p:spPr>
          <a:xfrm flipH="1">
            <a:off x="6174584" y="767026"/>
            <a:ext cx="884" cy="54967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Slide Number">
            <a:extLst>
              <a:ext uri="{FF2B5EF4-FFF2-40B4-BE49-F238E27FC236}">
                <a16:creationId xmlns:a16="http://schemas.microsoft.com/office/drawing/2014/main" id="{003FCCEE-1D90-4C1F-883F-A1FB39520F2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171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2" grpId="0" animBg="1"/>
      <p:bldP spid="4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599" dirty="0"/>
              <a:t>Решение: Квартално магазинче</a:t>
            </a:r>
            <a:endParaRPr lang="en-US" sz="3799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5751" y="1295958"/>
            <a:ext cx="10360501" cy="48923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string productName = Console.ReadLine();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string town = Console.ReadLine();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int quantity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double price = 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599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(town == "Sofia")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if 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(productName == "coffee") price = quantity * 0.50;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599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TODO: </a:t>
            </a:r>
            <a:r>
              <a:rPr lang="bg-BG" sz="2599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Довършете проверките за всички продукти</a:t>
            </a:r>
            <a:r>
              <a:rPr lang="en-US" sz="2599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else if 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(town == "Plovdiv")</a:t>
            </a:r>
            <a:r>
              <a:rPr lang="en-US" sz="1799" b="1" noProof="1"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else if 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(town == "Varna")</a:t>
            </a:r>
            <a:r>
              <a:rPr lang="en-US" sz="1799" b="1" noProof="1"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TODO: </a:t>
            </a:r>
            <a:r>
              <a:rPr lang="bg-BG" sz="2599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Проверете останалите 2 града</a:t>
            </a:r>
            <a:r>
              <a:rPr lang="en-US" sz="2599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…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CA6300C4-7556-4F14-87CD-AF87E8D0083F}"/>
              </a:ext>
            </a:extLst>
          </p:cNvPr>
          <p:cNvSpPr/>
          <p:nvPr/>
        </p:nvSpPr>
        <p:spPr>
          <a:xfrm>
            <a:off x="346649" y="6356377"/>
            <a:ext cx="11498705" cy="40000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1999" dirty="0"/>
              <a:t>Тествайте</a:t>
            </a:r>
            <a:r>
              <a:rPr lang="bg-BG" sz="1999" dirty="0">
                <a:solidFill>
                  <a:prstClr val="white"/>
                </a:solidFill>
              </a:rPr>
              <a:t> </a:t>
            </a:r>
            <a:r>
              <a:rPr lang="bg-BG" sz="1999" dirty="0"/>
              <a:t>решението си в </a:t>
            </a:r>
            <a:r>
              <a:rPr lang="en-US" sz="1999" dirty="0"/>
              <a:t>Judge: </a:t>
            </a:r>
            <a:r>
              <a:rPr lang="en-US" sz="1999" u="sng" dirty="0">
                <a:solidFill>
                  <a:schemeClr val="bg1"/>
                </a:solidFill>
                <a:hlinkClick r:id="rId2"/>
              </a:rPr>
              <a:t>https://judge.softuni.org/Contests/Practice/Index/3896#2</a:t>
            </a:r>
            <a:endParaRPr lang="en-US" sz="1999" u="sng" dirty="0">
              <a:solidFill>
                <a:schemeClr val="bg1"/>
              </a:solidFill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B8A99BC6-E530-4823-9F81-6EE6AC0F39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51911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ово поле 2"/>
          <p:cNvSpPr txBox="1"/>
          <p:nvPr/>
        </p:nvSpPr>
        <p:spPr>
          <a:xfrm>
            <a:off x="5196000" y="1494000"/>
            <a:ext cx="182580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2"/>
                </a:solidFill>
                <a:latin typeface="Consolas" panose="020B0609020204030204" pitchFamily="49" charset="0"/>
              </a:rPr>
              <a:t>&amp;&amp;</a:t>
            </a:r>
          </a:p>
          <a:p>
            <a:pPr algn="ctr"/>
            <a:r>
              <a:rPr lang="en-US" sz="4800" b="1" dirty="0">
                <a:solidFill>
                  <a:schemeClr val="bg2"/>
                </a:solidFill>
                <a:latin typeface="Consolas" panose="020B0609020204030204" pitchFamily="49" charset="0"/>
              </a:rPr>
              <a:t>||</a:t>
            </a:r>
          </a:p>
          <a:p>
            <a:pPr algn="ctr"/>
            <a:r>
              <a:rPr lang="en-US" sz="4800" b="1" dirty="0">
                <a:solidFill>
                  <a:schemeClr val="bg2"/>
                </a:solidFill>
                <a:latin typeface="Consolas" panose="020B0609020204030204" pitchFamily="49" charset="0"/>
              </a:rPr>
              <a:t>!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EB2DD8F3-2870-55D0-904D-1E7A373B9EED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Логическо "и", логическо "или" и отрицание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BF6B4CD-E296-4C8E-8883-EF2CE8C8EDD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Логически оператори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52283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3541" y="1097942"/>
            <a:ext cx="11801747" cy="5568904"/>
          </a:xfrm>
        </p:spPr>
        <p:txBody>
          <a:bodyPr>
            <a:norm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bg-BG" sz="3599" dirty="0"/>
              <a:t>Оператори, които комбинират или изключват условия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bg-BG" sz="3599" dirty="0"/>
              <a:t>Връщат булев резултат </a:t>
            </a:r>
            <a:r>
              <a:rPr lang="en-US" sz="3599" dirty="0"/>
              <a:t>(</a:t>
            </a:r>
            <a:r>
              <a:rPr lang="en-US" sz="3599" b="1" dirty="0">
                <a:solidFill>
                  <a:schemeClr val="bg1"/>
                </a:solidFill>
              </a:rPr>
              <a:t>true</a:t>
            </a:r>
            <a:r>
              <a:rPr lang="bg-BG" sz="3599" dirty="0"/>
              <a:t> или </a:t>
            </a:r>
            <a:r>
              <a:rPr lang="en-US" sz="3599" b="1" dirty="0">
                <a:solidFill>
                  <a:schemeClr val="bg1"/>
                </a:solidFill>
              </a:rPr>
              <a:t>false</a:t>
            </a:r>
            <a:r>
              <a:rPr lang="en-US" sz="3599" dirty="0"/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Логически оператори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3894883-7237-430F-BBAE-E5C143357AFD}"/>
              </a:ext>
            </a:extLst>
          </p:cNvPr>
          <p:cNvSpPr/>
          <p:nvPr/>
        </p:nvSpPr>
        <p:spPr>
          <a:xfrm>
            <a:off x="864825" y="3448425"/>
            <a:ext cx="1675963" cy="1599783"/>
          </a:xfrm>
          <a:prstGeom prst="ellipse">
            <a:avLst/>
          </a:prstGeom>
          <a:solidFill>
            <a:schemeClr val="tx1">
              <a:alpha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799" dirty="0">
                <a:solidFill>
                  <a:schemeClr val="bg2"/>
                </a:solidFill>
              </a:rPr>
              <a:t>true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F19D368-5D91-4C53-A76D-C9911B2617F1}"/>
              </a:ext>
            </a:extLst>
          </p:cNvPr>
          <p:cNvSpPr/>
          <p:nvPr/>
        </p:nvSpPr>
        <p:spPr>
          <a:xfrm>
            <a:off x="1849157" y="3448425"/>
            <a:ext cx="1675963" cy="1599783"/>
          </a:xfrm>
          <a:prstGeom prst="ellipse">
            <a:avLst/>
          </a:prstGeom>
          <a:solidFill>
            <a:schemeClr val="tx1">
              <a:alpha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799" dirty="0">
                <a:solidFill>
                  <a:schemeClr val="bg2"/>
                </a:solidFill>
              </a:rPr>
              <a:t>true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84D0096-6E3C-49D3-B2D0-D5ED36FBFE7D}"/>
              </a:ext>
            </a:extLst>
          </p:cNvPr>
          <p:cNvSpPr txBox="1"/>
          <p:nvPr/>
        </p:nvSpPr>
        <p:spPr>
          <a:xfrm>
            <a:off x="1429110" y="2820816"/>
            <a:ext cx="1484315" cy="523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99" dirty="0"/>
              <a:t>"</a:t>
            </a:r>
            <a:r>
              <a:rPr lang="en-US" sz="2799" b="1" dirty="0">
                <a:solidFill>
                  <a:schemeClr val="bg1"/>
                </a:solidFill>
              </a:rPr>
              <a:t>&amp;&amp;</a:t>
            </a:r>
            <a:r>
              <a:rPr lang="en-US" sz="2799" dirty="0"/>
              <a:t>" - </a:t>
            </a:r>
            <a:r>
              <a:rPr lang="bg-BG" sz="2799" dirty="0"/>
              <a:t>И</a:t>
            </a:r>
            <a:endParaRPr lang="en-US" sz="2799" dirty="0"/>
          </a:p>
        </p:txBody>
      </p:sp>
      <p:sp>
        <p:nvSpPr>
          <p:cNvPr id="23" name="Right Brace 22">
            <a:extLst>
              <a:ext uri="{FF2B5EF4-FFF2-40B4-BE49-F238E27FC236}">
                <a16:creationId xmlns:a16="http://schemas.microsoft.com/office/drawing/2014/main" id="{9CF5587F-B7D5-46C1-9059-D3EE777819D4}"/>
              </a:ext>
            </a:extLst>
          </p:cNvPr>
          <p:cNvSpPr/>
          <p:nvPr/>
        </p:nvSpPr>
        <p:spPr>
          <a:xfrm rot="5400000">
            <a:off x="1879384" y="4487937"/>
            <a:ext cx="276614" cy="1477801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799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7AA3A66-F8DA-485A-836D-EA03CF6764A9}"/>
              </a:ext>
            </a:extLst>
          </p:cNvPr>
          <p:cNvSpPr/>
          <p:nvPr/>
        </p:nvSpPr>
        <p:spPr>
          <a:xfrm>
            <a:off x="4182847" y="3491712"/>
            <a:ext cx="1675963" cy="1599783"/>
          </a:xfrm>
          <a:prstGeom prst="ellipse">
            <a:avLst/>
          </a:prstGeom>
          <a:solidFill>
            <a:schemeClr val="tx1">
              <a:alpha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799" dirty="0">
                <a:solidFill>
                  <a:schemeClr val="bg2"/>
                </a:solidFill>
              </a:rPr>
              <a:t>false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8C69C28-07E4-42A1-A2BA-E349D6CDCDFC}"/>
              </a:ext>
            </a:extLst>
          </p:cNvPr>
          <p:cNvSpPr/>
          <p:nvPr/>
        </p:nvSpPr>
        <p:spPr>
          <a:xfrm>
            <a:off x="6009261" y="3491712"/>
            <a:ext cx="1675963" cy="1599783"/>
          </a:xfrm>
          <a:prstGeom prst="ellipse">
            <a:avLst/>
          </a:prstGeom>
          <a:solidFill>
            <a:schemeClr val="tx1">
              <a:alpha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799" dirty="0">
                <a:solidFill>
                  <a:schemeClr val="bg2"/>
                </a:solidFill>
              </a:rPr>
              <a:t>true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FE26A98-D3EC-40B2-BC3E-0A29695457AA}"/>
              </a:ext>
            </a:extLst>
          </p:cNvPr>
          <p:cNvSpPr txBox="1"/>
          <p:nvPr/>
        </p:nvSpPr>
        <p:spPr>
          <a:xfrm>
            <a:off x="5020830" y="2820816"/>
            <a:ext cx="1758357" cy="523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99" dirty="0"/>
              <a:t>"</a:t>
            </a:r>
            <a:r>
              <a:rPr lang="en-US" sz="2799" b="1" dirty="0">
                <a:solidFill>
                  <a:schemeClr val="bg1"/>
                </a:solidFill>
              </a:rPr>
              <a:t>||</a:t>
            </a:r>
            <a:r>
              <a:rPr lang="en-US" sz="2799" dirty="0"/>
              <a:t>" - </a:t>
            </a:r>
            <a:r>
              <a:rPr lang="bg-BG" sz="2799" dirty="0"/>
              <a:t>ИЛИ</a:t>
            </a:r>
            <a:endParaRPr lang="en-US" sz="2799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EC6DB5A-387A-46F7-89B4-A5F3DAB4E901}"/>
              </a:ext>
            </a:extLst>
          </p:cNvPr>
          <p:cNvSpPr/>
          <p:nvPr/>
        </p:nvSpPr>
        <p:spPr>
          <a:xfrm>
            <a:off x="8950763" y="3448425"/>
            <a:ext cx="1675963" cy="1599783"/>
          </a:xfrm>
          <a:prstGeom prst="ellipse">
            <a:avLst/>
          </a:prstGeom>
          <a:solidFill>
            <a:schemeClr val="tx1">
              <a:alpha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799" dirty="0">
                <a:solidFill>
                  <a:schemeClr val="bg2"/>
                </a:solidFill>
              </a:rPr>
              <a:t>false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8CC87B9-C3CD-42F6-8F16-B91C7188D9B1}"/>
              </a:ext>
            </a:extLst>
          </p:cNvPr>
          <p:cNvSpPr txBox="1"/>
          <p:nvPr/>
        </p:nvSpPr>
        <p:spPr>
          <a:xfrm>
            <a:off x="8372090" y="2863294"/>
            <a:ext cx="2833308" cy="523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99" dirty="0"/>
              <a:t>"</a:t>
            </a:r>
            <a:r>
              <a:rPr lang="en-US" sz="2799" b="1" dirty="0">
                <a:solidFill>
                  <a:schemeClr val="bg1"/>
                </a:solidFill>
              </a:rPr>
              <a:t>!</a:t>
            </a:r>
            <a:r>
              <a:rPr lang="en-US" sz="2799" dirty="0"/>
              <a:t>" - </a:t>
            </a:r>
            <a:r>
              <a:rPr lang="bg-BG" sz="2799" dirty="0"/>
              <a:t>ОТРИЦАНИЕ</a:t>
            </a:r>
            <a:endParaRPr lang="en-US" sz="2799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F41AD6F-5141-470A-BDC2-6F633F761CB3}"/>
              </a:ext>
            </a:extLst>
          </p:cNvPr>
          <p:cNvSpPr txBox="1"/>
          <p:nvPr/>
        </p:nvSpPr>
        <p:spPr>
          <a:xfrm>
            <a:off x="471000" y="5573261"/>
            <a:ext cx="3541713" cy="461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399" dirty="0"/>
              <a:t>Вярност на двете условия</a:t>
            </a:r>
            <a:endParaRPr lang="en-US" sz="2399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E8E3B7D-F6F9-4305-88BD-0226E6AD00AB}"/>
              </a:ext>
            </a:extLst>
          </p:cNvPr>
          <p:cNvSpPr txBox="1"/>
          <p:nvPr/>
        </p:nvSpPr>
        <p:spPr>
          <a:xfrm>
            <a:off x="4271097" y="5478260"/>
            <a:ext cx="3257815" cy="8307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bg-BG" sz="2399" dirty="0"/>
              <a:t>Вярност на едното</a:t>
            </a:r>
            <a:br>
              <a:rPr lang="en-US" sz="2399" dirty="0"/>
            </a:br>
            <a:r>
              <a:rPr lang="bg-BG" sz="2399" dirty="0"/>
              <a:t>или на другото условие</a:t>
            </a:r>
            <a:endParaRPr lang="en-US" sz="2399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67BBB58-10E7-4E97-ADE8-11D7D1B4DAD9}"/>
              </a:ext>
            </a:extLst>
          </p:cNvPr>
          <p:cNvSpPr txBox="1"/>
          <p:nvPr/>
        </p:nvSpPr>
        <p:spPr>
          <a:xfrm>
            <a:off x="8310830" y="5557535"/>
            <a:ext cx="3140170" cy="461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399" dirty="0"/>
              <a:t>Отрицание на условие</a:t>
            </a:r>
            <a:endParaRPr lang="en-US" sz="2399" dirty="0"/>
          </a:p>
        </p:txBody>
      </p:sp>
      <p:sp>
        <p:nvSpPr>
          <p:cNvPr id="35" name="Right Brace 34">
            <a:extLst>
              <a:ext uri="{FF2B5EF4-FFF2-40B4-BE49-F238E27FC236}">
                <a16:creationId xmlns:a16="http://schemas.microsoft.com/office/drawing/2014/main" id="{F0459F76-F388-4821-9AA4-C0DFED137B7F}"/>
              </a:ext>
            </a:extLst>
          </p:cNvPr>
          <p:cNvSpPr/>
          <p:nvPr/>
        </p:nvSpPr>
        <p:spPr>
          <a:xfrm rot="5400000">
            <a:off x="5761698" y="4517628"/>
            <a:ext cx="276614" cy="1477801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799" dirty="0"/>
          </a:p>
        </p:txBody>
      </p:sp>
      <p:sp>
        <p:nvSpPr>
          <p:cNvPr id="36" name="Right Brace 35">
            <a:extLst>
              <a:ext uri="{FF2B5EF4-FFF2-40B4-BE49-F238E27FC236}">
                <a16:creationId xmlns:a16="http://schemas.microsoft.com/office/drawing/2014/main" id="{74EA24EA-59A5-46F9-A4B8-5895588FF830}"/>
              </a:ext>
            </a:extLst>
          </p:cNvPr>
          <p:cNvSpPr/>
          <p:nvPr/>
        </p:nvSpPr>
        <p:spPr>
          <a:xfrm rot="5400000">
            <a:off x="9688243" y="4450828"/>
            <a:ext cx="276614" cy="1477801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799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F093F1E-12A7-49DB-BCF2-FCD696DCB2F7}"/>
              </a:ext>
            </a:extLst>
          </p:cNvPr>
          <p:cNvCxnSpPr/>
          <p:nvPr/>
        </p:nvCxnSpPr>
        <p:spPr>
          <a:xfrm flipH="1">
            <a:off x="8684931" y="3448424"/>
            <a:ext cx="2283242" cy="1602996"/>
          </a:xfrm>
          <a:prstGeom prst="line">
            <a:avLst/>
          </a:prstGeom>
          <a:ln w="25400">
            <a:solidFill>
              <a:srgbClr val="FFA7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465C9C5-0A47-42BB-9F8D-06E63EF21319}"/>
              </a:ext>
            </a:extLst>
          </p:cNvPr>
          <p:cNvCxnSpPr>
            <a:cxnSpLocks/>
          </p:cNvCxnSpPr>
          <p:nvPr/>
        </p:nvCxnSpPr>
        <p:spPr>
          <a:xfrm flipH="1" flipV="1">
            <a:off x="8684930" y="3510470"/>
            <a:ext cx="2283242" cy="1602996"/>
          </a:xfrm>
          <a:prstGeom prst="line">
            <a:avLst/>
          </a:prstGeom>
          <a:ln w="25400">
            <a:solidFill>
              <a:srgbClr val="FFA7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Slide Number">
            <a:extLst>
              <a:ext uri="{FF2B5EF4-FFF2-40B4-BE49-F238E27FC236}">
                <a16:creationId xmlns:a16="http://schemas.microsoft.com/office/drawing/2014/main" id="{C4782D9F-68B1-4AE4-A1E0-126C6AEBB02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95857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/>
      <p:bldP spid="23" grpId="0" animBg="1"/>
      <p:bldP spid="24" grpId="0" animBg="1"/>
      <p:bldP spid="25" grpId="0" animBg="1"/>
      <p:bldP spid="26" grpId="0"/>
      <p:bldP spid="28" grpId="0" animBg="1"/>
      <p:bldP spid="30" grpId="0"/>
      <p:bldP spid="32" grpId="0"/>
      <p:bldP spid="33" grpId="0"/>
      <p:bldP spid="34" grpId="0"/>
      <p:bldP spid="35" grpId="0" animBg="1"/>
      <p:bldP spid="3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1940" y="1196707"/>
            <a:ext cx="11815018" cy="5527326"/>
          </a:xfrm>
        </p:spPr>
        <p:txBody>
          <a:bodyPr>
            <a:normAutofit/>
          </a:bodyPr>
          <a:lstStyle/>
          <a:p>
            <a:r>
              <a:rPr lang="bg-BG" sz="3999" dirty="0"/>
              <a:t>Проверява изпълнението на няколко условия </a:t>
            </a:r>
            <a:br>
              <a:rPr lang="en-US" sz="3999" dirty="0"/>
            </a:br>
            <a:r>
              <a:rPr lang="bg-BG" sz="3999" dirty="0"/>
              <a:t>едновременно</a:t>
            </a:r>
          </a:p>
          <a:p>
            <a:r>
              <a:rPr lang="bg-BG" sz="3999" dirty="0"/>
              <a:t>Пример: проверка дали число е</a:t>
            </a:r>
            <a:r>
              <a:rPr lang="en-US" sz="3999" dirty="0"/>
              <a:t> </a:t>
            </a:r>
            <a:r>
              <a:rPr lang="bg-BG" sz="3999" dirty="0"/>
              <a:t>едновременно</a:t>
            </a:r>
            <a:r>
              <a:rPr lang="en-US" sz="3999" dirty="0"/>
              <a:t>:</a:t>
            </a:r>
            <a:r>
              <a:rPr lang="bg-BG" sz="3999" dirty="0"/>
              <a:t> </a:t>
            </a:r>
            <a:endParaRPr lang="en-US" sz="3999" dirty="0"/>
          </a:p>
          <a:p>
            <a:pPr lvl="1"/>
            <a:r>
              <a:rPr lang="bg-BG" sz="3599" b="1" dirty="0"/>
              <a:t>По-голямо</a:t>
            </a:r>
            <a:r>
              <a:rPr lang="bg-BG" sz="3599" dirty="0"/>
              <a:t> от 5 </a:t>
            </a:r>
          </a:p>
          <a:p>
            <a:pPr lvl="1"/>
            <a:r>
              <a:rPr lang="bg-BG" sz="3599" b="1" dirty="0"/>
              <a:t>По-малко</a:t>
            </a:r>
            <a:r>
              <a:rPr lang="bg-BG" sz="3599" dirty="0"/>
              <a:t> от 10</a:t>
            </a:r>
            <a:endParaRPr lang="en-US" sz="3599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1944" y="101617"/>
            <a:ext cx="9713064" cy="882424"/>
          </a:xfrm>
        </p:spPr>
        <p:txBody>
          <a:bodyPr/>
          <a:lstStyle/>
          <a:p>
            <a:r>
              <a:rPr lang="bg-BG" dirty="0"/>
              <a:t>Логическо "И"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49588" y="5049000"/>
            <a:ext cx="7745483" cy="103078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int a = int.Parse(Console.ReadLine());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if (a &gt; 5 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 a &lt; 10)</a:t>
            </a:r>
            <a:r>
              <a:rPr lang="bg-BG" sz="2799" b="1" noProof="1">
                <a:latin typeface="Consolas" pitchFamily="49" charset="0"/>
                <a:cs typeface="Consolas" pitchFamily="49" charset="0"/>
              </a:rPr>
              <a:t> …</a:t>
            </a:r>
            <a:endParaRPr lang="en-US" sz="27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28F207-50CB-4EF4-9D27-F6142CE8A8AD}"/>
              </a:ext>
            </a:extLst>
          </p:cNvPr>
          <p:cNvSpPr txBox="1"/>
          <p:nvPr/>
        </p:nvSpPr>
        <p:spPr>
          <a:xfrm>
            <a:off x="8751000" y="3299480"/>
            <a:ext cx="2533023" cy="20923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996" dirty="0">
                <a:latin typeface="Consolas" panose="020B0609020204030204" pitchFamily="49" charset="0"/>
              </a:rPr>
              <a:t>&amp;&amp;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4EB7B4CE-FCDE-4E54-A1A6-3F11AD61E31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03257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2F69F6D-8220-4FBA-9683-646CFB9FD3C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96000" y="1255518"/>
            <a:ext cx="5760044" cy="4929410"/>
          </a:xfrm>
        </p:spPr>
        <p:txBody>
          <a:bodyPr>
            <a:normAutofit/>
          </a:bodyPr>
          <a:lstStyle/>
          <a:p>
            <a:r>
              <a:rPr lang="bg-BG" sz="3599" dirty="0"/>
              <a:t>Логически оператор </a:t>
            </a:r>
            <a:r>
              <a:rPr lang="en-GB" sz="3599" b="1" dirty="0">
                <a:solidFill>
                  <a:schemeClr val="bg1"/>
                </a:solidFill>
              </a:rPr>
              <a:t>&amp;&amp;</a:t>
            </a:r>
            <a:endParaRPr lang="bg-BG" sz="3599" b="1" dirty="0">
              <a:solidFill>
                <a:schemeClr val="bg1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6F45EA5-B3EB-4E32-AB0A-504BBFA982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5012" y="1195930"/>
            <a:ext cx="5760044" cy="4929410"/>
          </a:xfrm>
        </p:spPr>
        <p:txBody>
          <a:bodyPr>
            <a:normAutofit/>
          </a:bodyPr>
          <a:lstStyle/>
          <a:p>
            <a:r>
              <a:rPr lang="bg-BG" sz="3599" dirty="0"/>
              <a:t>Вложени проверки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691F0EB-E786-4EBB-BB0D-2185FBF4E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Сравнение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496205D-9E60-4246-90E7-A87EE34EF2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001" y="1989000"/>
            <a:ext cx="4050000" cy="255390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 (a &gt; 5) { 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 (a &lt; 10) {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bg-BG" sz="2799" b="1" noProof="1">
                <a:latin typeface="Consolas" pitchFamily="49" charset="0"/>
                <a:cs typeface="Consolas" pitchFamily="49" charset="0"/>
              </a:rPr>
              <a:t>...</a:t>
            </a:r>
            <a:endParaRPr lang="en-US" sz="27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F3BA178-96D0-4C69-9D05-98B043D127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5056" y="1989000"/>
            <a:ext cx="5010944" cy="15384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if (a &gt; 5 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 a &lt; 10) {</a:t>
            </a:r>
            <a:endParaRPr lang="bg-BG" sz="27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2799" b="1" noProof="1">
                <a:latin typeface="Consolas" pitchFamily="49" charset="0"/>
                <a:cs typeface="Consolas" pitchFamily="49" charset="0"/>
              </a:rPr>
              <a:t>...</a:t>
            </a:r>
            <a:endParaRPr lang="en-US" sz="27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8A821B56-CF61-4FD1-A200-AF824147B95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6209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599" dirty="0"/>
              <a:t>Напишете програма, която:</a:t>
            </a:r>
          </a:p>
          <a:p>
            <a:pPr lvl="1"/>
            <a:r>
              <a:rPr lang="bg-BG" sz="3199" dirty="0"/>
              <a:t>Проверява дали въведеното число от потребителя е в </a:t>
            </a:r>
            <a:br>
              <a:rPr lang="bg-BG" sz="3199" dirty="0"/>
            </a:br>
            <a:r>
              <a:rPr lang="bg-BG" sz="3199" dirty="0"/>
              <a:t>интервала </a:t>
            </a:r>
            <a:r>
              <a:rPr lang="en-US" sz="3199" dirty="0"/>
              <a:t>[</a:t>
            </a:r>
            <a:r>
              <a:rPr lang="bg-BG" sz="3199" b="1" dirty="0">
                <a:solidFill>
                  <a:schemeClr val="bg1"/>
                </a:solidFill>
              </a:rPr>
              <a:t>-100</a:t>
            </a:r>
            <a:r>
              <a:rPr lang="en-US" sz="3199" dirty="0"/>
              <a:t>,</a:t>
            </a:r>
            <a:r>
              <a:rPr lang="bg-BG" sz="3199" dirty="0"/>
              <a:t> </a:t>
            </a:r>
            <a:r>
              <a:rPr lang="bg-BG" sz="3199" b="1" dirty="0">
                <a:solidFill>
                  <a:schemeClr val="bg1"/>
                </a:solidFill>
              </a:rPr>
              <a:t>100</a:t>
            </a:r>
            <a:r>
              <a:rPr lang="en-US" sz="3199" dirty="0"/>
              <a:t>] </a:t>
            </a:r>
            <a:r>
              <a:rPr lang="bg-BG" sz="3199" dirty="0"/>
              <a:t>и е различно от </a:t>
            </a:r>
            <a:r>
              <a:rPr lang="bg-BG" sz="3199" b="1" dirty="0">
                <a:solidFill>
                  <a:schemeClr val="bg1"/>
                </a:solidFill>
              </a:rPr>
              <a:t>0</a:t>
            </a:r>
          </a:p>
          <a:p>
            <a:pPr lvl="1"/>
            <a:r>
              <a:rPr lang="bg-BG" sz="3199" dirty="0"/>
              <a:t>Извежда </a:t>
            </a:r>
            <a:r>
              <a:rPr lang="en-US" sz="3199" dirty="0"/>
              <a:t>"</a:t>
            </a:r>
            <a:r>
              <a:rPr lang="en-US" sz="3199" b="1" dirty="0">
                <a:latin typeface="Consolas" panose="020B0609020204030204" pitchFamily="49" charset="0"/>
              </a:rPr>
              <a:t>Yes</a:t>
            </a:r>
            <a:r>
              <a:rPr lang="en-US" sz="3199" dirty="0"/>
              <a:t>"</a:t>
            </a:r>
            <a:r>
              <a:rPr lang="bg-BG" sz="3199" dirty="0"/>
              <a:t>,</a:t>
            </a:r>
            <a:r>
              <a:rPr lang="en-US" sz="3199" dirty="0"/>
              <a:t> </a:t>
            </a:r>
            <a:r>
              <a:rPr lang="bg-BG" sz="3199" dirty="0"/>
              <a:t>ако е в интервала и различно от 0, или </a:t>
            </a:r>
            <a:r>
              <a:rPr lang="en-US" sz="3199" dirty="0"/>
              <a:t>"</a:t>
            </a:r>
            <a:r>
              <a:rPr lang="en-US" sz="3199" b="1" dirty="0">
                <a:latin typeface="Consolas" panose="020B0609020204030204" pitchFamily="49" charset="0"/>
              </a:rPr>
              <a:t>No</a:t>
            </a:r>
            <a:r>
              <a:rPr lang="en-US" sz="3199" dirty="0"/>
              <a:t>" </a:t>
            </a:r>
            <a:br>
              <a:rPr lang="bg-BG" sz="3199" dirty="0"/>
            </a:br>
            <a:r>
              <a:rPr lang="bg-BG" sz="3199" dirty="0"/>
              <a:t>ако е извън тях.</a:t>
            </a:r>
          </a:p>
          <a:p>
            <a:pPr>
              <a:spcBef>
                <a:spcPts val="1000"/>
              </a:spcBef>
            </a:pPr>
            <a:r>
              <a:rPr lang="bg-BG" sz="3599" dirty="0"/>
              <a:t>Примерен вход и изход:</a:t>
            </a:r>
            <a:endParaRPr lang="en-US" sz="3199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Задача: Число в интервала</a:t>
            </a:r>
            <a:endParaRPr lang="en-US" dirty="0"/>
          </a:p>
        </p:txBody>
      </p:sp>
      <p:grpSp>
        <p:nvGrpSpPr>
          <p:cNvPr id="19" name="Group 5">
            <a:extLst>
              <a:ext uri="{FF2B5EF4-FFF2-40B4-BE49-F238E27FC236}">
                <a16:creationId xmlns:a16="http://schemas.microsoft.com/office/drawing/2014/main" id="{06252BF0-6C25-47DB-8706-9A261444E90C}"/>
              </a:ext>
            </a:extLst>
          </p:cNvPr>
          <p:cNvGrpSpPr/>
          <p:nvPr/>
        </p:nvGrpSpPr>
        <p:grpSpPr>
          <a:xfrm>
            <a:off x="1551000" y="5675345"/>
            <a:ext cx="2202255" cy="553998"/>
            <a:chOff x="650909" y="5821489"/>
            <a:chExt cx="2202255" cy="553998"/>
          </a:xfrm>
        </p:grpSpPr>
        <p:sp>
          <p:nvSpPr>
            <p:cNvPr id="21" name="Rectangle 6">
              <a:extLst>
                <a:ext uri="{FF2B5EF4-FFF2-40B4-BE49-F238E27FC236}">
                  <a16:creationId xmlns:a16="http://schemas.microsoft.com/office/drawing/2014/main" id="{20053DF5-03AB-4011-AEE1-78786F3979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0909" y="5821489"/>
              <a:ext cx="839217" cy="55399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3000" b="1" noProof="1">
                  <a:latin typeface="Consolas" pitchFamily="49" charset="0"/>
                  <a:cs typeface="Consolas" pitchFamily="49" charset="0"/>
                </a:rPr>
                <a:t>-25</a:t>
              </a:r>
              <a:endParaRPr lang="en-US" sz="30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2" name="Rectangle 7">
              <a:extLst>
                <a:ext uri="{FF2B5EF4-FFF2-40B4-BE49-F238E27FC236}">
                  <a16:creationId xmlns:a16="http://schemas.microsoft.com/office/drawing/2014/main" id="{586FFA88-0FBF-4C6C-A844-B26241E501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3947" y="5821489"/>
              <a:ext cx="839217" cy="55399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000" b="1" noProof="1">
                  <a:latin typeface="Consolas" pitchFamily="49" charset="0"/>
                  <a:cs typeface="Consolas" pitchFamily="49" charset="0"/>
                </a:rPr>
                <a:t>Yes</a:t>
              </a:r>
              <a:endParaRPr lang="bg-BG" sz="30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3" name="Right Arrow 4">
              <a:extLst>
                <a:ext uri="{FF2B5EF4-FFF2-40B4-BE49-F238E27FC236}">
                  <a16:creationId xmlns:a16="http://schemas.microsoft.com/office/drawing/2014/main" id="{8523CAA6-86D3-4B09-82C2-C5F8FF7D48C0}"/>
                </a:ext>
              </a:extLst>
            </p:cNvPr>
            <p:cNvSpPr/>
            <p:nvPr/>
          </p:nvSpPr>
          <p:spPr>
            <a:xfrm>
              <a:off x="1595657" y="5975376"/>
              <a:ext cx="304800" cy="2462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</p:grpSp>
      <p:grpSp>
        <p:nvGrpSpPr>
          <p:cNvPr id="24" name="Group 9">
            <a:extLst>
              <a:ext uri="{FF2B5EF4-FFF2-40B4-BE49-F238E27FC236}">
                <a16:creationId xmlns:a16="http://schemas.microsoft.com/office/drawing/2014/main" id="{F6FDD7CB-0617-4289-BE2B-CBDB3AD14A8B}"/>
              </a:ext>
            </a:extLst>
          </p:cNvPr>
          <p:cNvGrpSpPr/>
          <p:nvPr/>
        </p:nvGrpSpPr>
        <p:grpSpPr>
          <a:xfrm>
            <a:off x="8211000" y="5674475"/>
            <a:ext cx="2128166" cy="553998"/>
            <a:chOff x="8902663" y="5766487"/>
            <a:chExt cx="2128166" cy="553998"/>
          </a:xfrm>
        </p:grpSpPr>
        <p:sp>
          <p:nvSpPr>
            <p:cNvPr id="25" name="Rectangle 11">
              <a:extLst>
                <a:ext uri="{FF2B5EF4-FFF2-40B4-BE49-F238E27FC236}">
                  <a16:creationId xmlns:a16="http://schemas.microsoft.com/office/drawing/2014/main" id="{2125608C-E757-4F6B-AF84-70BF13F12E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02663" y="5766487"/>
              <a:ext cx="636013" cy="55399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000" b="1" noProof="1">
                  <a:latin typeface="Consolas" pitchFamily="49" charset="0"/>
                  <a:cs typeface="Consolas" pitchFamily="49" charset="0"/>
                </a:rPr>
                <a:t>25</a:t>
              </a:r>
            </a:p>
          </p:txBody>
        </p:sp>
        <p:sp>
          <p:nvSpPr>
            <p:cNvPr id="26" name="Rectangle 12">
              <a:extLst>
                <a:ext uri="{FF2B5EF4-FFF2-40B4-BE49-F238E27FC236}">
                  <a16:creationId xmlns:a16="http://schemas.microsoft.com/office/drawing/2014/main" id="{28964611-2F99-4039-894F-F4334E2309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00316" y="5766488"/>
              <a:ext cx="830513" cy="553996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000" b="1" noProof="1">
                  <a:latin typeface="Consolas" pitchFamily="49" charset="0"/>
                  <a:cs typeface="Consolas" pitchFamily="49" charset="0"/>
                </a:rPr>
                <a:t>Yes</a:t>
              </a:r>
              <a:endParaRPr lang="bg-BG" sz="30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7" name="Right Arrow 13">
              <a:extLst>
                <a:ext uri="{FF2B5EF4-FFF2-40B4-BE49-F238E27FC236}">
                  <a16:creationId xmlns:a16="http://schemas.microsoft.com/office/drawing/2014/main" id="{BB2BEA64-1563-4EBA-A84D-BB468F327191}"/>
                </a:ext>
              </a:extLst>
            </p:cNvPr>
            <p:cNvSpPr/>
            <p:nvPr/>
          </p:nvSpPr>
          <p:spPr>
            <a:xfrm>
              <a:off x="9717096" y="5920374"/>
              <a:ext cx="304800" cy="2462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</p:grpSp>
      <p:grpSp>
        <p:nvGrpSpPr>
          <p:cNvPr id="28" name="Group 8">
            <a:extLst>
              <a:ext uri="{FF2B5EF4-FFF2-40B4-BE49-F238E27FC236}">
                <a16:creationId xmlns:a16="http://schemas.microsoft.com/office/drawing/2014/main" id="{2B43E1CC-BF50-4C14-8AF2-B965FE33269C}"/>
              </a:ext>
            </a:extLst>
          </p:cNvPr>
          <p:cNvGrpSpPr/>
          <p:nvPr/>
        </p:nvGrpSpPr>
        <p:grpSpPr>
          <a:xfrm>
            <a:off x="5188211" y="5674475"/>
            <a:ext cx="1587833" cy="553998"/>
            <a:chOff x="5037444" y="5798858"/>
            <a:chExt cx="1587833" cy="553998"/>
          </a:xfrm>
        </p:grpSpPr>
        <p:sp>
          <p:nvSpPr>
            <p:cNvPr id="29" name="Rectangle 15">
              <a:extLst>
                <a:ext uri="{FF2B5EF4-FFF2-40B4-BE49-F238E27FC236}">
                  <a16:creationId xmlns:a16="http://schemas.microsoft.com/office/drawing/2014/main" id="{3EFE6DEF-964B-42E0-9387-42FCC3FB2A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37444" y="5798858"/>
              <a:ext cx="386432" cy="55399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000" b="1" noProof="1">
                  <a:latin typeface="Consolas" pitchFamily="49" charset="0"/>
                  <a:cs typeface="Consolas" pitchFamily="49" charset="0"/>
                </a:rPr>
                <a:t>0</a:t>
              </a:r>
            </a:p>
          </p:txBody>
        </p:sp>
        <p:sp>
          <p:nvSpPr>
            <p:cNvPr id="30" name="Rectangle 16">
              <a:extLst>
                <a:ext uri="{FF2B5EF4-FFF2-40B4-BE49-F238E27FC236}">
                  <a16:creationId xmlns:a16="http://schemas.microsoft.com/office/drawing/2014/main" id="{D59891EE-1423-4281-801C-1B67BDC528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89264" y="5798858"/>
              <a:ext cx="636013" cy="55399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000" b="1" noProof="1">
                  <a:latin typeface="Consolas" pitchFamily="49" charset="0"/>
                  <a:cs typeface="Consolas" pitchFamily="49" charset="0"/>
                </a:rPr>
                <a:t>No</a:t>
              </a:r>
              <a:endParaRPr lang="bg-BG" sz="30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1" name="Right Arrow 4">
              <a:extLst>
                <a:ext uri="{FF2B5EF4-FFF2-40B4-BE49-F238E27FC236}">
                  <a16:creationId xmlns:a16="http://schemas.microsoft.com/office/drawing/2014/main" id="{E53C097B-FBC5-4CD2-8F05-80FAAFE4927F}"/>
                </a:ext>
              </a:extLst>
            </p:cNvPr>
            <p:cNvSpPr/>
            <p:nvPr/>
          </p:nvSpPr>
          <p:spPr>
            <a:xfrm>
              <a:off x="5554170" y="5952745"/>
              <a:ext cx="304800" cy="2462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</p:grpSp>
      <p:sp>
        <p:nvSpPr>
          <p:cNvPr id="17" name="Slide Number">
            <a:extLst>
              <a:ext uri="{FF2B5EF4-FFF2-40B4-BE49-F238E27FC236}">
                <a16:creationId xmlns:a16="http://schemas.microsoft.com/office/drawing/2014/main" id="{42D6A1A3-7D8A-45DD-AB5C-87E5A2DC28F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00199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Решение: Число в интервала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BB561F6-A015-4BA8-8EA8-DBA18CBFD7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586" y="1412777"/>
            <a:ext cx="11010827" cy="47236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latin typeface="Consolas" pitchFamily="49" charset="0"/>
                <a:cs typeface="Consolas" pitchFamily="49" charset="0"/>
              </a:rPr>
              <a:t>int number = int.Parse(Console.ReadLine());</a:t>
            </a:r>
            <a:endParaRPr lang="bg-BG" sz="30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2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latin typeface="Consolas" pitchFamily="49" charset="0"/>
                <a:cs typeface="Consolas" pitchFamily="49" charset="0"/>
              </a:rPr>
              <a:t>if (number &gt;= -100 </a:t>
            </a: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 number &lt;= 100 </a:t>
            </a: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 number != 0</a:t>
            </a:r>
            <a:r>
              <a:rPr lang="bg-BG" sz="3000" b="1" noProof="1">
                <a:latin typeface="Consolas" pitchFamily="49" charset="0"/>
                <a:cs typeface="Consolas" pitchFamily="49" charset="0"/>
              </a:rPr>
              <a:t>)</a:t>
            </a:r>
            <a:endParaRPr lang="en-US" sz="30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latin typeface="Consolas" pitchFamily="49" charset="0"/>
                <a:cs typeface="Consolas" pitchFamily="49" charset="0"/>
              </a:rPr>
              <a:t>{</a:t>
            </a:r>
            <a:endParaRPr lang="bg-BG" sz="30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latin typeface="Consolas" pitchFamily="49" charset="0"/>
                <a:cs typeface="Consolas" pitchFamily="49" charset="0"/>
              </a:rPr>
              <a:t>    Console.WriteLine</a:t>
            </a:r>
            <a:r>
              <a:rPr lang="en-US" sz="3000" noProof="1">
                <a:latin typeface="Consolas" pitchFamily="49" charset="0"/>
                <a:cs typeface="Consolas" pitchFamily="49" charset="0"/>
              </a:rPr>
              <a:t>("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Yes</a:t>
            </a:r>
            <a:r>
              <a:rPr lang="en-US" sz="3000" noProof="1">
                <a:latin typeface="Consolas" pitchFamily="49" charset="0"/>
                <a:cs typeface="Consolas" pitchFamily="49" charset="0"/>
              </a:rPr>
              <a:t>");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latin typeface="Consolas" pitchFamily="49" charset="0"/>
                <a:cs typeface="Consolas" pitchFamily="49" charset="0"/>
              </a:rPr>
              <a:t>}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latin typeface="Consolas" pitchFamily="49" charset="0"/>
                <a:cs typeface="Consolas" pitchFamily="49" charset="0"/>
              </a:rPr>
              <a:t>else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latin typeface="Consolas" pitchFamily="49" charset="0"/>
                <a:cs typeface="Consolas" pitchFamily="49" charset="0"/>
              </a:rPr>
              <a:t>    Console.WriteLine</a:t>
            </a:r>
            <a:r>
              <a:rPr lang="en-US" sz="3000" noProof="1">
                <a:latin typeface="Consolas" pitchFamily="49" charset="0"/>
                <a:cs typeface="Consolas" pitchFamily="49" charset="0"/>
              </a:rPr>
              <a:t>("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No</a:t>
            </a:r>
            <a:r>
              <a:rPr lang="en-US" sz="3000" noProof="1">
                <a:latin typeface="Consolas" pitchFamily="49" charset="0"/>
                <a:cs typeface="Consolas" pitchFamily="49" charset="0"/>
              </a:rPr>
              <a:t>");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0923C16-B726-4D3F-BDA5-5F6A82B8CA48}"/>
              </a:ext>
            </a:extLst>
          </p:cNvPr>
          <p:cNvSpPr/>
          <p:nvPr/>
        </p:nvSpPr>
        <p:spPr>
          <a:xfrm>
            <a:off x="346646" y="6306997"/>
            <a:ext cx="11498705" cy="40000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1999" dirty="0"/>
              <a:t>Тествайте</a:t>
            </a:r>
            <a:r>
              <a:rPr lang="bg-BG" sz="1999" dirty="0">
                <a:solidFill>
                  <a:prstClr val="white"/>
                </a:solidFill>
              </a:rPr>
              <a:t> </a:t>
            </a:r>
            <a:r>
              <a:rPr lang="bg-BG" sz="1999" dirty="0"/>
              <a:t>решението си в </a:t>
            </a:r>
            <a:r>
              <a:rPr lang="en-US" sz="1999" dirty="0"/>
              <a:t>Judge: </a:t>
            </a:r>
            <a:r>
              <a:rPr lang="en-US" sz="1999" u="sng" dirty="0">
                <a:solidFill>
                  <a:schemeClr val="bg1"/>
                </a:solidFill>
                <a:hlinkClick r:id="rId2"/>
              </a:rPr>
              <a:t>https://judge.softuni.org/Contests/Practice/Index/3896#3</a:t>
            </a:r>
            <a:endParaRPr lang="en-US" sz="1999" u="sng" dirty="0">
              <a:solidFill>
                <a:schemeClr val="bg1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B7930EF2-9DA2-4AC5-9930-9004F5152EB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76093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03A285-4FAA-4FB7-87E0-09866E0974A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1000" y="1384183"/>
            <a:ext cx="9191820" cy="5207396"/>
          </a:xfrm>
        </p:spPr>
        <p:txBody>
          <a:bodyPr>
            <a:noAutofit/>
          </a:bodyPr>
          <a:lstStyle/>
          <a:p>
            <a:r>
              <a:rPr lang="bg-BG" sz="3400" dirty="0"/>
              <a:t>Живот на променливите</a:t>
            </a:r>
          </a:p>
          <a:p>
            <a:r>
              <a:rPr lang="bg-BG" sz="3400" dirty="0"/>
              <a:t>Вложени</a:t>
            </a:r>
            <a:r>
              <a:rPr lang="en-US" sz="3400" dirty="0"/>
              <a:t> </a:t>
            </a:r>
            <a:r>
              <a:rPr lang="bg-BG" sz="3400" dirty="0"/>
              <a:t>условни конструкции</a:t>
            </a:r>
          </a:p>
          <a:p>
            <a:r>
              <a:rPr lang="bg-BG" sz="3400" dirty="0"/>
              <a:t>Логически оператори</a:t>
            </a:r>
          </a:p>
          <a:p>
            <a:r>
              <a:rPr lang="bg-BG" sz="3400" dirty="0"/>
              <a:t>Приоритет на условия</a:t>
            </a:r>
          </a:p>
          <a:p>
            <a:pPr marL="442912" lvl="1" indent="0">
              <a:buNone/>
            </a:pPr>
            <a:endParaRPr lang="bg-BG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3286F22E-C3A1-4C4F-9115-DF31D8ACD16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166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3481" y="1196706"/>
            <a:ext cx="11616033" cy="5199712"/>
          </a:xfrm>
        </p:spPr>
        <p:txBody>
          <a:bodyPr>
            <a:normAutofit/>
          </a:bodyPr>
          <a:lstStyle/>
          <a:p>
            <a:r>
              <a:rPr lang="bg-BG" sz="3599" dirty="0"/>
              <a:t>Проверява дали е изпълнено поне едно измежду няколко условия</a:t>
            </a:r>
            <a:endParaRPr lang="en-US" sz="3599" dirty="0"/>
          </a:p>
          <a:p>
            <a:pPr>
              <a:lnSpc>
                <a:spcPct val="115000"/>
              </a:lnSpc>
            </a:pPr>
            <a:r>
              <a:rPr lang="bg-BG" sz="3599" dirty="0"/>
              <a:t>Пример: проверка дали въведената дума</a:t>
            </a:r>
            <a:r>
              <a:rPr lang="en-US" sz="3599" dirty="0"/>
              <a:t> </a:t>
            </a:r>
            <a:r>
              <a:rPr lang="bg-BG" sz="3599" dirty="0"/>
              <a:t>е:</a:t>
            </a:r>
          </a:p>
          <a:p>
            <a:pPr lvl="1">
              <a:lnSpc>
                <a:spcPct val="115000"/>
              </a:lnSpc>
            </a:pPr>
            <a:r>
              <a:rPr lang="en-US" sz="3199" dirty="0"/>
              <a:t>"</a:t>
            </a:r>
            <a:r>
              <a:rPr lang="en-US" sz="3199" b="1" dirty="0">
                <a:latin typeface="Consolas" pitchFamily="49" charset="0"/>
                <a:cs typeface="Consolas" pitchFamily="49" charset="0"/>
              </a:rPr>
              <a:t>Example</a:t>
            </a:r>
            <a:r>
              <a:rPr lang="en-US" sz="3199" dirty="0"/>
              <a:t>"</a:t>
            </a:r>
            <a:r>
              <a:rPr lang="bg-BG" sz="3199" dirty="0"/>
              <a:t> или </a:t>
            </a:r>
            <a:r>
              <a:rPr lang="en-US" sz="3199" dirty="0"/>
              <a:t>"</a:t>
            </a:r>
            <a:r>
              <a:rPr lang="en-US" sz="3199" b="1" dirty="0">
                <a:latin typeface="Consolas" pitchFamily="49" charset="0"/>
                <a:cs typeface="Consolas" pitchFamily="49" charset="0"/>
              </a:rPr>
              <a:t>Demo</a:t>
            </a:r>
            <a:r>
              <a:rPr lang="en-US" sz="3199" dirty="0"/>
              <a:t>"</a:t>
            </a:r>
            <a:endParaRPr lang="bg-BG" sz="3199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Логическо "ИЛИ"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281AF6D-D70E-4733-95AB-54D65849C6D3}"/>
              </a:ext>
            </a:extLst>
          </p:cNvPr>
          <p:cNvSpPr txBox="1"/>
          <p:nvPr/>
        </p:nvSpPr>
        <p:spPr>
          <a:xfrm>
            <a:off x="9890886" y="2514840"/>
            <a:ext cx="2264034" cy="20923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996" dirty="0">
                <a:latin typeface="Consolas" panose="020B0609020204030204" pitchFamily="49" charset="0"/>
              </a:rPr>
              <a:t>||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D3DF843-8526-4948-9244-CE4D7F44DE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611" y="4343164"/>
            <a:ext cx="8640836" cy="103078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string word = Console.ReadLine();</a:t>
            </a:r>
            <a:endParaRPr lang="bg-BG" sz="27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if (word == "Example" 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||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 word == "Demo")</a:t>
            </a:r>
            <a:r>
              <a:rPr lang="bg-BG" sz="2799" b="1" noProof="1">
                <a:latin typeface="Consolas" pitchFamily="49" charset="0"/>
                <a:cs typeface="Consolas" pitchFamily="49" charset="0"/>
              </a:rPr>
              <a:t> …</a:t>
            </a:r>
            <a:endParaRPr lang="en-US" sz="27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E967B64B-08B6-404D-BAC8-8D23AABA399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22856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2F69F6D-8220-4FBA-9683-646CFB9FD3C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55908" y="1196514"/>
            <a:ext cx="5544153" cy="3582135"/>
          </a:xfrm>
        </p:spPr>
        <p:txBody>
          <a:bodyPr>
            <a:normAutofit/>
          </a:bodyPr>
          <a:lstStyle/>
          <a:p>
            <a:r>
              <a:rPr lang="bg-BG" sz="3599" dirty="0"/>
              <a:t>Логически оператор </a:t>
            </a:r>
            <a:r>
              <a:rPr lang="en-GB" sz="3599" b="1" dirty="0">
                <a:solidFill>
                  <a:schemeClr val="bg1"/>
                </a:solidFill>
              </a:rPr>
              <a:t>||</a:t>
            </a:r>
            <a:endParaRPr lang="bg-BG" sz="3599" b="1" dirty="0">
              <a:solidFill>
                <a:schemeClr val="bg1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6F45EA5-B3EB-4E32-AB0A-504BBFA982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0" y="1196513"/>
            <a:ext cx="5544154" cy="3582136"/>
          </a:xfrm>
        </p:spPr>
        <p:txBody>
          <a:bodyPr>
            <a:normAutofit/>
          </a:bodyPr>
          <a:lstStyle/>
          <a:p>
            <a:r>
              <a:rPr lang="bg-BG" sz="3599" dirty="0"/>
              <a:t>Вложени проверки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691F0EB-E786-4EBB-BB0D-2185FBF4E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Сравнение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496205D-9E60-4246-90E7-A87EE34EF2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367" y="1944388"/>
            <a:ext cx="4901821" cy="20461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defTabSz="914126" eaLnBrk="0" hangingPunct="0">
              <a:spcBef>
                <a:spcPts val="6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US" sz="2799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7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(word == "Example"){ </a:t>
            </a:r>
          </a:p>
          <a:p>
            <a:pPr eaLnBrk="0" hangingPunct="0">
              <a:spcBef>
                <a:spcPts val="6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defTabSz="914126" eaLnBrk="0" hangingPunct="0">
              <a:spcBef>
                <a:spcPts val="6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else</a:t>
            </a:r>
            <a:r>
              <a:rPr lang="en-US" sz="27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799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7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(word =="Demo"){</a:t>
            </a:r>
          </a:p>
          <a:p>
            <a:pPr defTabSz="914126" eaLnBrk="0" hangingPunct="0">
              <a:spcBef>
                <a:spcPts val="6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US" sz="27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F3BA178-96D0-4C69-9D05-98B043D127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5908" y="1944387"/>
            <a:ext cx="5261727" cy="153848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if (word == "Example" 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||</a:t>
            </a:r>
          </a:p>
          <a:p>
            <a:pPr eaLnBrk="0" hangingPunct="0">
              <a:spcBef>
                <a:spcPts val="6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    word =="Demo")</a:t>
            </a:r>
            <a:r>
              <a:rPr lang="bg-BG" sz="2799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6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7BC2BB74-CACB-4458-925E-4682D4D6BB3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9136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599" dirty="0"/>
              <a:t>Напишете програма, която:</a:t>
            </a:r>
            <a:endParaRPr lang="bg-BG" sz="3199" dirty="0"/>
          </a:p>
          <a:p>
            <a:pPr lvl="1">
              <a:spcBef>
                <a:spcPts val="1000"/>
              </a:spcBef>
            </a:pPr>
            <a:r>
              <a:rPr lang="bg-BG" sz="3199" dirty="0"/>
              <a:t>Чете ден от седмицата (</a:t>
            </a:r>
            <a:r>
              <a:rPr lang="bg-BG" sz="3199" b="1" dirty="0">
                <a:solidFill>
                  <a:schemeClr val="bg1"/>
                </a:solidFill>
              </a:rPr>
              <a:t>текст</a:t>
            </a:r>
            <a:r>
              <a:rPr lang="bg-BG" sz="3199" dirty="0"/>
              <a:t>) – въведен от потребителя</a:t>
            </a:r>
          </a:p>
          <a:p>
            <a:pPr lvl="1">
              <a:spcBef>
                <a:spcPts val="1000"/>
              </a:spcBef>
            </a:pPr>
            <a:r>
              <a:rPr lang="bg-BG" sz="3199" dirty="0"/>
              <a:t>Отпечатва цената на билет за кино според деня от седмицата</a:t>
            </a:r>
          </a:p>
          <a:p>
            <a:pPr marL="442779" lvl="1" indent="0">
              <a:spcBef>
                <a:spcPts val="1000"/>
              </a:spcBef>
              <a:buNone/>
            </a:pPr>
            <a:endParaRPr lang="bg-BG" sz="2999" dirty="0"/>
          </a:p>
          <a:p>
            <a:pPr>
              <a:spcBef>
                <a:spcPts val="1000"/>
              </a:spcBef>
            </a:pPr>
            <a:endParaRPr lang="en-US" sz="1000" dirty="0"/>
          </a:p>
          <a:p>
            <a:pPr>
              <a:spcBef>
                <a:spcPts val="1000"/>
              </a:spcBef>
            </a:pPr>
            <a:r>
              <a:rPr lang="bg-BG" sz="3399" dirty="0"/>
              <a:t>Примерен вход и изход:</a:t>
            </a:r>
            <a:endParaRPr lang="en-US" sz="3399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Задача: Билет за кино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40A3664-8F42-4A5B-A3E3-2F97B74E55EA}"/>
              </a:ext>
            </a:extLst>
          </p:cNvPr>
          <p:cNvGrpSpPr/>
          <p:nvPr/>
        </p:nvGrpSpPr>
        <p:grpSpPr>
          <a:xfrm>
            <a:off x="1146000" y="5589000"/>
            <a:ext cx="3201731" cy="531804"/>
            <a:chOff x="872716" y="5980680"/>
            <a:chExt cx="1957226" cy="367750"/>
          </a:xfrm>
        </p:grpSpPr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872716" y="5980680"/>
              <a:ext cx="993640" cy="361719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defTabSz="914126" eaLnBrk="0" hangingPunct="0">
                <a:buClr>
                  <a:srgbClr val="67748E">
                    <a:lumMod val="40000"/>
                    <a:lumOff val="60000"/>
                  </a:srgbClr>
                </a:buClr>
                <a:buSzPct val="70000"/>
                <a:defRPr/>
              </a:pPr>
              <a:r>
                <a:rPr lang="en-US" sz="2799" b="1" noProof="1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Monday</a:t>
              </a: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2320382" y="5981070"/>
              <a:ext cx="509560" cy="36736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algn="ctr" defTabSz="914126" eaLnBrk="0" hangingPunct="0">
                <a:buClr>
                  <a:srgbClr val="67748E">
                    <a:lumMod val="40000"/>
                    <a:lumOff val="60000"/>
                  </a:srgbClr>
                </a:buClr>
                <a:buSzPct val="70000"/>
                <a:defRPr/>
              </a:pPr>
              <a:r>
                <a:rPr lang="en-US" sz="2799" b="1" noProof="1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12</a:t>
              </a:r>
              <a:endParaRPr lang="bg-BG" sz="27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" name="Right Arrow 4"/>
            <p:cNvSpPr/>
            <p:nvPr/>
          </p:nvSpPr>
          <p:spPr>
            <a:xfrm>
              <a:off x="1934771" y="6028180"/>
              <a:ext cx="304800" cy="2462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>
                <a:defRPr/>
              </a:pPr>
              <a:endParaRPr lang="en-US" sz="2799" dirty="0">
                <a:solidFill>
                  <a:srgbClr val="FFA000"/>
                </a:solidFill>
                <a:latin typeface="Calibri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3F503B2-3614-4A9C-BDAD-AF49D11052A9}"/>
              </a:ext>
            </a:extLst>
          </p:cNvPr>
          <p:cNvGrpSpPr/>
          <p:nvPr/>
        </p:nvGrpSpPr>
        <p:grpSpPr>
          <a:xfrm>
            <a:off x="6423942" y="5632089"/>
            <a:ext cx="3204615" cy="531249"/>
            <a:chOff x="872716" y="5964782"/>
            <a:chExt cx="1958989" cy="367365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0752A6D-1B7C-4F9B-8811-31103B39FA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2716" y="5970428"/>
              <a:ext cx="993640" cy="361719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defTabSz="914126" eaLnBrk="0" hangingPunct="0">
                <a:buClr>
                  <a:srgbClr val="67748E">
                    <a:lumMod val="40000"/>
                    <a:lumOff val="60000"/>
                  </a:srgbClr>
                </a:buClr>
                <a:buSzPct val="70000"/>
                <a:defRPr/>
              </a:pPr>
              <a:r>
                <a:rPr lang="en-US" sz="2799" b="1" noProof="1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Sunday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E1702F8-6249-4746-B015-E92518D53B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22145" y="5964782"/>
              <a:ext cx="509560" cy="36736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algn="ctr" defTabSz="914126" eaLnBrk="0" hangingPunct="0">
                <a:buClr>
                  <a:srgbClr val="67748E">
                    <a:lumMod val="40000"/>
                    <a:lumOff val="60000"/>
                  </a:srgbClr>
                </a:buClr>
                <a:buSzPct val="70000"/>
                <a:defRPr/>
              </a:pPr>
              <a:r>
                <a:rPr lang="en-US" sz="2799" b="1" noProof="1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16</a:t>
              </a:r>
              <a:endParaRPr lang="bg-BG" sz="27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" name="Right Arrow 4">
              <a:extLst>
                <a:ext uri="{FF2B5EF4-FFF2-40B4-BE49-F238E27FC236}">
                  <a16:creationId xmlns:a16="http://schemas.microsoft.com/office/drawing/2014/main" id="{3FFAF649-5732-408B-BC56-00FD7E4DC357}"/>
                </a:ext>
              </a:extLst>
            </p:cNvPr>
            <p:cNvSpPr/>
            <p:nvPr/>
          </p:nvSpPr>
          <p:spPr>
            <a:xfrm>
              <a:off x="1934771" y="6028180"/>
              <a:ext cx="304800" cy="2462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>
                <a:defRPr/>
              </a:pPr>
              <a:endParaRPr lang="en-US" sz="2799" dirty="0">
                <a:solidFill>
                  <a:srgbClr val="FFA000"/>
                </a:solidFill>
                <a:latin typeface="Calibri"/>
              </a:endParaRPr>
            </a:p>
          </p:txBody>
        </p:sp>
      </p:grp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AEDC4465-826A-4322-A1F5-5A42959033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7131545"/>
              </p:ext>
            </p:extLst>
          </p:nvPr>
        </p:nvGraphicFramePr>
        <p:xfrm>
          <a:off x="648190" y="3437961"/>
          <a:ext cx="10895622" cy="800924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1679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53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86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349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907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9194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14853">
                  <a:extLst>
                    <a:ext uri="{9D8B030D-6E8A-4147-A177-3AD203B41FA5}">
                      <a16:colId xmlns:a16="http://schemas.microsoft.com/office/drawing/2014/main" val="621577878"/>
                    </a:ext>
                  </a:extLst>
                </a:gridCol>
              </a:tblGrid>
              <a:tr h="435164"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Monday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44" marR="68544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Tuesday</a:t>
                      </a:r>
                    </a:p>
                  </a:txBody>
                  <a:tcPr marL="68544" marR="68544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Wednesday</a:t>
                      </a:r>
                    </a:p>
                  </a:txBody>
                  <a:tcPr marL="68544" marR="68544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Thursday</a:t>
                      </a:r>
                    </a:p>
                  </a:txBody>
                  <a:tcPr marL="68544" marR="68544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Friday</a:t>
                      </a:r>
                    </a:p>
                  </a:txBody>
                  <a:tcPr marL="68544" marR="68544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Saturday</a:t>
                      </a:r>
                    </a:p>
                  </a:txBody>
                  <a:tcPr marL="68544" marR="68544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Sunday</a:t>
                      </a:r>
                    </a:p>
                  </a:txBody>
                  <a:tcPr marL="68544" marR="68544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66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 marL="68544" marR="68544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 marL="68544" marR="68544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</a:p>
                  </a:txBody>
                  <a:tcPr marL="68544" marR="68544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</a:p>
                  </a:txBody>
                  <a:tcPr marL="68544" marR="68544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 marL="68544" marR="68544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</a:p>
                  </a:txBody>
                  <a:tcPr marL="68544" marR="68544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</a:p>
                  </a:txBody>
                  <a:tcPr marL="68544" marR="68544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8" name="Slide Number">
            <a:extLst>
              <a:ext uri="{FF2B5EF4-FFF2-40B4-BE49-F238E27FC236}">
                <a16:creationId xmlns:a16="http://schemas.microsoft.com/office/drawing/2014/main" id="{8743A8B5-4BAB-45E6-A50A-4617D3DCFC2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75613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Решение: Билет за кино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40D92DE-B165-419E-B6D1-D0B2F7453D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242" y="1335304"/>
            <a:ext cx="11571517" cy="459467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string day = Console.ReadLine();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if(day == "Monday" 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||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 day == "Tuesday" 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||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 day == "Friday")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   Console.WriteLine(12);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else if (day == "Wednesday" 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||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 day == "Thursday")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   Console.WriteLine(14);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799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TODO</a:t>
            </a:r>
            <a:r>
              <a:rPr lang="bg-BG" sz="2799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2799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799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Добавете проверки за събота и неделя</a:t>
            </a:r>
            <a:endParaRPr lang="en-US" sz="2799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AA8D06F-E9AA-4112-A499-60A767B7F78C}"/>
              </a:ext>
            </a:extLst>
          </p:cNvPr>
          <p:cNvSpPr/>
          <p:nvPr/>
        </p:nvSpPr>
        <p:spPr>
          <a:xfrm>
            <a:off x="346647" y="6306997"/>
            <a:ext cx="11498705" cy="40000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1999" dirty="0"/>
              <a:t>Тествайте</a:t>
            </a:r>
            <a:r>
              <a:rPr lang="bg-BG" sz="1999" dirty="0">
                <a:solidFill>
                  <a:prstClr val="white"/>
                </a:solidFill>
              </a:rPr>
              <a:t> </a:t>
            </a:r>
            <a:r>
              <a:rPr lang="bg-BG" sz="1999" dirty="0"/>
              <a:t>решението си в </a:t>
            </a:r>
            <a:r>
              <a:rPr lang="en-US" sz="1999" dirty="0"/>
              <a:t>Judge: </a:t>
            </a:r>
            <a:r>
              <a:rPr lang="en-US" sz="1999" u="sng" dirty="0">
                <a:solidFill>
                  <a:schemeClr val="bg1"/>
                </a:solidFill>
                <a:hlinkClick r:id="rId2"/>
              </a:rPr>
              <a:t>https://judge.softuni.org/Contests/Practice/Index/3896#4</a:t>
            </a:r>
            <a:endParaRPr lang="en-US" sz="1999" u="sng" dirty="0">
              <a:solidFill>
                <a:schemeClr val="bg1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A5019C51-DC08-45B0-801B-E85E35AE5E5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36305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599" dirty="0"/>
              <a:t>Проверява дали </a:t>
            </a:r>
            <a:r>
              <a:rPr lang="bg-BG" sz="3599" b="1" dirty="0">
                <a:solidFill>
                  <a:schemeClr val="bg1"/>
                </a:solidFill>
              </a:rPr>
              <a:t>не е</a:t>
            </a:r>
            <a:r>
              <a:rPr lang="bg-BG" sz="3599" dirty="0">
                <a:solidFill>
                  <a:schemeClr val="bg1"/>
                </a:solidFill>
              </a:rPr>
              <a:t> </a:t>
            </a:r>
            <a:r>
              <a:rPr lang="bg-BG" sz="3599" b="1" dirty="0">
                <a:solidFill>
                  <a:schemeClr val="bg1"/>
                </a:solidFill>
              </a:rPr>
              <a:t>изпълнено</a:t>
            </a:r>
            <a:r>
              <a:rPr lang="bg-BG" sz="3599" dirty="0">
                <a:solidFill>
                  <a:schemeClr val="bg1"/>
                </a:solidFill>
              </a:rPr>
              <a:t> </a:t>
            </a:r>
            <a:r>
              <a:rPr lang="bg-BG" sz="3599" dirty="0"/>
              <a:t>дадено услови</a:t>
            </a:r>
            <a:r>
              <a:rPr lang="en-US" sz="3599" dirty="0"/>
              <a:t>e</a:t>
            </a:r>
            <a:endParaRPr lang="bg-BG" sz="3599" dirty="0"/>
          </a:p>
          <a:p>
            <a:pPr>
              <a:lnSpc>
                <a:spcPct val="100000"/>
              </a:lnSpc>
            </a:pPr>
            <a:r>
              <a:rPr lang="bg-BG" sz="3599" dirty="0"/>
              <a:t>Пример: </a:t>
            </a:r>
          </a:p>
          <a:p>
            <a:pPr lvl="1">
              <a:lnSpc>
                <a:spcPct val="100000"/>
              </a:lnSpc>
            </a:pPr>
            <a:r>
              <a:rPr lang="bg-BG" sz="3199" dirty="0"/>
              <a:t>Проверка дали</a:t>
            </a:r>
            <a:r>
              <a:rPr lang="en-US" sz="3199" dirty="0"/>
              <a:t> </a:t>
            </a:r>
            <a:r>
              <a:rPr lang="bg-BG" sz="3199" dirty="0"/>
              <a:t>число е по-голямо от 10 и е четно:</a:t>
            </a:r>
            <a:endParaRPr lang="en-US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Логическо отрицание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60282" y="3375259"/>
            <a:ext cx="9830349" cy="270805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int number = int.Parse(Console.ReadLine());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bool isValid = (number &gt; 10) &amp;&amp; (number % 2 == 0);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if (</a:t>
            </a:r>
            <a:r>
              <a:rPr lang="bg-BG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!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isValid)</a:t>
            </a:r>
            <a:endParaRPr lang="bg-BG" sz="25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Console.WriteLine("Invalid");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9B73D9-C3F9-47C9-830F-1DDE108D514A}"/>
              </a:ext>
            </a:extLst>
          </p:cNvPr>
          <p:cNvSpPr txBox="1"/>
          <p:nvPr/>
        </p:nvSpPr>
        <p:spPr>
          <a:xfrm>
            <a:off x="10806630" y="2382833"/>
            <a:ext cx="1295063" cy="20923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2996" dirty="0">
                <a:latin typeface="Consolas" panose="020B0609020204030204" pitchFamily="49" charset="0"/>
              </a:rPr>
              <a:t>!</a:t>
            </a:r>
            <a:endParaRPr lang="en-US" sz="12996" dirty="0">
              <a:latin typeface="Consolas" panose="020B0609020204030204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BC3F5E3F-0378-406B-B84D-C42039FC350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9455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1940" y="1196707"/>
            <a:ext cx="11815018" cy="5527326"/>
          </a:xfrm>
        </p:spPr>
        <p:txBody>
          <a:bodyPr>
            <a:normAutofit/>
          </a:bodyPr>
          <a:lstStyle/>
          <a:p>
            <a:r>
              <a:rPr lang="bg-BG" sz="3399" dirty="0"/>
              <a:t>Напишете програма, която:</a:t>
            </a:r>
          </a:p>
          <a:p>
            <a:pPr lvl="1"/>
            <a:r>
              <a:rPr lang="bg-BG" sz="3399" dirty="0"/>
              <a:t>Чете цяло число </a:t>
            </a:r>
            <a:r>
              <a:rPr lang="en-GB" sz="3399" dirty="0"/>
              <a:t>- </a:t>
            </a:r>
            <a:r>
              <a:rPr lang="bg-BG" sz="3399" dirty="0"/>
              <a:t>въведено от потребителя</a:t>
            </a:r>
          </a:p>
          <a:p>
            <a:pPr lvl="1"/>
            <a:r>
              <a:rPr lang="bg-BG" sz="3399" dirty="0"/>
              <a:t>Числото е валидно ако е в интервала </a:t>
            </a:r>
            <a:r>
              <a:rPr lang="en-US" sz="3399" b="1" dirty="0">
                <a:solidFill>
                  <a:schemeClr val="bg1"/>
                </a:solidFill>
              </a:rPr>
              <a:t>[100…200] </a:t>
            </a:r>
            <a:r>
              <a:rPr lang="bg-BG" sz="3399" dirty="0"/>
              <a:t>или е </a:t>
            </a:r>
            <a:r>
              <a:rPr lang="bg-BG" sz="3399" b="1" dirty="0">
                <a:solidFill>
                  <a:schemeClr val="bg1"/>
                </a:solidFill>
              </a:rPr>
              <a:t>0</a:t>
            </a:r>
          </a:p>
          <a:p>
            <a:pPr lvl="1"/>
            <a:r>
              <a:rPr lang="bg-BG" sz="3399" dirty="0"/>
              <a:t>Ако числото е невалидно да се отпечата на конзолата </a:t>
            </a:r>
            <a:r>
              <a:rPr lang="en-US" sz="3399" dirty="0"/>
              <a:t>"</a:t>
            </a:r>
            <a:r>
              <a:rPr lang="en-US" sz="3399" b="1" dirty="0">
                <a:solidFill>
                  <a:schemeClr val="bg1"/>
                </a:solidFill>
              </a:rPr>
              <a:t>invalid</a:t>
            </a:r>
            <a:r>
              <a:rPr lang="en-US" sz="3399" dirty="0"/>
              <a:t>",</a:t>
            </a:r>
            <a:r>
              <a:rPr lang="bg-BG" sz="3399" dirty="0"/>
              <a:t> в противен случай да не се отпечатва нищо</a:t>
            </a:r>
            <a:endParaRPr lang="en-US" sz="3399" dirty="0"/>
          </a:p>
          <a:p>
            <a:r>
              <a:rPr lang="bg-BG" sz="3399" dirty="0"/>
              <a:t>Примерен вход и изход</a:t>
            </a:r>
            <a:r>
              <a:rPr lang="en-US" sz="3399" dirty="0"/>
              <a:t>:</a:t>
            </a:r>
            <a:endParaRPr lang="bg-BG" sz="3399" dirty="0"/>
          </a:p>
        </p:txBody>
      </p:sp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>
          <a:xfrm>
            <a:off x="191944" y="101617"/>
            <a:ext cx="9713064" cy="882424"/>
          </a:xfrm>
        </p:spPr>
        <p:txBody>
          <a:bodyPr/>
          <a:lstStyle/>
          <a:p>
            <a:r>
              <a:rPr lang="bg-BG" dirty="0"/>
              <a:t>Задача: Невалидно число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6457FBA-C6A3-4663-BCA8-13803EF0C2E0}"/>
              </a:ext>
            </a:extLst>
          </p:cNvPr>
          <p:cNvGrpSpPr/>
          <p:nvPr/>
        </p:nvGrpSpPr>
        <p:grpSpPr>
          <a:xfrm>
            <a:off x="1461000" y="5661293"/>
            <a:ext cx="3157956" cy="550008"/>
            <a:chOff x="1653861" y="4649433"/>
            <a:chExt cx="2119332" cy="571364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EB42989-7416-427F-AAB4-62437175F3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1606" y="4659888"/>
              <a:ext cx="1191587" cy="560909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spAutoFit/>
            </a:bodyPr>
            <a:lstStyle/>
            <a:p>
              <a:pPr algn="ctr" defTabSz="914126" eaLnBrk="0" hangingPunct="0">
                <a:lnSpc>
                  <a:spcPct val="110000"/>
                </a:lnSpc>
                <a:buClr>
                  <a:srgbClr val="67748E">
                    <a:lumMod val="40000"/>
                    <a:lumOff val="60000"/>
                  </a:srgbClr>
                </a:buClr>
                <a:buSzPct val="70000"/>
                <a:defRPr/>
              </a:pPr>
              <a:r>
                <a:rPr lang="en-GB" sz="2799" b="1" dirty="0">
                  <a:latin typeface="Consolas" panose="020B0609020204030204" pitchFamily="49" charset="0"/>
                </a:rPr>
                <a:t>invalid</a:t>
              </a:r>
              <a:endParaRPr lang="bg-BG" sz="2799" b="1" dirty="0">
                <a:latin typeface="Consolas" panose="020B0609020204030204" pitchFamily="49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2BCED7B-B963-40CF-8EFD-ABB585F575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3861" y="4649433"/>
              <a:ext cx="542000" cy="56097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noAutofit/>
            </a:bodyPr>
            <a:lstStyle/>
            <a:p>
              <a:pPr algn="ctr" defTabSz="914126">
                <a:lnSpc>
                  <a:spcPct val="115000"/>
                </a:lnSpc>
                <a:spcBef>
                  <a:spcPts val="400"/>
                </a:spcBef>
                <a:defRPr/>
              </a:pPr>
              <a:r>
                <a:rPr lang="bg-BG" sz="2799" b="1" noProof="1">
                  <a:latin typeface="Consolas" panose="020B0609020204030204" pitchFamily="49" charset="0"/>
                  <a:cs typeface="Arial" panose="020B0604020202020204" pitchFamily="34" charset="0"/>
                </a:rPr>
                <a:t>75</a:t>
              </a:r>
              <a:endParaRPr lang="it-IT" sz="2799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Right Arrow 7">
              <a:extLst>
                <a:ext uri="{FF2B5EF4-FFF2-40B4-BE49-F238E27FC236}">
                  <a16:creationId xmlns:a16="http://schemas.microsoft.com/office/drawing/2014/main" id="{06DF8F33-BAC3-486E-BDA0-0082CD82057E}"/>
                </a:ext>
              </a:extLst>
            </p:cNvPr>
            <p:cNvSpPr/>
            <p:nvPr/>
          </p:nvSpPr>
          <p:spPr>
            <a:xfrm>
              <a:off x="2269764" y="4826043"/>
              <a:ext cx="263620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>
                <a:defRPr/>
              </a:pPr>
              <a:endParaRPr lang="en-US" sz="3199" dirty="0">
                <a:solidFill>
                  <a:srgbClr val="FFA000"/>
                </a:solidFill>
                <a:latin typeface="Calibri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752BAF22-D187-42C4-8EDF-0DD863615DA4}"/>
              </a:ext>
            </a:extLst>
          </p:cNvPr>
          <p:cNvGrpSpPr/>
          <p:nvPr/>
        </p:nvGrpSpPr>
        <p:grpSpPr>
          <a:xfrm>
            <a:off x="6467281" y="5661445"/>
            <a:ext cx="4561343" cy="560070"/>
            <a:chOff x="1979933" y="5678345"/>
            <a:chExt cx="1719123" cy="560216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A57AF4B-2F12-48A3-A961-811B93CB2A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13896" y="5698413"/>
              <a:ext cx="1085160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spAutoFit/>
            </a:bodyPr>
            <a:lstStyle/>
            <a:p>
              <a:pPr algn="ctr" defTabSz="914126" eaLnBrk="0" hangingPunct="0">
                <a:lnSpc>
                  <a:spcPct val="110000"/>
                </a:lnSpc>
                <a:buClr>
                  <a:srgbClr val="67748E">
                    <a:lumMod val="40000"/>
                    <a:lumOff val="60000"/>
                  </a:srgbClr>
                </a:buClr>
                <a:buSzPct val="70000"/>
                <a:defRPr/>
              </a:pPr>
              <a:r>
                <a:rPr lang="en-GB" sz="2799" b="1" dirty="0">
                  <a:latin typeface="Consolas" panose="020B0609020204030204" pitchFamily="49" charset="0"/>
                </a:rPr>
                <a:t>(</a:t>
              </a:r>
              <a:r>
                <a:rPr lang="bg-BG" sz="2799" b="1" dirty="0">
                  <a:latin typeface="Consolas" panose="020B0609020204030204" pitchFamily="49" charset="0"/>
                </a:rPr>
                <a:t>няма изход</a:t>
              </a:r>
              <a:r>
                <a:rPr lang="en-GB" sz="2799" b="1" dirty="0">
                  <a:latin typeface="Consolas" panose="020B0609020204030204" pitchFamily="49" charset="0"/>
                </a:rPr>
                <a:t>)</a:t>
              </a:r>
              <a:endParaRPr lang="bg-BG" sz="2799" b="1" dirty="0">
                <a:latin typeface="Consolas" panose="020B0609020204030204" pitchFamily="49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EA7C465-2064-468E-B146-AE8387E1B4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9933" y="5678345"/>
              <a:ext cx="376003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noAutofit/>
            </a:bodyPr>
            <a:lstStyle/>
            <a:p>
              <a:pPr algn="ctr" defTabSz="914126">
                <a:lnSpc>
                  <a:spcPct val="115000"/>
                </a:lnSpc>
                <a:spcBef>
                  <a:spcPts val="400"/>
                </a:spcBef>
                <a:defRPr/>
              </a:pPr>
              <a:r>
                <a:rPr lang="it-IT" sz="2799" b="1" noProof="1">
                  <a:latin typeface="Consolas" pitchFamily="49" charset="0"/>
                  <a:cs typeface="Consolas" pitchFamily="49" charset="0"/>
                </a:rPr>
                <a:t>150</a:t>
              </a:r>
            </a:p>
          </p:txBody>
        </p:sp>
        <p:sp>
          <p:nvSpPr>
            <p:cNvPr id="12" name="Right Arrow 7">
              <a:extLst>
                <a:ext uri="{FF2B5EF4-FFF2-40B4-BE49-F238E27FC236}">
                  <a16:creationId xmlns:a16="http://schemas.microsoft.com/office/drawing/2014/main" id="{B2D39940-DDE1-48EA-8B5B-4FC71BC332F0}"/>
                </a:ext>
              </a:extLst>
            </p:cNvPr>
            <p:cNvSpPr/>
            <p:nvPr/>
          </p:nvSpPr>
          <p:spPr>
            <a:xfrm>
              <a:off x="2410428" y="5841308"/>
              <a:ext cx="166380" cy="22720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>
                <a:defRPr/>
              </a:pPr>
              <a:endParaRPr lang="en-US" sz="2799" dirty="0">
                <a:solidFill>
                  <a:srgbClr val="FFA000"/>
                </a:solidFill>
                <a:latin typeface="Calibri"/>
              </a:endParaRPr>
            </a:p>
          </p:txBody>
        </p:sp>
      </p:grpSp>
      <p:sp>
        <p:nvSpPr>
          <p:cNvPr id="14" name="Slide Number">
            <a:extLst>
              <a:ext uri="{FF2B5EF4-FFF2-40B4-BE49-F238E27FC236}">
                <a16:creationId xmlns:a16="http://schemas.microsoft.com/office/drawing/2014/main" id="{61760807-8787-4870-A9C0-10580179D9A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74343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Решение: Невалидно число</a:t>
            </a:r>
            <a:endParaRPr lang="bg-BG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BCA590D-B29C-4D9D-834B-B9F64D4D93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9752" y="1899000"/>
            <a:ext cx="9792489" cy="38164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3000" b="1" noProof="1">
                <a:latin typeface="Consolas" panose="020B0609020204030204" pitchFamily="49" charset="0"/>
              </a:rPr>
              <a:t>int number = int.Parse(Console.ReadLine());</a:t>
            </a:r>
            <a:endParaRPr lang="bg-BG" sz="3000" b="1" noProof="1">
              <a:latin typeface="Consolas" panose="020B0609020204030204" pitchFamily="49" charset="0"/>
            </a:endParaRPr>
          </a:p>
          <a:p>
            <a:endParaRPr lang="en-US" sz="1200" b="1" noProof="1">
              <a:latin typeface="Consolas" panose="020B0609020204030204" pitchFamily="49" charset="0"/>
            </a:endParaRPr>
          </a:p>
          <a:p>
            <a:r>
              <a:rPr lang="en-US" sz="3000" b="1" noProof="1">
                <a:latin typeface="Consolas" panose="020B0609020204030204" pitchFamily="49" charset="0"/>
              </a:rPr>
              <a:t>bool isValid = number &gt;= 100 &amp;&amp; number &lt;= 200 </a:t>
            </a:r>
          </a:p>
          <a:p>
            <a:r>
              <a:rPr lang="en-US" sz="3000" b="1" noProof="1">
                <a:latin typeface="Consolas" panose="020B0609020204030204" pitchFamily="49" charset="0"/>
              </a:rPr>
              <a:t>	|| number == 0;</a:t>
            </a:r>
            <a:endParaRPr lang="bg-BG" sz="3000" b="1" noProof="1">
              <a:latin typeface="Consolas" panose="020B0609020204030204" pitchFamily="49" charset="0"/>
            </a:endParaRPr>
          </a:p>
          <a:p>
            <a:endParaRPr lang="en-US" sz="1200" b="1" noProof="1">
              <a:latin typeface="Consolas" panose="020B0609020204030204" pitchFamily="49" charset="0"/>
            </a:endParaRPr>
          </a:p>
          <a:p>
            <a:r>
              <a:rPr lang="en-US" sz="3000" b="1" noProof="1">
                <a:latin typeface="Consolas" panose="020B0609020204030204" pitchFamily="49" charset="0"/>
              </a:rPr>
              <a:t>if (</a:t>
            </a: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</a:rPr>
              <a:t>!</a:t>
            </a:r>
            <a:r>
              <a:rPr lang="en-US" sz="3000" b="1" noProof="1">
                <a:latin typeface="Consolas" panose="020B0609020204030204" pitchFamily="49" charset="0"/>
              </a:rPr>
              <a:t>isValid)</a:t>
            </a:r>
          </a:p>
          <a:p>
            <a:r>
              <a:rPr lang="en-US" sz="3000" b="1" noProof="1">
                <a:latin typeface="Consolas" panose="020B0609020204030204" pitchFamily="49" charset="0"/>
              </a:rPr>
              <a:t>{</a:t>
            </a:r>
          </a:p>
          <a:p>
            <a:r>
              <a:rPr lang="en-US" sz="3000" b="1" noProof="1">
                <a:latin typeface="Consolas" panose="020B0609020204030204" pitchFamily="49" charset="0"/>
              </a:rPr>
              <a:t>   Console.WriteLine("invalid");</a:t>
            </a:r>
          </a:p>
          <a:p>
            <a:r>
              <a:rPr lang="en-US" sz="3000" b="1" noProof="1">
                <a:latin typeface="Consolas" panose="020B0609020204030204" pitchFamily="49" charset="0"/>
              </a:rPr>
              <a:t>}</a:t>
            </a:r>
            <a:endParaRPr lang="en-US" sz="30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767114F-77A0-4E03-B039-18EE3A384D20}"/>
              </a:ext>
            </a:extLst>
          </p:cNvPr>
          <p:cNvSpPr/>
          <p:nvPr/>
        </p:nvSpPr>
        <p:spPr>
          <a:xfrm>
            <a:off x="346645" y="6306997"/>
            <a:ext cx="11498705" cy="40000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1999" dirty="0"/>
              <a:t>Тествайте</a:t>
            </a:r>
            <a:r>
              <a:rPr lang="bg-BG" sz="1999" dirty="0">
                <a:solidFill>
                  <a:prstClr val="white"/>
                </a:solidFill>
              </a:rPr>
              <a:t> </a:t>
            </a:r>
            <a:r>
              <a:rPr lang="bg-BG" sz="1999" dirty="0"/>
              <a:t>решението си в </a:t>
            </a:r>
            <a:r>
              <a:rPr lang="en-US" sz="1999" dirty="0"/>
              <a:t>Judge: </a:t>
            </a:r>
            <a:r>
              <a:rPr lang="en-US" sz="1999" u="sng" dirty="0">
                <a:solidFill>
                  <a:schemeClr val="bg1"/>
                </a:solidFill>
                <a:hlinkClick r:id="rId2"/>
              </a:rPr>
              <a:t>https://judge.softuni.org/Contests/Practice/Index/3896#5</a:t>
            </a:r>
            <a:endParaRPr lang="en-US" sz="1999" u="sng" dirty="0">
              <a:solidFill>
                <a:schemeClr val="bg1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D6DE6A41-8573-4975-B236-AAEB9C72FA7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33721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ово поле 2"/>
          <p:cNvSpPr txBox="1"/>
          <p:nvPr/>
        </p:nvSpPr>
        <p:spPr>
          <a:xfrm>
            <a:off x="4746000" y="1629000"/>
            <a:ext cx="2835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2000" b="1" dirty="0">
                <a:solidFill>
                  <a:schemeClr val="bg2"/>
                </a:solidFill>
                <a:latin typeface="Consolas" panose="020B0609020204030204" pitchFamily="49" charset="0"/>
              </a:rPr>
              <a:t>(&gt;)</a:t>
            </a:r>
            <a:endParaRPr lang="en-US" sz="12000" b="1" dirty="0">
              <a:solidFill>
                <a:schemeClr val="bg2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BF6B4CD-E296-4C8E-8883-EF2CE8C8EDD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Приоритет на условия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25337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66264" y="1151716"/>
            <a:ext cx="11801748" cy="5568904"/>
          </a:xfrm>
        </p:spPr>
        <p:txBody>
          <a:bodyPr>
            <a:normAutofit/>
          </a:bodyPr>
          <a:lstStyle/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bg-BG" sz="3599" dirty="0"/>
              <a:t>Чрез скоби </a:t>
            </a:r>
            <a:r>
              <a:rPr lang="en-US" sz="3599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3599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599" dirty="0"/>
              <a:t>можем да приоритизираме условия </a:t>
            </a:r>
            <a:endParaRPr lang="bg-BG" sz="3599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Приоритет на условия</a:t>
            </a:r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A5216476-B7EC-4C57-96C9-62553940FC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1158" y="1916833"/>
            <a:ext cx="10131961" cy="45231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int a =</a:t>
            </a:r>
            <a:r>
              <a:rPr lang="bg-BG" sz="2399" b="1" noProof="1">
                <a:latin typeface="Consolas" pitchFamily="49" charset="0"/>
                <a:cs typeface="Consolas" pitchFamily="49" charset="0"/>
              </a:rPr>
              <a:t> 50;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int b = 200;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int c = 300;</a:t>
            </a:r>
            <a:endParaRPr lang="bg-BG" sz="23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if (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a &gt;= 100 &amp;&amp; b &lt;= 200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 || 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c + b &gt;= 300 &amp;&amp; c &lt;= 400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Console.WriteLine("Yes"); </a:t>
            </a:r>
            <a:r>
              <a:rPr lang="en-US" sz="2399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Yes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}</a:t>
            </a:r>
            <a:endParaRPr lang="bg-BG" sz="23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3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if (a &gt;= 100 &amp;&amp; 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b &lt;= 200 || c + b &gt;= 300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 &amp;&amp; c &lt;= 400)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Console.WriteLine("Yes"); </a:t>
            </a:r>
            <a:r>
              <a:rPr lang="en-US" sz="2399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bg-BG" sz="2399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Няма изход</a:t>
            </a:r>
            <a:endParaRPr lang="en-US" sz="2399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58DCAE33-B5BA-401D-9C20-54B4FEB7DA2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03398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71086" y="1656688"/>
            <a:ext cx="7579238" cy="4771126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315431" y="1330149"/>
            <a:ext cx="11561138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51012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 dirty="0">
                <a:solidFill>
                  <a:schemeClr val="tx1"/>
                </a:solidFill>
              </a:endParaRPr>
            </a:p>
          </p:txBody>
        </p:sp>
      </p:grp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1026029" y="1584000"/>
            <a:ext cx="10535252" cy="4834572"/>
          </a:xfrm>
          <a:prstGeom prst="rect">
            <a:avLst/>
          </a:prstGeom>
        </p:spPr>
        <p:txBody>
          <a:bodyPr vert="horz" lIns="107972" tIns="35991" rIns="107972" bIns="35991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r>
              <a:rPr lang="bg-BG" sz="4000" dirty="0">
                <a:solidFill>
                  <a:schemeClr val="bg2"/>
                </a:solidFill>
              </a:rPr>
              <a:t>Живот на променливата</a:t>
            </a:r>
            <a:endParaRPr lang="en-US" sz="4000" dirty="0">
              <a:solidFill>
                <a:schemeClr val="bg2"/>
              </a:solidFill>
            </a:endParaRPr>
          </a:p>
          <a:p>
            <a:pPr lvl="1" latinLnBrk="0"/>
            <a:r>
              <a:rPr lang="bg-BG" sz="3800" dirty="0">
                <a:solidFill>
                  <a:schemeClr val="bg2"/>
                </a:solidFill>
              </a:rPr>
              <a:t>Променливата е видима от </a:t>
            </a:r>
            <a:r>
              <a:rPr lang="en-US" sz="3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{</a:t>
            </a:r>
            <a:r>
              <a:rPr lang="en-US" sz="3800" dirty="0">
                <a:solidFill>
                  <a:schemeClr val="bg2"/>
                </a:solidFill>
              </a:rPr>
              <a:t> </a:t>
            </a:r>
            <a:r>
              <a:rPr lang="bg-BG" sz="3800" dirty="0">
                <a:solidFill>
                  <a:schemeClr val="bg2"/>
                </a:solidFill>
              </a:rPr>
              <a:t>до </a:t>
            </a:r>
            <a:r>
              <a:rPr lang="en-US" sz="3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}</a:t>
            </a:r>
            <a:endParaRPr lang="bg-BG" sz="3800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pPr latinLnBrk="0"/>
            <a:r>
              <a:rPr lang="bg-BG" sz="4000" dirty="0">
                <a:solidFill>
                  <a:schemeClr val="bg2"/>
                </a:solidFill>
              </a:rPr>
              <a:t>Вложени условни конструкции</a:t>
            </a:r>
            <a:endParaRPr lang="en-US" sz="4000" dirty="0">
              <a:solidFill>
                <a:schemeClr val="bg2"/>
              </a:solidFill>
            </a:endParaRPr>
          </a:p>
          <a:p>
            <a:pPr lvl="1" latinLnBrk="0">
              <a:buClr>
                <a:schemeClr val="bg2"/>
              </a:buClr>
            </a:pPr>
            <a:r>
              <a:rPr lang="en-US" sz="3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If-else</a:t>
            </a:r>
            <a:r>
              <a:rPr lang="en-US" sz="3800" dirty="0">
                <a:solidFill>
                  <a:schemeClr val="bg2"/>
                </a:solidFill>
              </a:rPr>
              <a:t> </a:t>
            </a:r>
            <a:r>
              <a:rPr lang="bg-BG" sz="3800" dirty="0">
                <a:solidFill>
                  <a:schemeClr val="bg2"/>
                </a:solidFill>
              </a:rPr>
              <a:t>в тялото на друг </a:t>
            </a:r>
            <a:r>
              <a:rPr lang="en-US" sz="3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if-else</a:t>
            </a:r>
            <a:endParaRPr lang="bg-BG" sz="3800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pPr latinLnBrk="0"/>
            <a:r>
              <a:rPr lang="bg-BG" sz="4000" dirty="0">
                <a:solidFill>
                  <a:schemeClr val="bg2"/>
                </a:solidFill>
              </a:rPr>
              <a:t>Логически оператори: </a:t>
            </a:r>
            <a:r>
              <a:rPr lang="en-US" sz="4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&amp;&amp;</a:t>
            </a:r>
            <a:r>
              <a:rPr lang="en-US" sz="4000" dirty="0">
                <a:solidFill>
                  <a:schemeClr val="bg2"/>
                </a:solidFill>
              </a:rPr>
              <a:t>, </a:t>
            </a:r>
            <a:r>
              <a:rPr lang="en-US" sz="4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||</a:t>
            </a:r>
            <a:r>
              <a:rPr lang="en-US" sz="4000" dirty="0">
                <a:solidFill>
                  <a:schemeClr val="bg2"/>
                </a:solidFill>
              </a:rPr>
              <a:t>, </a:t>
            </a:r>
            <a:r>
              <a:rPr lang="en-US" sz="4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!</a:t>
            </a:r>
            <a:endParaRPr lang="bg-BG" sz="4000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pPr latinLnBrk="0"/>
            <a:r>
              <a:rPr lang="bg-BG" sz="4000" dirty="0">
                <a:solidFill>
                  <a:schemeClr val="bg2"/>
                </a:solidFill>
              </a:rPr>
              <a:t>Приоритет на условия: оператор </a:t>
            </a:r>
            <a:r>
              <a:rPr lang="bg-BG" sz="4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()</a:t>
            </a: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78B4BDF5-8C0F-4609-8156-F36C0B68369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98114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Картина 3">
            <a:extLst>
              <a:ext uri="{FF2B5EF4-FFF2-40B4-BE49-F238E27FC236}">
                <a16:creationId xmlns:a16="http://schemas.microsoft.com/office/drawing/2014/main" id="{AE170D94-392D-433B-BEF9-406CF390D51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7485" y="1513189"/>
            <a:ext cx="2357033" cy="2246546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56E41922-0F89-40EF-AA6A-49CD4A12D0C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Живот на променливите</a:t>
            </a:r>
          </a:p>
        </p:txBody>
      </p:sp>
    </p:spTree>
    <p:extLst>
      <p:ext uri="{BB962C8B-B14F-4D97-AF65-F5344CB8AC3E}">
        <p14:creationId xmlns:p14="http://schemas.microsoft.com/office/powerpoint/2010/main" val="2455433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8800" dirty="0">
                <a:solidFill>
                  <a:srgbClr val="234465"/>
                </a:solidFill>
              </a:rPr>
              <a:t>Въпроси</a:t>
            </a:r>
            <a:r>
              <a:rPr lang="en-US" sz="8800" dirty="0">
                <a:solidFill>
                  <a:srgbClr val="234465"/>
                </a:solidFill>
              </a:rPr>
              <a:t>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65802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bg-BG" dirty="0"/>
              <a:t>Този курс</a:t>
            </a:r>
            <a:r>
              <a:rPr lang="en-US" dirty="0"/>
              <a:t> (</a:t>
            </a:r>
            <a:r>
              <a:rPr lang="bg-BG" dirty="0"/>
              <a:t>презентации, примери, демонстрационен код, упражнения, домашни, видео и други активи</a:t>
            </a:r>
            <a:r>
              <a:rPr lang="en-US" dirty="0"/>
              <a:t>) </a:t>
            </a:r>
            <a:r>
              <a:rPr lang="bg-BG" dirty="0"/>
              <a:t>представлява</a:t>
            </a:r>
            <a:r>
              <a:rPr lang="en-US" dirty="0"/>
              <a:t> </a:t>
            </a:r>
            <a:r>
              <a:rPr lang="bg-BG" b="1" dirty="0"/>
              <a:t>защитено авторско съдържание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bg-BG" dirty="0"/>
              <a:t>Нерегламентирано копиране</a:t>
            </a:r>
            <a:r>
              <a:rPr lang="en-US" dirty="0"/>
              <a:t>,</a:t>
            </a:r>
            <a:r>
              <a:rPr lang="bg-BG" dirty="0"/>
              <a:t> разпространение или използване е незаконно</a:t>
            </a:r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СофтУни</a:t>
            </a:r>
            <a:r>
              <a:rPr lang="en-US" dirty="0"/>
              <a:t>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Софтуерен университет</a:t>
            </a:r>
            <a:r>
              <a:rPr lang="en-US" dirty="0"/>
              <a:t>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  <a:p>
            <a:pPr>
              <a:lnSpc>
                <a:spcPct val="120000"/>
              </a:lnSpc>
            </a:pP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64A12DD2-2224-475B-B82C-4CCCB5DE2C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46633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986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 </a:t>
            </a:r>
            <a:r>
              <a:rPr lang="en-US" sz="3200" dirty="0"/>
              <a:t>– </a:t>
            </a:r>
            <a:r>
              <a:rPr lang="bg-BG" sz="3200" dirty="0"/>
              <a:t>качествено образование, професия и работа за софтуерни инженери</a:t>
            </a:r>
            <a:endParaRPr lang="en-US" sz="3200" dirty="0"/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Фондация "Софтуерен университет"</a:t>
            </a:r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</a:t>
            </a:r>
            <a:r>
              <a:rPr lang="en-US" sz="3200" dirty="0"/>
              <a:t>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Дискусионни форуми на СофтУни</a:t>
            </a:r>
            <a:endParaRPr lang="en-US" sz="3200" dirty="0"/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Обучения</a:t>
            </a:r>
            <a:r>
              <a:rPr lang="en-US" dirty="0"/>
              <a:t> </a:t>
            </a:r>
            <a:r>
              <a:rPr lang="bg-BG" dirty="0"/>
              <a:t>в</a:t>
            </a:r>
            <a:r>
              <a:rPr lang="en-US" dirty="0"/>
              <a:t> </a:t>
            </a:r>
            <a:r>
              <a:rPr lang="bg-BG" dirty="0"/>
              <a:t>Софтуерен университет (СофтУни</a:t>
            </a:r>
            <a:r>
              <a:rPr lang="en-US" dirty="0"/>
              <a:t>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AB23F4C1-803B-4F52-9DFF-90317B17CFC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9139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0872F487-7CBE-4FBA-8934-8B6BD0FE364C}"/>
              </a:ext>
            </a:extLst>
          </p:cNvPr>
          <p:cNvSpPr txBox="1">
            <a:spLocks/>
          </p:cNvSpPr>
          <p:nvPr/>
        </p:nvSpPr>
        <p:spPr>
          <a:xfrm>
            <a:off x="1104612" y="3745175"/>
            <a:ext cx="9578605" cy="283382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800" b="1" kern="1200" smtClean="0">
                <a:solidFill>
                  <a:schemeClr val="tx1"/>
                </a:solidFill>
                <a:latin typeface="Consolas" pitchFamily="49" charset="0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31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9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7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599" dirty="0"/>
              <a:t>string currentDay = "Monday";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599" dirty="0"/>
              <a:t>if (currentDay == "Monday")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599" dirty="0">
                <a:solidFill>
                  <a:schemeClr val="bg1"/>
                </a:solidFill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599" dirty="0"/>
              <a:t>  double </a:t>
            </a:r>
            <a:r>
              <a:rPr lang="en-GB" sz="2599" dirty="0">
                <a:solidFill>
                  <a:schemeClr val="bg1"/>
                </a:solidFill>
              </a:rPr>
              <a:t>salary</a:t>
            </a:r>
            <a:r>
              <a:rPr lang="en-GB" sz="2599" dirty="0"/>
              <a:t> = double.Parse(Console.ReadLine());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599" dirty="0">
                <a:solidFill>
                  <a:schemeClr val="bg1"/>
                </a:solidFill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599" dirty="0"/>
              <a:t>Console.WriteLine(</a:t>
            </a:r>
            <a:r>
              <a:rPr lang="en-GB" sz="2599" dirty="0">
                <a:solidFill>
                  <a:schemeClr val="bg1"/>
                </a:solidFill>
              </a:rPr>
              <a:t>salary</a:t>
            </a:r>
            <a:r>
              <a:rPr lang="en-GB" sz="2599" dirty="0"/>
              <a:t>);</a:t>
            </a:r>
            <a:r>
              <a:rPr lang="bg-BG" sz="2599" noProof="1">
                <a:solidFill>
                  <a:schemeClr val="accent2"/>
                </a:solidFill>
                <a:cs typeface="Consolas" pitchFamily="49" charset="0"/>
              </a:rPr>
              <a:t> // </a:t>
            </a:r>
            <a:r>
              <a:rPr lang="en-US" sz="2599" i="1" noProof="1">
                <a:solidFill>
                  <a:schemeClr val="accent2"/>
                </a:solidFill>
                <a:cs typeface="Consolas" pitchFamily="49" charset="0"/>
              </a:rPr>
              <a:t>Error!</a:t>
            </a:r>
            <a:endParaRPr lang="en-US" sz="2599" i="1" dirty="0">
              <a:solidFill>
                <a:schemeClr val="accent2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Живот на променлива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278864D5-2E78-48E2-8EAA-A35AB650047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8355C72B-4482-432F-8946-A63677E16E94}"/>
              </a:ext>
            </a:extLst>
          </p:cNvPr>
          <p:cNvSpPr txBox="1">
            <a:spLocks/>
          </p:cNvSpPr>
          <p:nvPr/>
        </p:nvSpPr>
        <p:spPr>
          <a:xfrm>
            <a:off x="190353" y="1196124"/>
            <a:ext cx="11815018" cy="5561125"/>
          </a:xfrm>
          <a:prstGeom prst="rect">
            <a:avLst/>
          </a:prstGeom>
        </p:spPr>
        <p:txBody>
          <a:bodyPr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063" indent="-457063">
              <a:lnSpc>
                <a:spcPct val="100000"/>
              </a:lnSpc>
            </a:pPr>
            <a:r>
              <a:rPr lang="bg-BG" sz="3599" b="1" dirty="0"/>
              <a:t>Живот на променлива</a:t>
            </a:r>
            <a:r>
              <a:rPr lang="bg-BG" sz="3599" dirty="0"/>
              <a:t> == обхват, в който променливата е видима и може да бъде използвана</a:t>
            </a:r>
          </a:p>
          <a:p>
            <a:pPr marL="1370618" lvl="2" indent="-457063">
              <a:lnSpc>
                <a:spcPct val="100000"/>
              </a:lnSpc>
            </a:pPr>
            <a:r>
              <a:rPr lang="bg-BG" sz="3399" dirty="0"/>
              <a:t>Пример: променливата </a:t>
            </a:r>
            <a:r>
              <a:rPr lang="bg-BG" sz="3199" b="1" dirty="0">
                <a:latin typeface="Consolas" panose="020B0609020204030204" pitchFamily="49" charset="0"/>
              </a:rPr>
              <a:t>salary</a:t>
            </a:r>
            <a:r>
              <a:rPr lang="bg-BG" sz="3399" dirty="0"/>
              <a:t> съществува </a:t>
            </a:r>
            <a:r>
              <a:rPr lang="bg-BG" sz="3399" b="1" dirty="0">
                <a:solidFill>
                  <a:schemeClr val="bg1"/>
                </a:solidFill>
              </a:rPr>
              <a:t>само</a:t>
            </a:r>
            <a:r>
              <a:rPr lang="bg-BG" sz="3399" dirty="0"/>
              <a:t> в блока от код на </a:t>
            </a:r>
            <a:r>
              <a:rPr lang="bg-BG" sz="3199" b="1" dirty="0">
                <a:latin typeface="Consolas" panose="020B0609020204030204" pitchFamily="49" charset="0"/>
              </a:rPr>
              <a:t>if</a:t>
            </a:r>
            <a:r>
              <a:rPr lang="bg-BG" sz="3399" dirty="0"/>
              <a:t>-конструкцията</a:t>
            </a:r>
          </a:p>
        </p:txBody>
      </p:sp>
    </p:spTree>
    <p:extLst>
      <p:ext uri="{BB962C8B-B14F-4D97-AF65-F5344CB8AC3E}">
        <p14:creationId xmlns:p14="http://schemas.microsoft.com/office/powerpoint/2010/main" val="805125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7C65D0E-6366-4D88-BE15-FEC1EAD929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5750" y="1449000"/>
            <a:ext cx="5083676" cy="2498756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216D5F97-3D69-C509-E069-E13E2EE0C1AE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If-else </a:t>
            </a:r>
            <a:r>
              <a:rPr lang="bg-BG" dirty="0"/>
              <a:t>проверка в тялото на друга </a:t>
            </a:r>
            <a:r>
              <a:rPr lang="en-US" dirty="0"/>
              <a:t>if-else </a:t>
            </a:r>
            <a:r>
              <a:rPr lang="bg-BG" dirty="0"/>
              <a:t>проверка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4BAE503-9AA3-4C44-B280-DA43F672257E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Вложени условни конструкции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69010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06" y="1126734"/>
            <a:ext cx="11818096" cy="5528766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bg-BG" sz="3100" dirty="0"/>
              <a:t>Само при изпълнение на първото условие се преминава към вложената проверка</a:t>
            </a:r>
            <a:endParaRPr lang="en-US" sz="3100" dirty="0"/>
          </a:p>
          <a:p>
            <a:pPr>
              <a:lnSpc>
                <a:spcPct val="110000"/>
              </a:lnSpc>
            </a:pPr>
            <a:endParaRPr lang="bg-BG" sz="3100" dirty="0"/>
          </a:p>
          <a:p>
            <a:pPr>
              <a:lnSpc>
                <a:spcPct val="110000"/>
              </a:lnSpc>
            </a:pPr>
            <a:endParaRPr lang="bg-BG" sz="3100" dirty="0"/>
          </a:p>
          <a:p>
            <a:pPr lvl="2">
              <a:lnSpc>
                <a:spcPct val="110000"/>
              </a:lnSpc>
            </a:pPr>
            <a:endParaRPr lang="en-US" sz="31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599" dirty="0"/>
              <a:t>Вложени проверки</a:t>
            </a:r>
            <a:endParaRPr lang="en-US" sz="3799" dirty="0"/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id="{9499704D-414D-43C6-B7E0-80D1352753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9012" y="2362479"/>
            <a:ext cx="9293979" cy="389806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 (condition1)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{</a:t>
            </a:r>
            <a:endParaRPr lang="bg-BG" sz="25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  Console.WriteLine("condition1 valid");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bg-BG" sz="2599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 (condition2)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bg-BG" sz="2599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    Console.WriteLine("condition2 valid");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else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25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     Console.WriteLine("condition2 not valid");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F94B746-A587-49E5-A9BD-2305406835FF}"/>
              </a:ext>
            </a:extLst>
          </p:cNvPr>
          <p:cNvSpPr/>
          <p:nvPr/>
        </p:nvSpPr>
        <p:spPr>
          <a:xfrm>
            <a:off x="2058452" y="3809901"/>
            <a:ext cx="8608358" cy="1980684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799" dirty="0">
              <a:solidFill>
                <a:schemeClr val="tx1"/>
              </a:solidFill>
            </a:endParaRPr>
          </a:p>
        </p:txBody>
      </p:sp>
      <p:sp>
        <p:nvSpPr>
          <p:cNvPr id="16" name="AutoShape 7">
            <a:extLst>
              <a:ext uri="{FF2B5EF4-FFF2-40B4-BE49-F238E27FC236}">
                <a16:creationId xmlns:a16="http://schemas.microsoft.com/office/drawing/2014/main" id="{718AAAED-B166-416D-B57D-98183816BB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621" y="5931095"/>
            <a:ext cx="4508134" cy="533261"/>
          </a:xfrm>
          <a:prstGeom prst="wedgeRoundRectCallout">
            <a:avLst>
              <a:gd name="adj1" fmla="val -54741"/>
              <a:gd name="adj2" fmla="val -49670"/>
              <a:gd name="adj3" fmla="val 16667"/>
            </a:avLst>
          </a:prstGeom>
          <a:solidFill>
            <a:schemeClr val="tx2">
              <a:alpha val="80000"/>
            </a:schemeClr>
          </a:solidFill>
          <a:ln w="19050">
            <a:solidFill>
              <a:schemeClr val="tx1">
                <a:lumMod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Вложена </a:t>
            </a:r>
            <a:r>
              <a:rPr lang="en-US" sz="2800" b="1" dirty="0">
                <a:solidFill>
                  <a:srgbClr val="FFFFFF"/>
                </a:solidFill>
              </a:rPr>
              <a:t>if</a:t>
            </a:r>
            <a:r>
              <a:rPr lang="bg-BG" sz="2800" b="1" dirty="0">
                <a:solidFill>
                  <a:srgbClr val="FFFFFF"/>
                </a:solidFill>
              </a:rPr>
              <a:t> конструкция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9B30055A-616E-4888-ACAF-B4CBF845797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70557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1940" y="1196707"/>
            <a:ext cx="11815018" cy="5527326"/>
          </a:xfrm>
        </p:spPr>
        <p:txBody>
          <a:bodyPr>
            <a:normAutofit/>
          </a:bodyPr>
          <a:lstStyle/>
          <a:p>
            <a:r>
              <a:rPr lang="bg-BG" dirty="0"/>
              <a:t>Напишете програма, която чете от потребителя:</a:t>
            </a:r>
          </a:p>
          <a:p>
            <a:pPr lvl="1"/>
            <a:r>
              <a:rPr lang="bg-BG" dirty="0"/>
              <a:t>Възраст и пол</a:t>
            </a:r>
          </a:p>
          <a:p>
            <a:pPr lvl="1"/>
            <a:r>
              <a:rPr lang="bg-BG" dirty="0"/>
              <a:t>Принтира обръщение според въведените данни, както е показано на схемата</a:t>
            </a:r>
            <a:r>
              <a:rPr lang="en-US" dirty="0"/>
              <a:t> (</a:t>
            </a:r>
            <a:r>
              <a:rPr lang="bg-BG" dirty="0"/>
              <a:t>в следващия слайд</a:t>
            </a:r>
            <a:r>
              <a:rPr lang="en-US" dirty="0"/>
              <a:t>)</a:t>
            </a:r>
            <a:endParaRPr lang="bg-BG" dirty="0"/>
          </a:p>
          <a:p>
            <a:r>
              <a:rPr lang="bg-BG" dirty="0"/>
              <a:t>Примерен вход и изход:</a:t>
            </a:r>
            <a:endParaRPr lang="en-US" dirty="0"/>
          </a:p>
          <a:p>
            <a:endParaRPr lang="bg-BG" dirty="0"/>
          </a:p>
          <a:p>
            <a:pPr lvl="2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1944" y="101617"/>
            <a:ext cx="9713064" cy="882424"/>
          </a:xfrm>
        </p:spPr>
        <p:txBody>
          <a:bodyPr>
            <a:normAutofit/>
          </a:bodyPr>
          <a:lstStyle/>
          <a:p>
            <a:r>
              <a:rPr lang="ru-RU" dirty="0"/>
              <a:t>Задача: Обръщение според възраст и пол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16E8BCE-3B29-4D37-85AD-64692F3632E1}"/>
              </a:ext>
            </a:extLst>
          </p:cNvPr>
          <p:cNvGrpSpPr/>
          <p:nvPr/>
        </p:nvGrpSpPr>
        <p:grpSpPr>
          <a:xfrm>
            <a:off x="971329" y="4782370"/>
            <a:ext cx="2589170" cy="891833"/>
            <a:chOff x="1684152" y="5496496"/>
            <a:chExt cx="2121547" cy="781674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1684152" y="5496496"/>
              <a:ext cx="629117" cy="78167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598" b="1" noProof="1">
                  <a:latin typeface="Consolas" pitchFamily="49" charset="0"/>
                  <a:cs typeface="Consolas" pitchFamily="49" charset="0"/>
                </a:rPr>
                <a:t>12</a:t>
              </a: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598" b="1" noProof="1">
                  <a:latin typeface="Consolas" pitchFamily="49" charset="0"/>
                  <a:cs typeface="Consolas" pitchFamily="49" charset="0"/>
                </a:rPr>
                <a:t>f</a:t>
              </a: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2815099" y="5636202"/>
              <a:ext cx="990600" cy="55853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598" b="1" noProof="1">
                  <a:latin typeface="Consolas" pitchFamily="49" charset="0"/>
                  <a:cs typeface="Consolas" pitchFamily="49" charset="0"/>
                </a:rPr>
                <a:t>Miss</a:t>
              </a:r>
              <a:endParaRPr lang="bg-BG" sz="2598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1" name="Arrow: Right 40">
              <a:extLst>
                <a:ext uri="{FF2B5EF4-FFF2-40B4-BE49-F238E27FC236}">
                  <a16:creationId xmlns:a16="http://schemas.microsoft.com/office/drawing/2014/main" id="{211B7E4F-124B-4711-8422-6143EC966B7F}"/>
                </a:ext>
              </a:extLst>
            </p:cNvPr>
            <p:cNvSpPr/>
            <p:nvPr/>
          </p:nvSpPr>
          <p:spPr>
            <a:xfrm>
              <a:off x="2428844" y="5828472"/>
              <a:ext cx="201807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8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F31F4963-28CA-4CE2-8E80-5B7F6A306E66}"/>
              </a:ext>
            </a:extLst>
          </p:cNvPr>
          <p:cNvGrpSpPr/>
          <p:nvPr/>
        </p:nvGrpSpPr>
        <p:grpSpPr>
          <a:xfrm>
            <a:off x="4124958" y="4782370"/>
            <a:ext cx="2361351" cy="891833"/>
            <a:chOff x="4307530" y="5496496"/>
            <a:chExt cx="1863082" cy="781674"/>
          </a:xfrm>
        </p:grpSpPr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4307530" y="5496496"/>
              <a:ext cx="629117" cy="78167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598" b="1" noProof="1">
                  <a:latin typeface="Consolas" pitchFamily="49" charset="0"/>
                  <a:cs typeface="Consolas" pitchFamily="49" charset="0"/>
                </a:rPr>
                <a:t>16</a:t>
              </a: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598" b="1" noProof="1">
                  <a:latin typeface="Consolas" pitchFamily="49" charset="0"/>
                  <a:cs typeface="Consolas" pitchFamily="49" charset="0"/>
                </a:rPr>
                <a:t>m</a:t>
              </a:r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5406186" y="5654132"/>
              <a:ext cx="764426" cy="54060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598" b="1" noProof="1">
                  <a:latin typeface="Consolas" pitchFamily="49" charset="0"/>
                  <a:cs typeface="Consolas" pitchFamily="49" charset="0"/>
                </a:rPr>
                <a:t>Mr.</a:t>
              </a:r>
              <a:endParaRPr lang="bg-BG" sz="2598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" name="Arrow: Right 45">
              <a:extLst>
                <a:ext uri="{FF2B5EF4-FFF2-40B4-BE49-F238E27FC236}">
                  <a16:creationId xmlns:a16="http://schemas.microsoft.com/office/drawing/2014/main" id="{A67F42F2-67B8-4696-93ED-3A17F3EA5FE9}"/>
                </a:ext>
              </a:extLst>
            </p:cNvPr>
            <p:cNvSpPr/>
            <p:nvPr/>
          </p:nvSpPr>
          <p:spPr>
            <a:xfrm>
              <a:off x="5094161" y="5798408"/>
              <a:ext cx="201807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8" dirty="0"/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28CF9B43-4106-429A-A7C8-90501BD3BF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5697" y="3941807"/>
            <a:ext cx="4228943" cy="1995903"/>
          </a:xfrm>
          <a:prstGeom prst="rect">
            <a:avLst/>
          </a:prstGeom>
        </p:spPr>
      </p:pic>
      <p:sp>
        <p:nvSpPr>
          <p:cNvPr id="15" name="Slide Number">
            <a:extLst>
              <a:ext uri="{FF2B5EF4-FFF2-40B4-BE49-F238E27FC236}">
                <a16:creationId xmlns:a16="http://schemas.microsoft.com/office/drawing/2014/main" id="{1E78A426-177D-488C-BEC2-3FF340823F2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48994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Arrow Connector 12">
            <a:extLst>
              <a:ext uri="{FF2B5EF4-FFF2-40B4-BE49-F238E27FC236}">
                <a16:creationId xmlns:a16="http://schemas.microsoft.com/office/drawing/2014/main" id="{16B77E94-D00C-404A-8902-881DD628A8B7}"/>
              </a:ext>
            </a:extLst>
          </p:cNvPr>
          <p:cNvCxnSpPr>
            <a:cxnSpLocks/>
            <a:endCxn id="71" idx="0"/>
          </p:cNvCxnSpPr>
          <p:nvPr/>
        </p:nvCxnSpPr>
        <p:spPr>
          <a:xfrm>
            <a:off x="6606977" y="1392128"/>
            <a:ext cx="0" cy="578313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Parallelogram 25">
            <a:extLst>
              <a:ext uri="{FF2B5EF4-FFF2-40B4-BE49-F238E27FC236}">
                <a16:creationId xmlns:a16="http://schemas.microsoft.com/office/drawing/2014/main" id="{F1DFC90D-69D5-41A7-A6CD-D13EFD2E53EE}"/>
              </a:ext>
            </a:extLst>
          </p:cNvPr>
          <p:cNvSpPr/>
          <p:nvPr/>
        </p:nvSpPr>
        <p:spPr>
          <a:xfrm>
            <a:off x="1303307" y="5158689"/>
            <a:ext cx="2326974" cy="498465"/>
          </a:xfrm>
          <a:prstGeom prst="parallelogram">
            <a:avLst>
              <a:gd name="adj" fmla="val 55211"/>
            </a:avLst>
          </a:prstGeom>
          <a:solidFill>
            <a:srgbClr val="5EC1B8">
              <a:alpha val="80000"/>
            </a:srgbClr>
          </a:solidFill>
          <a:ln>
            <a:solidFill>
              <a:srgbClr val="50A9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Print "Miss" </a:t>
            </a:r>
          </a:p>
        </p:txBody>
      </p:sp>
      <p:sp>
        <p:nvSpPr>
          <p:cNvPr id="44" name="Parallelogram 52">
            <a:extLst>
              <a:ext uri="{FF2B5EF4-FFF2-40B4-BE49-F238E27FC236}">
                <a16:creationId xmlns:a16="http://schemas.microsoft.com/office/drawing/2014/main" id="{0C592019-0560-4D34-8FD5-9F9A1A6AA402}"/>
              </a:ext>
            </a:extLst>
          </p:cNvPr>
          <p:cNvSpPr/>
          <p:nvPr/>
        </p:nvSpPr>
        <p:spPr>
          <a:xfrm>
            <a:off x="6481257" y="5154590"/>
            <a:ext cx="2625748" cy="506659"/>
          </a:xfrm>
          <a:prstGeom prst="parallelogram">
            <a:avLst>
              <a:gd name="adj" fmla="val 40301"/>
            </a:avLst>
          </a:prstGeom>
          <a:solidFill>
            <a:srgbClr val="5EC1B8">
              <a:alpha val="80000"/>
            </a:srgbClr>
          </a:solidFill>
          <a:ln>
            <a:solidFill>
              <a:srgbClr val="50A9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Print "Master" </a:t>
            </a:r>
          </a:p>
        </p:txBody>
      </p:sp>
      <p:sp>
        <p:nvSpPr>
          <p:cNvPr id="45" name="Parallelogram 2">
            <a:extLst>
              <a:ext uri="{FF2B5EF4-FFF2-40B4-BE49-F238E27FC236}">
                <a16:creationId xmlns:a16="http://schemas.microsoft.com/office/drawing/2014/main" id="{F42AA74E-3F2D-48D9-832F-6918D652646A}"/>
              </a:ext>
            </a:extLst>
          </p:cNvPr>
          <p:cNvSpPr/>
          <p:nvPr/>
        </p:nvSpPr>
        <p:spPr bwMode="auto">
          <a:xfrm>
            <a:off x="5345495" y="584987"/>
            <a:ext cx="2690303" cy="788437"/>
          </a:xfrm>
          <a:prstGeom prst="parallelogram">
            <a:avLst/>
          </a:prstGeom>
          <a:solidFill>
            <a:srgbClr val="5EC1B8">
              <a:alpha val="80000"/>
            </a:srgbClr>
          </a:solidFill>
          <a:ln w="19050">
            <a:solidFill>
              <a:srgbClr val="50A9B8">
                <a:alpha val="80000"/>
              </a:srgb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Read</a:t>
            </a:r>
            <a:r>
              <a:rPr lang="en-US" sz="2800" b="1" dirty="0">
                <a:solidFill>
                  <a:schemeClr val="tx1"/>
                </a:solidFill>
              </a:rPr>
              <a:t> </a:t>
            </a:r>
            <a:r>
              <a:rPr lang="en-US" sz="2800" dirty="0">
                <a:solidFill>
                  <a:schemeClr val="tx1"/>
                </a:solidFill>
              </a:rPr>
              <a:t>input</a:t>
            </a:r>
          </a:p>
        </p:txBody>
      </p:sp>
      <p:grpSp>
        <p:nvGrpSpPr>
          <p:cNvPr id="46" name="Group 17">
            <a:extLst>
              <a:ext uri="{FF2B5EF4-FFF2-40B4-BE49-F238E27FC236}">
                <a16:creationId xmlns:a16="http://schemas.microsoft.com/office/drawing/2014/main" id="{0FF0DB95-C1C5-45F1-8E0A-3EB58449949F}"/>
              </a:ext>
            </a:extLst>
          </p:cNvPr>
          <p:cNvGrpSpPr/>
          <p:nvPr/>
        </p:nvGrpSpPr>
        <p:grpSpPr>
          <a:xfrm>
            <a:off x="2915676" y="3522753"/>
            <a:ext cx="1826420" cy="1582240"/>
            <a:chOff x="2696312" y="3142293"/>
            <a:chExt cx="1826420" cy="1582240"/>
          </a:xfrm>
        </p:grpSpPr>
        <p:sp>
          <p:nvSpPr>
            <p:cNvPr id="47" name="Diamond 15">
              <a:extLst>
                <a:ext uri="{FF2B5EF4-FFF2-40B4-BE49-F238E27FC236}">
                  <a16:creationId xmlns:a16="http://schemas.microsoft.com/office/drawing/2014/main" id="{F2D9C707-B936-4F0F-99AD-8BDA1D00AA09}"/>
                </a:ext>
              </a:extLst>
            </p:cNvPr>
            <p:cNvSpPr/>
            <p:nvPr/>
          </p:nvSpPr>
          <p:spPr bwMode="auto">
            <a:xfrm>
              <a:off x="2696312" y="3142293"/>
              <a:ext cx="1826420" cy="1582240"/>
            </a:xfrm>
            <a:prstGeom prst="diamond">
              <a:avLst/>
            </a:prstGeom>
            <a:solidFill>
              <a:srgbClr val="5EC1B8">
                <a:alpha val="80000"/>
              </a:srgbClr>
            </a:solidFill>
            <a:ln w="19050">
              <a:solidFill>
                <a:srgbClr val="50A9B8">
                  <a:alpha val="80000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48" name="TextBox 16">
              <a:extLst>
                <a:ext uri="{FF2B5EF4-FFF2-40B4-BE49-F238E27FC236}">
                  <a16:creationId xmlns:a16="http://schemas.microsoft.com/office/drawing/2014/main" id="{BADAC02C-B9BD-4642-A4AC-BA432C694819}"/>
                </a:ext>
              </a:extLst>
            </p:cNvPr>
            <p:cNvSpPr txBox="1"/>
            <p:nvPr/>
          </p:nvSpPr>
          <p:spPr>
            <a:xfrm>
              <a:off x="2970925" y="3624604"/>
              <a:ext cx="1325525" cy="60404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/>
                <a:t>age &lt; 16</a:t>
              </a:r>
            </a:p>
          </p:txBody>
        </p:sp>
      </p:grpSp>
      <p:grpSp>
        <p:nvGrpSpPr>
          <p:cNvPr id="50" name="Group 191">
            <a:extLst>
              <a:ext uri="{FF2B5EF4-FFF2-40B4-BE49-F238E27FC236}">
                <a16:creationId xmlns:a16="http://schemas.microsoft.com/office/drawing/2014/main" id="{2D51C4BF-9905-4ED0-B0E4-8B7A98FABC31}"/>
              </a:ext>
            </a:extLst>
          </p:cNvPr>
          <p:cNvGrpSpPr/>
          <p:nvPr/>
        </p:nvGrpSpPr>
        <p:grpSpPr>
          <a:xfrm>
            <a:off x="2316034" y="3861049"/>
            <a:ext cx="710451" cy="1295525"/>
            <a:chOff x="2205980" y="3662032"/>
            <a:chExt cx="710451" cy="1295525"/>
          </a:xfrm>
        </p:grpSpPr>
        <p:sp>
          <p:nvSpPr>
            <p:cNvPr id="54" name="TextBox 31">
              <a:extLst>
                <a:ext uri="{FF2B5EF4-FFF2-40B4-BE49-F238E27FC236}">
                  <a16:creationId xmlns:a16="http://schemas.microsoft.com/office/drawing/2014/main" id="{850BEF63-397B-4ECF-B1AC-8E8473327ED5}"/>
                </a:ext>
              </a:extLst>
            </p:cNvPr>
            <p:cNvSpPr txBox="1"/>
            <p:nvPr/>
          </p:nvSpPr>
          <p:spPr>
            <a:xfrm>
              <a:off x="2205980" y="3662032"/>
              <a:ext cx="7104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true</a:t>
              </a:r>
            </a:p>
          </p:txBody>
        </p:sp>
        <p:cxnSp>
          <p:nvCxnSpPr>
            <p:cNvPr id="55" name="Connector: Elbow 20">
              <a:extLst>
                <a:ext uri="{FF2B5EF4-FFF2-40B4-BE49-F238E27FC236}">
                  <a16:creationId xmlns:a16="http://schemas.microsoft.com/office/drawing/2014/main" id="{9DC7A303-3B42-4AD8-B141-0FA9D9D2683B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2338079" y="4112742"/>
              <a:ext cx="448882" cy="844815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190">
            <a:extLst>
              <a:ext uri="{FF2B5EF4-FFF2-40B4-BE49-F238E27FC236}">
                <a16:creationId xmlns:a16="http://schemas.microsoft.com/office/drawing/2014/main" id="{66D38895-6A2B-4558-9194-7A7B5045B0B7}"/>
              </a:ext>
            </a:extLst>
          </p:cNvPr>
          <p:cNvGrpSpPr/>
          <p:nvPr/>
        </p:nvGrpSpPr>
        <p:grpSpPr>
          <a:xfrm>
            <a:off x="4679620" y="3861049"/>
            <a:ext cx="770445" cy="1297639"/>
            <a:chOff x="4184102" y="3662032"/>
            <a:chExt cx="770445" cy="1297639"/>
          </a:xfrm>
        </p:grpSpPr>
        <p:sp>
          <p:nvSpPr>
            <p:cNvPr id="57" name="TextBox 33">
              <a:extLst>
                <a:ext uri="{FF2B5EF4-FFF2-40B4-BE49-F238E27FC236}">
                  <a16:creationId xmlns:a16="http://schemas.microsoft.com/office/drawing/2014/main" id="{F60AAEF2-1CA8-4108-A75B-2033DF7A127A}"/>
                </a:ext>
              </a:extLst>
            </p:cNvPr>
            <p:cNvSpPr txBox="1"/>
            <p:nvPr/>
          </p:nvSpPr>
          <p:spPr>
            <a:xfrm>
              <a:off x="4184102" y="3662032"/>
              <a:ext cx="77044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false</a:t>
              </a:r>
            </a:p>
          </p:txBody>
        </p:sp>
        <p:cxnSp>
          <p:nvCxnSpPr>
            <p:cNvPr id="58" name="Connector: Elbow 60">
              <a:extLst>
                <a:ext uri="{FF2B5EF4-FFF2-40B4-BE49-F238E27FC236}">
                  <a16:creationId xmlns:a16="http://schemas.microsoft.com/office/drawing/2014/main" id="{B7C75073-D616-4271-9ED4-49B7FFAAD135}"/>
                </a:ext>
              </a:extLst>
            </p:cNvPr>
            <p:cNvCxnSpPr>
              <a:cxnSpLocks/>
              <a:stCxn id="47" idx="3"/>
              <a:endCxn id="81" idx="0"/>
            </p:cNvCxnSpPr>
            <p:nvPr/>
          </p:nvCxnSpPr>
          <p:spPr>
            <a:xfrm>
              <a:off x="4246578" y="4114856"/>
              <a:ext cx="450827" cy="844815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37">
            <a:extLst>
              <a:ext uri="{FF2B5EF4-FFF2-40B4-BE49-F238E27FC236}">
                <a16:creationId xmlns:a16="http://schemas.microsoft.com/office/drawing/2014/main" id="{E07C0EBD-BCCD-4BB2-9F29-5A2947B49329}"/>
              </a:ext>
            </a:extLst>
          </p:cNvPr>
          <p:cNvGrpSpPr/>
          <p:nvPr/>
        </p:nvGrpSpPr>
        <p:grpSpPr>
          <a:xfrm>
            <a:off x="8446044" y="3628016"/>
            <a:ext cx="1826420" cy="1582240"/>
            <a:chOff x="2366488" y="4108502"/>
            <a:chExt cx="1826420" cy="1582240"/>
          </a:xfrm>
        </p:grpSpPr>
        <p:sp>
          <p:nvSpPr>
            <p:cNvPr id="60" name="Diamond 38">
              <a:extLst>
                <a:ext uri="{FF2B5EF4-FFF2-40B4-BE49-F238E27FC236}">
                  <a16:creationId xmlns:a16="http://schemas.microsoft.com/office/drawing/2014/main" id="{B265DC9D-3982-4EC1-805D-F1F42FE9D786}"/>
                </a:ext>
              </a:extLst>
            </p:cNvPr>
            <p:cNvSpPr/>
            <p:nvPr/>
          </p:nvSpPr>
          <p:spPr bwMode="auto">
            <a:xfrm>
              <a:off x="2366488" y="4108502"/>
              <a:ext cx="1826420" cy="1582240"/>
            </a:xfrm>
            <a:prstGeom prst="diamond">
              <a:avLst/>
            </a:prstGeom>
            <a:solidFill>
              <a:srgbClr val="5EC1B8">
                <a:alpha val="80000"/>
              </a:srgbClr>
            </a:solidFill>
            <a:ln w="19050">
              <a:solidFill>
                <a:srgbClr val="50A9B8">
                  <a:alpha val="80000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2" name="TextBox 39">
              <a:extLst>
                <a:ext uri="{FF2B5EF4-FFF2-40B4-BE49-F238E27FC236}">
                  <a16:creationId xmlns:a16="http://schemas.microsoft.com/office/drawing/2014/main" id="{0DEF90DC-BD38-432C-89EC-2B5F32104F9E}"/>
                </a:ext>
              </a:extLst>
            </p:cNvPr>
            <p:cNvSpPr txBox="1"/>
            <p:nvPr/>
          </p:nvSpPr>
          <p:spPr>
            <a:xfrm>
              <a:off x="2615808" y="4601581"/>
              <a:ext cx="1325525" cy="60404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/>
                <a:t>age &lt; 16</a:t>
              </a:r>
            </a:p>
          </p:txBody>
        </p:sp>
      </p:grpSp>
      <p:grpSp>
        <p:nvGrpSpPr>
          <p:cNvPr id="63" name="Group 186">
            <a:extLst>
              <a:ext uri="{FF2B5EF4-FFF2-40B4-BE49-F238E27FC236}">
                <a16:creationId xmlns:a16="http://schemas.microsoft.com/office/drawing/2014/main" id="{939F6E94-80F0-4FF4-A670-EA400573EA3B}"/>
              </a:ext>
            </a:extLst>
          </p:cNvPr>
          <p:cNvGrpSpPr/>
          <p:nvPr/>
        </p:nvGrpSpPr>
        <p:grpSpPr>
          <a:xfrm>
            <a:off x="7675391" y="3963091"/>
            <a:ext cx="726435" cy="1186445"/>
            <a:chOff x="7807603" y="3764074"/>
            <a:chExt cx="594826" cy="1186445"/>
          </a:xfrm>
        </p:grpSpPr>
        <p:sp>
          <p:nvSpPr>
            <p:cNvPr id="64" name="TextBox 50">
              <a:extLst>
                <a:ext uri="{FF2B5EF4-FFF2-40B4-BE49-F238E27FC236}">
                  <a16:creationId xmlns:a16="http://schemas.microsoft.com/office/drawing/2014/main" id="{DD165A91-1FAB-44E1-B6AB-4AC9453A0CBB}"/>
                </a:ext>
              </a:extLst>
            </p:cNvPr>
            <p:cNvSpPr txBox="1"/>
            <p:nvPr/>
          </p:nvSpPr>
          <p:spPr>
            <a:xfrm>
              <a:off x="7807603" y="3764074"/>
              <a:ext cx="5817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true</a:t>
              </a:r>
            </a:p>
          </p:txBody>
        </p:sp>
        <p:cxnSp>
          <p:nvCxnSpPr>
            <p:cNvPr id="65" name="Connector: Elbow 71">
              <a:extLst>
                <a:ext uri="{FF2B5EF4-FFF2-40B4-BE49-F238E27FC236}">
                  <a16:creationId xmlns:a16="http://schemas.microsoft.com/office/drawing/2014/main" id="{89A889F9-D0BE-454A-B340-1C455C9E625A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7868624" y="4215066"/>
              <a:ext cx="533805" cy="735453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187">
            <a:extLst>
              <a:ext uri="{FF2B5EF4-FFF2-40B4-BE49-F238E27FC236}">
                <a16:creationId xmlns:a16="http://schemas.microsoft.com/office/drawing/2014/main" id="{6CF34F42-6101-4835-8491-258A3003B0B2}"/>
              </a:ext>
            </a:extLst>
          </p:cNvPr>
          <p:cNvGrpSpPr/>
          <p:nvPr/>
        </p:nvGrpSpPr>
        <p:grpSpPr>
          <a:xfrm>
            <a:off x="10225326" y="3963090"/>
            <a:ext cx="806492" cy="1187404"/>
            <a:chOff x="10146876" y="3765031"/>
            <a:chExt cx="806492" cy="1187404"/>
          </a:xfrm>
        </p:grpSpPr>
        <p:sp>
          <p:nvSpPr>
            <p:cNvPr id="67" name="TextBox 51">
              <a:extLst>
                <a:ext uri="{FF2B5EF4-FFF2-40B4-BE49-F238E27FC236}">
                  <a16:creationId xmlns:a16="http://schemas.microsoft.com/office/drawing/2014/main" id="{5DF1336D-1B79-43ED-A067-3F9C059FDDEC}"/>
                </a:ext>
              </a:extLst>
            </p:cNvPr>
            <p:cNvSpPr txBox="1"/>
            <p:nvPr/>
          </p:nvSpPr>
          <p:spPr>
            <a:xfrm>
              <a:off x="10146876" y="3765031"/>
              <a:ext cx="8064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false</a:t>
              </a:r>
            </a:p>
          </p:txBody>
        </p:sp>
        <p:cxnSp>
          <p:nvCxnSpPr>
            <p:cNvPr id="68" name="Connector: Elbow 72">
              <a:extLst>
                <a:ext uri="{FF2B5EF4-FFF2-40B4-BE49-F238E27FC236}">
                  <a16:creationId xmlns:a16="http://schemas.microsoft.com/office/drawing/2014/main" id="{39FB8D16-0B20-4B1F-9CA0-C16BF94ABE13}"/>
                </a:ext>
              </a:extLst>
            </p:cNvPr>
            <p:cNvCxnSpPr>
              <a:cxnSpLocks/>
              <a:stCxn id="60" idx="3"/>
              <a:endCxn id="69" idx="0"/>
            </p:cNvCxnSpPr>
            <p:nvPr/>
          </p:nvCxnSpPr>
          <p:spPr>
            <a:xfrm>
              <a:off x="10194014" y="4221077"/>
              <a:ext cx="593757" cy="731358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Parallelogram 100">
            <a:extLst>
              <a:ext uri="{FF2B5EF4-FFF2-40B4-BE49-F238E27FC236}">
                <a16:creationId xmlns:a16="http://schemas.microsoft.com/office/drawing/2014/main" id="{8F747854-34AC-492B-A26F-349FCDEF13AB}"/>
              </a:ext>
            </a:extLst>
          </p:cNvPr>
          <p:cNvSpPr/>
          <p:nvPr/>
        </p:nvSpPr>
        <p:spPr>
          <a:xfrm>
            <a:off x="9741441" y="5150494"/>
            <a:ext cx="2249559" cy="506659"/>
          </a:xfrm>
          <a:prstGeom prst="parallelogram">
            <a:avLst>
              <a:gd name="adj" fmla="val 40301"/>
            </a:avLst>
          </a:prstGeom>
          <a:solidFill>
            <a:srgbClr val="5EC1B8">
              <a:alpha val="80000"/>
            </a:srgbClr>
          </a:solidFill>
          <a:ln>
            <a:solidFill>
              <a:srgbClr val="50A9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Print "Mr." </a:t>
            </a:r>
          </a:p>
        </p:txBody>
      </p:sp>
      <p:grpSp>
        <p:nvGrpSpPr>
          <p:cNvPr id="70" name="Group 3">
            <a:extLst>
              <a:ext uri="{FF2B5EF4-FFF2-40B4-BE49-F238E27FC236}">
                <a16:creationId xmlns:a16="http://schemas.microsoft.com/office/drawing/2014/main" id="{BD84689E-CFEC-4C12-9117-287A75BAD2FE}"/>
              </a:ext>
            </a:extLst>
          </p:cNvPr>
          <p:cNvGrpSpPr/>
          <p:nvPr/>
        </p:nvGrpSpPr>
        <p:grpSpPr>
          <a:xfrm>
            <a:off x="5518654" y="1970441"/>
            <a:ext cx="2176647" cy="2022747"/>
            <a:chOff x="5468180" y="1771424"/>
            <a:chExt cx="2176647" cy="2022747"/>
          </a:xfrm>
        </p:grpSpPr>
        <p:sp>
          <p:nvSpPr>
            <p:cNvPr id="71" name="Diamond 6">
              <a:extLst>
                <a:ext uri="{FF2B5EF4-FFF2-40B4-BE49-F238E27FC236}">
                  <a16:creationId xmlns:a16="http://schemas.microsoft.com/office/drawing/2014/main" id="{CAAF6EED-9320-43B2-B008-7D9D5EE2AEB0}"/>
                </a:ext>
              </a:extLst>
            </p:cNvPr>
            <p:cNvSpPr/>
            <p:nvPr/>
          </p:nvSpPr>
          <p:spPr bwMode="auto">
            <a:xfrm>
              <a:off x="5468180" y="1771424"/>
              <a:ext cx="2176647" cy="2022747"/>
            </a:xfrm>
            <a:prstGeom prst="diamond">
              <a:avLst/>
            </a:prstGeom>
            <a:solidFill>
              <a:srgbClr val="5EC1B8">
                <a:alpha val="80000"/>
              </a:srgbClr>
            </a:solidFill>
            <a:ln w="19050">
              <a:solidFill>
                <a:srgbClr val="50A9B8">
                  <a:alpha val="80000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74" name="TextBox 7">
              <a:extLst>
                <a:ext uri="{FF2B5EF4-FFF2-40B4-BE49-F238E27FC236}">
                  <a16:creationId xmlns:a16="http://schemas.microsoft.com/office/drawing/2014/main" id="{460EC0E1-153B-4DA7-BAC9-9A72CCCFC5B8}"/>
                </a:ext>
              </a:extLst>
            </p:cNvPr>
            <p:cNvSpPr txBox="1"/>
            <p:nvPr/>
          </p:nvSpPr>
          <p:spPr>
            <a:xfrm>
              <a:off x="5604072" y="2221872"/>
              <a:ext cx="1894888" cy="101031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/>
                <a:t>gender</a:t>
              </a:r>
              <a:br>
                <a:rPr lang="en-US" sz="2400" dirty="0"/>
              </a:br>
              <a:r>
                <a:rPr lang="bg-BG" sz="2400" dirty="0"/>
                <a:t>==</a:t>
              </a:r>
              <a:r>
                <a:rPr lang="en-US" sz="2400" dirty="0"/>
                <a:t> </a:t>
              </a:r>
              <a:r>
                <a:rPr lang="bg-BG" sz="2400" dirty="0"/>
                <a:t>'</a:t>
              </a:r>
              <a:r>
                <a:rPr lang="en-US" sz="2400" dirty="0"/>
                <a:t>f</a:t>
              </a:r>
              <a:r>
                <a:rPr lang="bg-BG" sz="2400" dirty="0"/>
                <a:t>'</a:t>
              </a:r>
              <a:endParaRPr lang="en-US" sz="2400" dirty="0"/>
            </a:p>
          </p:txBody>
        </p:sp>
      </p:grpSp>
      <p:grpSp>
        <p:nvGrpSpPr>
          <p:cNvPr id="75" name="Group 198">
            <a:extLst>
              <a:ext uri="{FF2B5EF4-FFF2-40B4-BE49-F238E27FC236}">
                <a16:creationId xmlns:a16="http://schemas.microsoft.com/office/drawing/2014/main" id="{0D854273-79A6-4B87-9D5E-69F3E4D51A08}"/>
              </a:ext>
            </a:extLst>
          </p:cNvPr>
          <p:cNvGrpSpPr/>
          <p:nvPr/>
        </p:nvGrpSpPr>
        <p:grpSpPr>
          <a:xfrm>
            <a:off x="7713086" y="2449965"/>
            <a:ext cx="1691168" cy="1178051"/>
            <a:chOff x="7267046" y="2445340"/>
            <a:chExt cx="1691168" cy="1178051"/>
          </a:xfrm>
        </p:grpSpPr>
        <p:sp>
          <p:nvSpPr>
            <p:cNvPr id="76" name="TextBox 48">
              <a:extLst>
                <a:ext uri="{FF2B5EF4-FFF2-40B4-BE49-F238E27FC236}">
                  <a16:creationId xmlns:a16="http://schemas.microsoft.com/office/drawing/2014/main" id="{CDDE5D1F-C1C9-4022-9CD4-3EF3A58B5ADC}"/>
                </a:ext>
              </a:extLst>
            </p:cNvPr>
            <p:cNvSpPr txBox="1"/>
            <p:nvPr/>
          </p:nvSpPr>
          <p:spPr>
            <a:xfrm flipH="1">
              <a:off x="7267046" y="2445340"/>
              <a:ext cx="7653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false</a:t>
              </a:r>
            </a:p>
          </p:txBody>
        </p:sp>
        <p:cxnSp>
          <p:nvCxnSpPr>
            <p:cNvPr id="77" name="Connector: Elbow 109">
              <a:extLst>
                <a:ext uri="{FF2B5EF4-FFF2-40B4-BE49-F238E27FC236}">
                  <a16:creationId xmlns:a16="http://schemas.microsoft.com/office/drawing/2014/main" id="{EC3FBDD9-B1EB-4886-A87C-C959B7B5D834}"/>
                </a:ext>
              </a:extLst>
            </p:cNvPr>
            <p:cNvCxnSpPr>
              <a:cxnSpLocks/>
              <a:stCxn id="71" idx="3"/>
              <a:endCxn id="60" idx="0"/>
            </p:cNvCxnSpPr>
            <p:nvPr/>
          </p:nvCxnSpPr>
          <p:spPr>
            <a:xfrm>
              <a:off x="7294261" y="2977190"/>
              <a:ext cx="1663953" cy="646201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Group 199">
            <a:extLst>
              <a:ext uri="{FF2B5EF4-FFF2-40B4-BE49-F238E27FC236}">
                <a16:creationId xmlns:a16="http://schemas.microsoft.com/office/drawing/2014/main" id="{3A989585-56CD-47AF-859F-DD257848EB56}"/>
              </a:ext>
            </a:extLst>
          </p:cNvPr>
          <p:cNvGrpSpPr/>
          <p:nvPr/>
        </p:nvGrpSpPr>
        <p:grpSpPr>
          <a:xfrm>
            <a:off x="3825977" y="2464741"/>
            <a:ext cx="1600102" cy="1050453"/>
            <a:chOff x="3863773" y="2456662"/>
            <a:chExt cx="1708998" cy="1050453"/>
          </a:xfrm>
        </p:grpSpPr>
        <p:sp>
          <p:nvSpPr>
            <p:cNvPr id="79" name="TextBox 23">
              <a:extLst>
                <a:ext uri="{FF2B5EF4-FFF2-40B4-BE49-F238E27FC236}">
                  <a16:creationId xmlns:a16="http://schemas.microsoft.com/office/drawing/2014/main" id="{09FB6BB5-16A8-4148-AFF6-A45228564965}"/>
                </a:ext>
              </a:extLst>
            </p:cNvPr>
            <p:cNvSpPr txBox="1"/>
            <p:nvPr/>
          </p:nvSpPr>
          <p:spPr>
            <a:xfrm>
              <a:off x="4213236" y="2456662"/>
              <a:ext cx="8860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true</a:t>
              </a:r>
            </a:p>
          </p:txBody>
        </p:sp>
        <p:cxnSp>
          <p:nvCxnSpPr>
            <p:cNvPr id="80" name="Connector: Elbow 120">
              <a:extLst>
                <a:ext uri="{FF2B5EF4-FFF2-40B4-BE49-F238E27FC236}">
                  <a16:creationId xmlns:a16="http://schemas.microsoft.com/office/drawing/2014/main" id="{FEB8FEBA-9283-47D1-9E21-8FBBAD9DD0B8}"/>
                </a:ext>
              </a:extLst>
            </p:cNvPr>
            <p:cNvCxnSpPr>
              <a:cxnSpLocks/>
              <a:endCxn id="47" idx="0"/>
            </p:cNvCxnSpPr>
            <p:nvPr/>
          </p:nvCxnSpPr>
          <p:spPr>
            <a:xfrm rot="10800000" flipV="1">
              <a:off x="3863773" y="2953781"/>
              <a:ext cx="1708998" cy="553334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Parallelogram 129">
            <a:extLst>
              <a:ext uri="{FF2B5EF4-FFF2-40B4-BE49-F238E27FC236}">
                <a16:creationId xmlns:a16="http://schemas.microsoft.com/office/drawing/2014/main" id="{FD5F7731-EA6E-41F4-B967-B19B1BDD3CFA}"/>
              </a:ext>
            </a:extLst>
          </p:cNvPr>
          <p:cNvSpPr/>
          <p:nvPr/>
        </p:nvSpPr>
        <p:spPr>
          <a:xfrm>
            <a:off x="4037364" y="5158688"/>
            <a:ext cx="2311118" cy="498465"/>
          </a:xfrm>
          <a:prstGeom prst="parallelogram">
            <a:avLst>
              <a:gd name="adj" fmla="val 55211"/>
            </a:avLst>
          </a:prstGeom>
          <a:solidFill>
            <a:srgbClr val="5EC1B8">
              <a:alpha val="80000"/>
            </a:srgbClr>
          </a:solidFill>
          <a:ln>
            <a:solidFill>
              <a:srgbClr val="50A9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Print "Ms." </a:t>
            </a:r>
          </a:p>
        </p:txBody>
      </p:sp>
      <p:sp>
        <p:nvSpPr>
          <p:cNvPr id="38" name="Slide Number">
            <a:extLst>
              <a:ext uri="{FF2B5EF4-FFF2-40B4-BE49-F238E27FC236}">
                <a16:creationId xmlns:a16="http://schemas.microsoft.com/office/drawing/2014/main" id="{D2D837D5-5368-4D8D-9BBD-660FDEC34D0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196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4" grpId="0" animBg="1"/>
      <p:bldP spid="69" grpId="0" animBg="1"/>
      <p:bldP spid="8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599" dirty="0"/>
              <a:t>Решение: Обръщение според възраст и пол</a:t>
            </a:r>
            <a:endParaRPr lang="en-US" sz="3799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56C0F98C-38CD-471A-95F8-00EBF7D88C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3348" y="1205823"/>
            <a:ext cx="8665304" cy="516872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199" b="1" dirty="0">
                <a:latin typeface="Consolas" panose="020B0609020204030204" pitchFamily="49" charset="0"/>
              </a:rPr>
              <a:t>if</a:t>
            </a:r>
            <a:r>
              <a:rPr lang="bg-BG" sz="2199" b="1" dirty="0">
                <a:latin typeface="Consolas" panose="020B0609020204030204" pitchFamily="49" charset="0"/>
              </a:rPr>
              <a:t> </a:t>
            </a:r>
            <a:r>
              <a:rPr lang="en-US" sz="2199" b="1" dirty="0">
                <a:latin typeface="Consolas" panose="020B0609020204030204" pitchFamily="49" charset="0"/>
              </a:rPr>
              <a:t>(gender == "f")</a:t>
            </a:r>
          </a:p>
          <a:p>
            <a:r>
              <a:rPr lang="en-US" sz="2199" b="1" dirty="0">
                <a:latin typeface="Consolas" panose="020B0609020204030204" pitchFamily="49" charset="0"/>
              </a:rPr>
              <a:t>{</a:t>
            </a:r>
          </a:p>
          <a:p>
            <a:r>
              <a:rPr lang="bg-BG" sz="2199" b="1" dirty="0">
                <a:latin typeface="Consolas" panose="020B0609020204030204" pitchFamily="49" charset="0"/>
              </a:rPr>
              <a:t>   </a:t>
            </a:r>
            <a:r>
              <a:rPr lang="en-US" sz="2199" b="1" dirty="0">
                <a:latin typeface="Consolas" panose="020B0609020204030204" pitchFamily="49" charset="0"/>
              </a:rPr>
              <a:t>if</a:t>
            </a:r>
            <a:r>
              <a:rPr lang="bg-BG" sz="2199" b="1" dirty="0">
                <a:latin typeface="Consolas" panose="020B0609020204030204" pitchFamily="49" charset="0"/>
              </a:rPr>
              <a:t> </a:t>
            </a:r>
            <a:r>
              <a:rPr lang="en-US" sz="2199" b="1" dirty="0">
                <a:latin typeface="Consolas" panose="020B0609020204030204" pitchFamily="49" charset="0"/>
              </a:rPr>
              <a:t>(age &gt;= 16)</a:t>
            </a:r>
          </a:p>
          <a:p>
            <a:r>
              <a:rPr lang="en-US" sz="2199" b="1" dirty="0">
                <a:latin typeface="Consolas" panose="020B0609020204030204" pitchFamily="49" charset="0"/>
              </a:rPr>
              <a:t>  </a:t>
            </a:r>
            <a:r>
              <a:rPr lang="bg-BG" sz="2199" b="1" dirty="0">
                <a:latin typeface="Consolas" panose="020B0609020204030204" pitchFamily="49" charset="0"/>
              </a:rPr>
              <a:t> </a:t>
            </a:r>
            <a:r>
              <a:rPr lang="en-US" sz="2199" b="1" dirty="0">
                <a:latin typeface="Consolas" panose="020B0609020204030204" pitchFamily="49" charset="0"/>
              </a:rPr>
              <a:t>{</a:t>
            </a:r>
          </a:p>
          <a:p>
            <a:r>
              <a:rPr lang="en-US" sz="2199" b="1" dirty="0">
                <a:latin typeface="Consolas" panose="020B0609020204030204" pitchFamily="49" charset="0"/>
              </a:rPr>
              <a:t>   </a:t>
            </a:r>
            <a:r>
              <a:rPr lang="bg-BG" sz="2199" b="1" dirty="0">
                <a:latin typeface="Consolas" panose="020B0609020204030204" pitchFamily="49" charset="0"/>
              </a:rPr>
              <a:t>   </a:t>
            </a:r>
            <a:r>
              <a:rPr lang="en-US" sz="2199" b="1" noProof="1">
                <a:latin typeface="Consolas" panose="020B0609020204030204" pitchFamily="49" charset="0"/>
              </a:rPr>
              <a:t>Console.WriteLine</a:t>
            </a:r>
            <a:r>
              <a:rPr lang="en-US" sz="2199" b="1" dirty="0">
                <a:latin typeface="Consolas" panose="020B0609020204030204" pitchFamily="49" charset="0"/>
              </a:rPr>
              <a:t>("Ms.");</a:t>
            </a:r>
          </a:p>
          <a:p>
            <a:r>
              <a:rPr lang="en-US" sz="2199" b="1" dirty="0">
                <a:latin typeface="Consolas" panose="020B0609020204030204" pitchFamily="49" charset="0"/>
              </a:rPr>
              <a:t>   }</a:t>
            </a:r>
          </a:p>
          <a:p>
            <a:r>
              <a:rPr lang="en-US" sz="2199" b="1" dirty="0">
                <a:latin typeface="Consolas" panose="020B0609020204030204" pitchFamily="49" charset="0"/>
              </a:rPr>
              <a:t>   else</a:t>
            </a:r>
          </a:p>
          <a:p>
            <a:r>
              <a:rPr lang="en-US" sz="2199" b="1" dirty="0">
                <a:latin typeface="Consolas" panose="020B0609020204030204" pitchFamily="49" charset="0"/>
              </a:rPr>
              <a:t>   {</a:t>
            </a:r>
          </a:p>
          <a:p>
            <a:r>
              <a:rPr lang="en-US" sz="2199" b="1" dirty="0">
                <a:latin typeface="Consolas" panose="020B0609020204030204" pitchFamily="49" charset="0"/>
              </a:rPr>
              <a:t>      </a:t>
            </a:r>
            <a:r>
              <a:rPr lang="en-US" sz="2199" b="1" noProof="1">
                <a:latin typeface="Consolas" panose="020B0609020204030204" pitchFamily="49" charset="0"/>
              </a:rPr>
              <a:t>Console.WriteLine</a:t>
            </a:r>
            <a:r>
              <a:rPr lang="en-US" sz="2199" b="1" dirty="0">
                <a:latin typeface="Consolas" panose="020B0609020204030204" pitchFamily="49" charset="0"/>
              </a:rPr>
              <a:t>("Miss");</a:t>
            </a:r>
          </a:p>
          <a:p>
            <a:r>
              <a:rPr lang="en-US" sz="2199" b="1" dirty="0">
                <a:latin typeface="Consolas" panose="020B0609020204030204" pitchFamily="49" charset="0"/>
              </a:rPr>
              <a:t>   }</a:t>
            </a:r>
          </a:p>
          <a:p>
            <a:r>
              <a:rPr lang="en-US" sz="2199" b="1" dirty="0">
                <a:latin typeface="Consolas" panose="020B0609020204030204" pitchFamily="49" charset="0"/>
              </a:rPr>
              <a:t>}</a:t>
            </a:r>
          </a:p>
          <a:p>
            <a:r>
              <a:rPr lang="en-US" sz="2199" b="1" dirty="0">
                <a:latin typeface="Consolas" panose="020B0609020204030204" pitchFamily="49" charset="0"/>
              </a:rPr>
              <a:t>else</a:t>
            </a:r>
          </a:p>
          <a:p>
            <a:r>
              <a:rPr lang="en-US" sz="2199" b="1" dirty="0">
                <a:latin typeface="Consolas" panose="020B0609020204030204" pitchFamily="49" charset="0"/>
              </a:rPr>
              <a:t>{</a:t>
            </a:r>
          </a:p>
          <a:p>
            <a:r>
              <a:rPr lang="en-US" sz="2199" b="1" dirty="0">
                <a:latin typeface="Consolas" panose="020B0609020204030204" pitchFamily="49" charset="0"/>
              </a:rPr>
              <a:t>   </a:t>
            </a:r>
            <a:r>
              <a:rPr lang="en-US" sz="2000" b="1" dirty="0">
                <a:solidFill>
                  <a:schemeClr val="accent2"/>
                </a:solidFill>
                <a:latin typeface="Consolas" panose="020B0609020204030204" pitchFamily="49" charset="0"/>
              </a:rPr>
              <a:t>//</a:t>
            </a:r>
            <a:r>
              <a:rPr lang="bg-BG" sz="2000" b="1" dirty="0">
                <a:solidFill>
                  <a:schemeClr val="accent2"/>
                </a:solidFill>
                <a:latin typeface="Consolas" panose="020B0609020204030204" pitchFamily="49" charset="0"/>
              </a:rPr>
              <a:t> </a:t>
            </a:r>
            <a:r>
              <a:rPr lang="en-US" sz="20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TODO: </a:t>
            </a:r>
            <a:r>
              <a:rPr lang="bg-BG" sz="20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Проверете останалите обръщания</a:t>
            </a:r>
            <a:r>
              <a:rPr lang="en-US" sz="20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 – "Mr.", "Master</a:t>
            </a:r>
            <a:r>
              <a:rPr lang="en-US" sz="2000" b="1" dirty="0">
                <a:solidFill>
                  <a:schemeClr val="accent2"/>
                </a:solidFill>
                <a:latin typeface="Consolas" panose="020B0609020204030204" pitchFamily="49" charset="0"/>
              </a:rPr>
              <a:t>"</a:t>
            </a:r>
          </a:p>
          <a:p>
            <a:r>
              <a:rPr lang="en-US" sz="2199" b="1" dirty="0">
                <a:latin typeface="Consolas" panose="020B0609020204030204" pitchFamily="49" charset="0"/>
              </a:rPr>
              <a:t>}</a:t>
            </a:r>
            <a:endParaRPr lang="en-US" sz="2199" b="1" i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E2EB5D0D-6829-49A4-B7BE-A8815B377C17}"/>
              </a:ext>
            </a:extLst>
          </p:cNvPr>
          <p:cNvSpPr/>
          <p:nvPr/>
        </p:nvSpPr>
        <p:spPr>
          <a:xfrm>
            <a:off x="346647" y="6441744"/>
            <a:ext cx="11498705" cy="40000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1999" dirty="0"/>
              <a:t>Тествайте</a:t>
            </a:r>
            <a:r>
              <a:rPr lang="bg-BG" sz="1999" dirty="0">
                <a:solidFill>
                  <a:prstClr val="white"/>
                </a:solidFill>
              </a:rPr>
              <a:t> </a:t>
            </a:r>
            <a:r>
              <a:rPr lang="bg-BG" sz="1999" dirty="0"/>
              <a:t>решението си в </a:t>
            </a:r>
            <a:r>
              <a:rPr lang="en-US" sz="1999" dirty="0"/>
              <a:t>Judge: </a:t>
            </a:r>
            <a:r>
              <a:rPr lang="en-US" sz="1999" u="sng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https://judge.softuni.org/Contests/Practice/Index/3896#1</a:t>
            </a:r>
            <a:endParaRPr lang="en-US" sz="1999" u="sng" dirty="0">
              <a:solidFill>
                <a:schemeClr val="bg1"/>
              </a:solidFill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EF084E1B-BC30-4F90-BDFE-828C532F73D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85477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Custom 28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296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3402</TotalTime>
  <Words>1692</Words>
  <Application>Microsoft Office PowerPoint</Application>
  <PresentationFormat>Widescreen</PresentationFormat>
  <Paragraphs>379</Paragraphs>
  <Slides>32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Arial</vt:lpstr>
      <vt:lpstr>Calibri</vt:lpstr>
      <vt:lpstr>Consolas</vt:lpstr>
      <vt:lpstr>Wingdings</vt:lpstr>
      <vt:lpstr>Wingdings 2</vt:lpstr>
      <vt:lpstr>SoftUni</vt:lpstr>
      <vt:lpstr>Условни конструкции</vt:lpstr>
      <vt:lpstr>Съдържание</vt:lpstr>
      <vt:lpstr>Живот на променливите</vt:lpstr>
      <vt:lpstr>Живот на променлива</vt:lpstr>
      <vt:lpstr>Вложени условни конструкции</vt:lpstr>
      <vt:lpstr>Вложени проверки</vt:lpstr>
      <vt:lpstr>Задача: Обръщение според възраст и пол</vt:lpstr>
      <vt:lpstr>PowerPoint Presentation</vt:lpstr>
      <vt:lpstr>Решение: Обръщение според възраст и пол</vt:lpstr>
      <vt:lpstr>Задача: Квартално магазинче (1)</vt:lpstr>
      <vt:lpstr>Квартално магазинче – условие (2)</vt:lpstr>
      <vt:lpstr>PowerPoint Presentation</vt:lpstr>
      <vt:lpstr>Решение: Квартално магазинче</vt:lpstr>
      <vt:lpstr>Логически оператори</vt:lpstr>
      <vt:lpstr>Логически оператори</vt:lpstr>
      <vt:lpstr>Логическо "И"</vt:lpstr>
      <vt:lpstr>Сравнение</vt:lpstr>
      <vt:lpstr>Задача: Число в интервала</vt:lpstr>
      <vt:lpstr>Решение: Число в интервала</vt:lpstr>
      <vt:lpstr>Логическо "ИЛИ"</vt:lpstr>
      <vt:lpstr>Сравнение</vt:lpstr>
      <vt:lpstr>Задача: Билет за кино</vt:lpstr>
      <vt:lpstr>Решение: Билет за кино</vt:lpstr>
      <vt:lpstr>Логическо отрицание</vt:lpstr>
      <vt:lpstr>Задача: Невалидно число</vt:lpstr>
      <vt:lpstr>Решение: Невалидно число</vt:lpstr>
      <vt:lpstr>Приоритет на условия</vt:lpstr>
      <vt:lpstr>Приоритет на условия</vt:lpstr>
      <vt:lpstr>Какво научихме днес?</vt:lpstr>
      <vt:lpstr>Въпроси?</vt:lpstr>
      <vt:lpstr>Лиценз</vt:lpstr>
      <vt:lpstr>Обучения в Софтуерен университет (СофтУни)</vt:lpstr>
    </vt:vector>
  </TitlesOfParts>
  <Manager/>
  <Company>SoftUni – https://softuni.org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Сложни проверки</dc:title>
  <dc:subject>Модул 1 - ООП</dc:subject>
  <dc:creator>Software University</dc:creator>
  <cp:keywords>Sofware University; SoftUni; programming; coding; software development; education; training; course; курс; програмиране; кодене; кодиране; СофтУни</cp:keywords>
  <dc:description>© SoftUni – https://softuni.org_x000d_
© Software University – https://softuni.bg_x000d_
_x000d_
Copyrighted document. Unauthorized copy, reproduction or use is not permitted.</dc:description>
  <cp:lastModifiedBy>Svetlin Nakov</cp:lastModifiedBy>
  <cp:revision>121</cp:revision>
  <dcterms:created xsi:type="dcterms:W3CDTF">2018-05-23T13:08:44Z</dcterms:created>
  <dcterms:modified xsi:type="dcterms:W3CDTF">2023-02-09T17:15:32Z</dcterms:modified>
  <cp:category>computer programming;programming;C#;програмиране;кодиране</cp:category>
</cp:coreProperties>
</file>