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6" r:id="rId9"/>
    <p:sldId id="593" r:id="rId10"/>
    <p:sldId id="594" r:id="rId11"/>
    <p:sldId id="595" r:id="rId12"/>
    <p:sldId id="597" r:id="rId13"/>
    <p:sldId id="598" r:id="rId14"/>
    <p:sldId id="599" r:id="rId15"/>
    <p:sldId id="600" r:id="rId16"/>
    <p:sldId id="601" r:id="rId17"/>
    <p:sldId id="602" r:id="rId18"/>
    <p:sldId id="603" r:id="rId19"/>
    <p:sldId id="607" r:id="rId20"/>
    <p:sldId id="604" r:id="rId21"/>
    <p:sldId id="605" r:id="rId22"/>
    <p:sldId id="606" r:id="rId23"/>
    <p:sldId id="608" r:id="rId24"/>
    <p:sldId id="609" r:id="rId25"/>
    <p:sldId id="610" r:id="rId26"/>
    <p:sldId id="611" r:id="rId27"/>
    <p:sldId id="612" r:id="rId28"/>
    <p:sldId id="613" r:id="rId29"/>
    <p:sldId id="586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Повторения на блокове код" id="{BF5980E3-F464-483D-9000-38E80664EE51}">
          <p14:sldIdLst>
            <p14:sldId id="587"/>
            <p14:sldId id="588"/>
            <p14:sldId id="589"/>
          </p14:sldIdLst>
        </p14:section>
        <p14:section name="For цикъл" id="{79844777-EA03-4D98-BC99-1375DEB14421}">
          <p14:sldIdLst>
            <p14:sldId id="590"/>
            <p14:sldId id="591"/>
            <p14:sldId id="596"/>
            <p14:sldId id="593"/>
            <p14:sldId id="594"/>
            <p14:sldId id="595"/>
            <p14:sldId id="597"/>
          </p14:sldIdLst>
        </p14:section>
        <p14:section name="Работа с текст" id="{E0F1F0D5-05A6-4E87-BAD7-B514DF54C1AC}">
          <p14:sldIdLst>
            <p14:sldId id="598"/>
            <p14:sldId id="599"/>
            <p14:sldId id="600"/>
            <p14:sldId id="601"/>
          </p14:sldIdLst>
        </p14:section>
        <p14:section name="While цикъл" id="{973F4C15-2C32-4F6E-94D8-C3824AA3EDF2}">
          <p14:sldIdLst>
            <p14:sldId id="602"/>
            <p14:sldId id="603"/>
            <p14:sldId id="607"/>
            <p14:sldId id="604"/>
            <p14:sldId id="605"/>
            <p14:sldId id="606"/>
            <p14:sldId id="608"/>
            <p14:sldId id="609"/>
            <p14:sldId id="610"/>
            <p14:sldId id="611"/>
            <p14:sldId id="612"/>
            <p14:sldId id="613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470" autoAdjust="0"/>
    <p:restoredTop sz="95214" autoAdjust="0"/>
  </p:normalViewPr>
  <p:slideViewPr>
    <p:cSldViewPr showGuides="1">
      <p:cViewPr>
        <p:scale>
          <a:sx n="110" d="100"/>
          <a:sy n="110" d="100"/>
        </p:scale>
        <p:origin x="84" y="1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11.11.2024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1864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ADFF4B7-D99E-4EF4-B1CE-7D21D8D454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3008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FEAF58E-0ED1-4D01-A450-AEED9F74D0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5592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918803"/>
          </a:xfrm>
        </p:spPr>
        <p:txBody>
          <a:bodyPr>
            <a:normAutofit/>
          </a:bodyPr>
          <a:lstStyle/>
          <a:p>
            <a:r>
              <a:rPr lang="ru-RU" dirty="0" smtClean="0"/>
              <a:t>Повторения с </a:t>
            </a:r>
            <a:r>
              <a:rPr lang="en-US" dirty="0" smtClean="0"/>
              <a:t>For </a:t>
            </a:r>
            <a:r>
              <a:rPr lang="bg-BG" dirty="0" smtClean="0"/>
              <a:t>и </a:t>
            </a:r>
            <a:r>
              <a:rPr lang="en-US" dirty="0" smtClean="0"/>
              <a:t>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1455014"/>
          </a:xfrm>
        </p:spPr>
        <p:txBody>
          <a:bodyPr>
            <a:normAutofit fontScale="90000"/>
          </a:bodyPr>
          <a:lstStyle/>
          <a:p>
            <a:r>
              <a:rPr lang="bg-BG" dirty="0"/>
              <a:t>Реализиране на цикличен алгоритъм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4" name="Picture Placeholder 3"/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82" b="177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Прочита </a:t>
            </a:r>
            <a:r>
              <a:rPr lang="bg-BG" b="1" dirty="0">
                <a:latin typeface="Calibri" panose="020F0502020204030204" pitchFamily="34" charset="0"/>
                <a:cs typeface="Calibri" panose="020F0502020204030204" pitchFamily="34" charset="0"/>
              </a:rPr>
              <a:t>цяло число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pPr lvl="1"/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1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 до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със стъпка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3</a:t>
            </a:r>
            <a:endParaRPr lang="bg-BG" dirty="0">
              <a:solidFill>
                <a:schemeClr val="bg1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bg-BG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условие</a:t>
            </a:r>
            <a:r>
              <a:rPr lang="en-US" dirty="0"/>
              <a:t> </a:t>
            </a:r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3248" y="4181096"/>
            <a:ext cx="662495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4790" y="4369075"/>
            <a:ext cx="402964" cy="355325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1684" y="4200939"/>
            <a:ext cx="2895600" cy="6410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4268569"/>
            <a:ext cx="891990" cy="1985938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249782" y="2995631"/>
            <a:ext cx="1805478" cy="866739"/>
          </a:xfrm>
          <a:prstGeom prst="curved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03809" y="4132762"/>
            <a:ext cx="1463731" cy="1977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BFFF662-FE04-496F-AC16-023D95A11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7024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lide Number">
            <a:extLst>
              <a:ext uri="{FF2B5EF4-FFF2-40B4-BE49-F238E27FC236}">
                <a16:creationId xmlns:a16="http://schemas.microsoft.com/office/drawing/2014/main" id="{DA53BEB6-C51C-4683-917C-9B2E28E0B51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Числата от 1 до </a:t>
            </a:r>
            <a:r>
              <a:rPr lang="en-US" dirty="0" smtClean="0"/>
              <a:t>N </a:t>
            </a:r>
            <a:r>
              <a:rPr lang="bg-BG" dirty="0" smtClean="0"/>
              <a:t>през 3 – блок схема</a:t>
            </a:r>
            <a:endParaRPr lang="en-US" dirty="0"/>
          </a:p>
        </p:txBody>
      </p:sp>
      <p:grpSp>
        <p:nvGrpSpPr>
          <p:cNvPr id="58" name="Group 57"/>
          <p:cNvGrpSpPr/>
          <p:nvPr/>
        </p:nvGrpSpPr>
        <p:grpSpPr>
          <a:xfrm>
            <a:off x="4566000" y="1359000"/>
            <a:ext cx="5024993" cy="5082831"/>
            <a:chOff x="4301839" y="1271169"/>
            <a:chExt cx="5024993" cy="5506141"/>
          </a:xfrm>
        </p:grpSpPr>
        <p:sp>
          <p:nvSpPr>
            <p:cNvPr id="28" name="Flowchart: Data 27"/>
            <p:cNvSpPr/>
            <p:nvPr/>
          </p:nvSpPr>
          <p:spPr bwMode="auto">
            <a:xfrm>
              <a:off x="4529445" y="5499000"/>
              <a:ext cx="1728553" cy="452233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301839" y="1271169"/>
              <a:ext cx="2183766" cy="742921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Начало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4381222" y="3159000"/>
              <a:ext cx="2025000" cy="5133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1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1" name="Oval 30"/>
            <p:cNvSpPr/>
            <p:nvPr/>
          </p:nvSpPr>
          <p:spPr bwMode="auto">
            <a:xfrm>
              <a:off x="7316839" y="4222065"/>
              <a:ext cx="2009993" cy="749122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Край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Diamond 31"/>
            <p:cNvSpPr/>
            <p:nvPr/>
          </p:nvSpPr>
          <p:spPr bwMode="auto">
            <a:xfrm>
              <a:off x="4375850" y="4036839"/>
              <a:ext cx="2035742" cy="1119576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</a:t>
              </a:r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&lt;= </a:t>
              </a:r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3" name="Straight Arrow Connector 32"/>
            <p:cNvCxnSpPr>
              <a:stCxn id="41" idx="4"/>
              <a:endCxn id="30" idx="0"/>
            </p:cNvCxnSpPr>
            <p:nvPr/>
          </p:nvCxnSpPr>
          <p:spPr>
            <a:xfrm flipH="1">
              <a:off x="5393722" y="2801233"/>
              <a:ext cx="9184" cy="3577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stCxn id="30" idx="2"/>
              <a:endCxn id="32" idx="0"/>
            </p:cNvCxnSpPr>
            <p:nvPr/>
          </p:nvCxnSpPr>
          <p:spPr>
            <a:xfrm flipH="1">
              <a:off x="5393721" y="3672310"/>
              <a:ext cx="1" cy="36452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2" idx="2"/>
              <a:endCxn id="28" idx="1"/>
            </p:cNvCxnSpPr>
            <p:nvPr/>
          </p:nvCxnSpPr>
          <p:spPr>
            <a:xfrm>
              <a:off x="5393721" y="5156414"/>
              <a:ext cx="1" cy="34258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57" idx="1"/>
              <a:endCxn id="32" idx="1"/>
            </p:cNvCxnSpPr>
            <p:nvPr/>
          </p:nvCxnSpPr>
          <p:spPr>
            <a:xfrm rot="10800000">
              <a:off x="4375851" y="4596627"/>
              <a:ext cx="5371" cy="1924029"/>
            </a:xfrm>
            <a:prstGeom prst="bentConnector3">
              <a:avLst>
                <a:gd name="adj1" fmla="val 4356191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>
              <a:stCxn id="32" idx="3"/>
              <a:endCxn id="31" idx="2"/>
            </p:cNvCxnSpPr>
            <p:nvPr/>
          </p:nvCxnSpPr>
          <p:spPr>
            <a:xfrm flipV="1">
              <a:off x="6411592" y="4596626"/>
              <a:ext cx="905247" cy="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5386249" y="5030690"/>
              <a:ext cx="678372" cy="457073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40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6555851" y="4060327"/>
              <a:ext cx="846663" cy="49209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  <p:sp>
          <p:nvSpPr>
            <p:cNvPr id="41" name="Flowchart: Data 40"/>
            <p:cNvSpPr/>
            <p:nvPr/>
          </p:nvSpPr>
          <p:spPr bwMode="auto">
            <a:xfrm>
              <a:off x="4538629" y="2349000"/>
              <a:ext cx="1728553" cy="452233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</a:t>
              </a:r>
            </a:p>
          </p:txBody>
        </p:sp>
        <p:cxnSp>
          <p:nvCxnSpPr>
            <p:cNvPr id="45" name="Straight Arrow Connector 44"/>
            <p:cNvCxnSpPr>
              <a:stCxn id="29" idx="4"/>
              <a:endCxn id="41" idx="1"/>
            </p:cNvCxnSpPr>
            <p:nvPr/>
          </p:nvCxnSpPr>
          <p:spPr>
            <a:xfrm>
              <a:off x="5393722" y="2014090"/>
              <a:ext cx="9184" cy="33491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7" name="Rectangle 56"/>
            <p:cNvSpPr/>
            <p:nvPr/>
          </p:nvSpPr>
          <p:spPr bwMode="auto">
            <a:xfrm>
              <a:off x="4381221" y="6264000"/>
              <a:ext cx="2025000" cy="51331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+= 3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2" name="Straight Arrow Connector 71"/>
            <p:cNvCxnSpPr>
              <a:stCxn id="28" idx="4"/>
              <a:endCxn id="57" idx="0"/>
            </p:cNvCxnSpPr>
            <p:nvPr/>
          </p:nvCxnSpPr>
          <p:spPr>
            <a:xfrm flipH="1">
              <a:off x="5393721" y="5951233"/>
              <a:ext cx="1" cy="31276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310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43550" y="1830093"/>
            <a:ext cx="7475050" cy="208672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n =</a:t>
            </a: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int(input())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600" b="1" noProof="1">
                <a:latin typeface="Consolas" pitchFamily="49" charset="0"/>
                <a:cs typeface="Consolas" pitchFamily="49" charset="0"/>
              </a:rPr>
              <a:t>for i in range(1, n + 1, 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600" b="1" noProof="1">
                <a:latin typeface="Consolas" pitchFamily="49" charset="0"/>
                <a:cs typeface="Consolas" pitchFamily="49" charset="0"/>
              </a:rPr>
              <a:t> print(i)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6725A426-4F07-4F6E-BDD8-9B123E2F22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8" name="Rectangle 7"/>
          <p:cNvSpPr/>
          <p:nvPr/>
        </p:nvSpPr>
        <p:spPr>
          <a:xfrm>
            <a:off x="7767600" y="2593070"/>
            <a:ext cx="533400" cy="53628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8436000" y="3389014"/>
            <a:ext cx="2356200" cy="1055608"/>
          </a:xfrm>
          <a:prstGeom prst="wedgeRoundRectCallout">
            <a:avLst>
              <a:gd name="adj1" fmla="val -61978"/>
              <a:gd name="adj2" fmla="val -58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3 </a:t>
            </a:r>
          </a:p>
        </p:txBody>
      </p:sp>
    </p:spTree>
    <p:extLst>
      <p:ext uri="{BB962C8B-B14F-4D97-AF65-F5344CB8AC3E}">
        <p14:creationId xmlns:p14="http://schemas.microsoft.com/office/powerpoint/2010/main" val="1105783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45916"/>
            <a:ext cx="10961783" cy="768084"/>
          </a:xfrm>
        </p:spPr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pic>
        <p:nvPicPr>
          <p:cNvPr id="7" name="Picture 6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6800" y="1447801"/>
            <a:ext cx="2667000" cy="2261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87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Можем да вземем дължината на текст</a:t>
            </a:r>
            <a:endParaRPr lang="en-US" sz="3600" dirty="0"/>
          </a:p>
          <a:p>
            <a:endParaRPr lang="en-US" sz="3600" dirty="0"/>
          </a:p>
          <a:p>
            <a:endParaRPr lang="bg-BG" sz="3600" dirty="0"/>
          </a:p>
          <a:p>
            <a:pPr marL="0" indent="0">
              <a:buNone/>
            </a:pPr>
            <a:endParaRPr lang="en-US" sz="3600" dirty="0"/>
          </a:p>
          <a:p>
            <a:r>
              <a:rPr lang="bg-BG" sz="3600" dirty="0"/>
              <a:t>Можем да вземем  символ от текст по индекс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0" y="5223715"/>
            <a:ext cx="587535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letter = text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800" b="1" dirty="0">
                <a:latin typeface="Consolas" panose="020B0609020204030204" pitchFamily="49" charset="0"/>
              </a:rPr>
              <a:t>4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800" b="1" dirty="0">
                <a:latin typeface="Consolas" panose="020B0609020204030204" pitchFamily="49" charset="0"/>
              </a:rPr>
              <a:t>	</a:t>
            </a:r>
            <a:endParaRPr lang="en-US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601" y="2298715"/>
            <a:ext cx="5919800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text = "SoftUni"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length =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</a:rPr>
              <a:t>len</a:t>
            </a:r>
            <a:r>
              <a:rPr lang="en-US" sz="2800" b="1" dirty="0">
                <a:latin typeface="Consolas" panose="020B0609020204030204" pitchFamily="49" charset="0"/>
              </a:rPr>
              <a:t>(text)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3ECD0A-A335-458D-80F1-A105CB3B7E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12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4673600" y="2692465"/>
            <a:ext cx="1122649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solidFill>
                  <a:schemeClr val="accent2"/>
                </a:solidFill>
                <a:latin typeface="Consolas" panose="020B0609020204030204" pitchFamily="49" charset="0"/>
              </a:rPr>
              <a:t># 7</a:t>
            </a:r>
            <a:endParaRPr lang="bg-BG" sz="28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4495800" y="5670615"/>
            <a:ext cx="1193093" cy="69208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dirty="0"/>
              <a:t># U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645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Напишете програма, която </a:t>
            </a:r>
          </a:p>
          <a:p>
            <a:pPr lvl="1"/>
            <a:r>
              <a:rPr lang="bg-BG" sz="3400" dirty="0"/>
              <a:t>чете </a:t>
            </a:r>
            <a:r>
              <a:rPr lang="bg-BG" sz="3400" b="1" dirty="0" smtClean="0"/>
              <a:t>текст</a:t>
            </a:r>
            <a:r>
              <a:rPr lang="bg-BG" sz="3400" dirty="0" smtClean="0"/>
              <a:t> (</a:t>
            </a:r>
            <a:r>
              <a:rPr lang="bg-BG" sz="3400" b="1" dirty="0">
                <a:solidFill>
                  <a:schemeClr val="bg1"/>
                </a:solidFill>
              </a:rPr>
              <a:t>стринг</a:t>
            </a:r>
            <a:r>
              <a:rPr lang="bg-BG" sz="3400" dirty="0"/>
              <a:t>)</a:t>
            </a:r>
          </a:p>
          <a:p>
            <a:pPr lvl="1"/>
            <a:r>
              <a:rPr lang="bg-BG" sz="3400" dirty="0"/>
              <a:t>печата всеки </a:t>
            </a:r>
            <a:r>
              <a:rPr lang="bg-BG" sz="3400" b="1" dirty="0">
                <a:solidFill>
                  <a:schemeClr val="bg1"/>
                </a:solidFill>
              </a:rPr>
              <a:t>символ</a:t>
            </a:r>
            <a:r>
              <a:rPr lang="bg-BG" sz="3400" dirty="0"/>
              <a:t> от текста на </a:t>
            </a:r>
            <a:r>
              <a:rPr lang="bg-BG" sz="3400" b="1" dirty="0"/>
              <a:t>отделен ред</a:t>
            </a:r>
          </a:p>
          <a:p>
            <a:r>
              <a:rPr lang="bg-BG" sz="3600" dirty="0"/>
              <a:t>Примерен вход и изход:</a:t>
            </a:r>
            <a:endParaRPr lang="en-US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775976"/>
            <a:ext cx="1624002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softuni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3304" y="3482977"/>
            <a:ext cx="609600" cy="31085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6096000" y="4885186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230" y="4775976"/>
            <a:ext cx="1174183" cy="52322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hello</a:t>
            </a:r>
            <a:endParaRPr lang="en-US" sz="36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7683" y="3995991"/>
            <a:ext cx="609600" cy="224676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2198095" y="4885186"/>
            <a:ext cx="457200" cy="3048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E0FE3F88-E964-4638-B1BB-61F084AFF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6767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430475" y="2181172"/>
            <a:ext cx="7331050" cy="2495656"/>
          </a:xfrm>
          <a:solidFill>
            <a:schemeClr val="accent5">
              <a:lumMod val="60000"/>
              <a:lumOff val="40000"/>
              <a:alpha val="15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length = input()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for i in range(0,len(length)):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3200" dirty="0"/>
              <a:t>    </a:t>
            </a:r>
            <a:r>
              <a:rPr lang="en-US" sz="3200" dirty="0" smtClean="0"/>
              <a:t>print(length[i</a:t>
            </a:r>
            <a:r>
              <a:rPr lang="en-US" sz="3200" dirty="0"/>
              <a:t>])</a:t>
            </a:r>
            <a:endParaRPr lang="bg-BG" sz="32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6000" y="1494000"/>
            <a:ext cx="3600000" cy="1055608"/>
          </a:xfrm>
          <a:prstGeom prst="wedgeRoundRectCallout">
            <a:avLst>
              <a:gd name="adj1" fmla="val -36650"/>
              <a:gd name="adj2" fmla="val 891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1450" y="4718050"/>
            <a:ext cx="3600450" cy="1055608"/>
          </a:xfrm>
          <a:prstGeom prst="wedgeRoundRectCallout">
            <a:avLst>
              <a:gd name="adj1" fmla="val -35907"/>
              <a:gd name="adj2" fmla="val -1033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Взимаме всеки символ по индекс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noProof="1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</a:rPr>
              <a:t>i</a:t>
            </a:r>
            <a:endParaRPr lang="en-US" sz="2800" b="1" noProof="1">
              <a:solidFill>
                <a:schemeClr val="accent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7C88339-6AEF-4FF5-A869-35C5148D80D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2354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Конструкция и употреба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10" name="Текстово поле 2"/>
          <p:cNvSpPr txBox="1"/>
          <p:nvPr/>
        </p:nvSpPr>
        <p:spPr>
          <a:xfrm>
            <a:off x="4788416" y="1975281"/>
            <a:ext cx="2615167" cy="1273719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6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72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7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sz="3200" dirty="0" smtClean="0"/>
              <a:t>Както вече разбрахме, в </a:t>
            </a:r>
            <a:r>
              <a:rPr lang="bg-BG" sz="3200" dirty="0"/>
              <a:t>програмирането често се налага да изпълним блок с команди няколко пъти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За целта използваме </a:t>
            </a:r>
            <a:r>
              <a:rPr lang="bg-BG" sz="3000" b="1" dirty="0"/>
              <a:t>цикли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3000" dirty="0">
                <a:solidFill>
                  <a:schemeClr val="tx2">
                    <a:lumMod val="75000"/>
                  </a:schemeClr>
                </a:solidFill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3000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200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</a:t>
            </a:r>
            <a:r>
              <a:rPr lang="en-US" dirty="0"/>
              <a:t> </a:t>
            </a:r>
            <a:r>
              <a:rPr lang="en-US" dirty="0" smtClean="0"/>
              <a:t>– </a:t>
            </a:r>
            <a:r>
              <a:rPr lang="bg-BG" dirty="0"/>
              <a:t>конструкция</a:t>
            </a:r>
            <a:endParaRPr lang="en-US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5BAD1EE-F7AB-4B15-A367-E2D4D34C0D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1" name="Rectangle 5">
            <a:extLst>
              <a:ext uri="{FF2B5EF4-FFF2-40B4-BE49-F238E27FC236}">
                <a16:creationId xmlns:a16="http://schemas.microsoft.com/office/drawing/2014/main" id="{6C1B76B8-D708-46CA-B30D-CC9767086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9498" y="3785673"/>
            <a:ext cx="3211077" cy="11079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3000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bg-BG" sz="3000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0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0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# </a:t>
            </a:r>
            <a:r>
              <a:rPr lang="bg-BG" sz="3000" b="1" noProof="1" smtClean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pt-BR" sz="30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2" name="AutoShape 7">
            <a:extLst>
              <a:ext uri="{FF2B5EF4-FFF2-40B4-BE49-F238E27FC236}">
                <a16:creationId xmlns:a16="http://schemas.microsoft.com/office/drawing/2014/main" id="{A4761844-C741-4555-91DC-5BEFDEAC99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1000" y="3095541"/>
            <a:ext cx="1752306" cy="583772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</a:t>
            </a:r>
          </a:p>
        </p:txBody>
      </p:sp>
      <p:sp>
        <p:nvSpPr>
          <p:cNvPr id="33" name="AutoShape 7">
            <a:extLst>
              <a:ext uri="{FF2B5EF4-FFF2-40B4-BE49-F238E27FC236}">
                <a16:creationId xmlns:a16="http://schemas.microsoft.com/office/drawing/2014/main" id="{6184FD68-ABF0-4793-8759-07E447EECD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4551" y="4789514"/>
            <a:ext cx="3337624" cy="1093612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Код за изпълнение </a:t>
            </a:r>
            <a:r>
              <a:rPr lang="en-US" sz="2800" b="1" dirty="0">
                <a:solidFill>
                  <a:schemeClr val="bg2"/>
                </a:solidFill>
              </a:rPr>
              <a:t>(</a:t>
            </a: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en-US" sz="2800" b="1" dirty="0">
                <a:solidFill>
                  <a:schemeClr val="bg2"/>
                </a:solidFill>
              </a:rPr>
              <a:t>)</a:t>
            </a:r>
            <a:endParaRPr lang="bg-BG" sz="2800" b="1" dirty="0">
              <a:solidFill>
                <a:schemeClr val="bg2"/>
              </a:solidFill>
            </a:endParaRPr>
          </a:p>
        </p:txBody>
      </p:sp>
      <p:cxnSp>
        <p:nvCxnSpPr>
          <p:cNvPr id="34" name="Straight Arrow Connector 19">
            <a:extLst>
              <a:ext uri="{FF2B5EF4-FFF2-40B4-BE49-F238E27FC236}">
                <a16:creationId xmlns:a16="http://schemas.microsoft.com/office/drawing/2014/main" id="{3BE75F93-CD24-443E-9D75-F16E1275035B}"/>
              </a:ext>
            </a:extLst>
          </p:cNvPr>
          <p:cNvCxnSpPr/>
          <p:nvPr/>
        </p:nvCxnSpPr>
        <p:spPr>
          <a:xfrm>
            <a:off x="9251044" y="2937361"/>
            <a:ext cx="0" cy="50972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Flowchart: Decision 20">
            <a:extLst>
              <a:ext uri="{FF2B5EF4-FFF2-40B4-BE49-F238E27FC236}">
                <a16:creationId xmlns:a16="http://schemas.microsoft.com/office/drawing/2014/main" id="{DDBEF108-2934-49E6-8894-920A31DA4FB1}"/>
              </a:ext>
            </a:extLst>
          </p:cNvPr>
          <p:cNvSpPr/>
          <p:nvPr/>
        </p:nvSpPr>
        <p:spPr>
          <a:xfrm>
            <a:off x="8413440" y="3422342"/>
            <a:ext cx="1675208" cy="13288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36" name="TextBox 21">
            <a:extLst>
              <a:ext uri="{FF2B5EF4-FFF2-40B4-BE49-F238E27FC236}">
                <a16:creationId xmlns:a16="http://schemas.microsoft.com/office/drawing/2014/main" id="{E31BB397-1BC5-4197-A2A0-C2501A1488FD}"/>
              </a:ext>
            </a:extLst>
          </p:cNvPr>
          <p:cNvSpPr txBox="1"/>
          <p:nvPr/>
        </p:nvSpPr>
        <p:spPr>
          <a:xfrm>
            <a:off x="8619461" y="3880650"/>
            <a:ext cx="1263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условие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37" name="Straight Arrow Connector 22">
            <a:extLst>
              <a:ext uri="{FF2B5EF4-FFF2-40B4-BE49-F238E27FC236}">
                <a16:creationId xmlns:a16="http://schemas.microsoft.com/office/drawing/2014/main" id="{52D5C6C5-06D0-47FC-9326-BD0031C46B29}"/>
              </a:ext>
            </a:extLst>
          </p:cNvPr>
          <p:cNvCxnSpPr>
            <a:cxnSpLocks/>
            <a:stCxn id="35" idx="2"/>
          </p:cNvCxnSpPr>
          <p:nvPr/>
        </p:nvCxnSpPr>
        <p:spPr>
          <a:xfrm>
            <a:off x="9251044" y="4751142"/>
            <a:ext cx="0" cy="5461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23">
            <a:extLst>
              <a:ext uri="{FF2B5EF4-FFF2-40B4-BE49-F238E27FC236}">
                <a16:creationId xmlns:a16="http://schemas.microsoft.com/office/drawing/2014/main" id="{A78A613D-E2F1-4D24-962D-99B083AC2A12}"/>
              </a:ext>
            </a:extLst>
          </p:cNvPr>
          <p:cNvSpPr/>
          <p:nvPr/>
        </p:nvSpPr>
        <p:spPr>
          <a:xfrm>
            <a:off x="8413440" y="5286871"/>
            <a:ext cx="1675208" cy="59625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chemeClr val="bg2"/>
              </a:solidFill>
            </a:endParaRPr>
          </a:p>
        </p:txBody>
      </p:sp>
      <p:sp>
        <p:nvSpPr>
          <p:cNvPr id="39" name="TextBox 24">
            <a:extLst>
              <a:ext uri="{FF2B5EF4-FFF2-40B4-BE49-F238E27FC236}">
                <a16:creationId xmlns:a16="http://schemas.microsoft.com/office/drawing/2014/main" id="{DE48F626-6BE8-410B-8DF7-1E57FAD6F735}"/>
              </a:ext>
            </a:extLst>
          </p:cNvPr>
          <p:cNvSpPr txBox="1"/>
          <p:nvPr/>
        </p:nvSpPr>
        <p:spPr>
          <a:xfrm>
            <a:off x="8558346" y="5421461"/>
            <a:ext cx="1388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b="1" dirty="0">
                <a:solidFill>
                  <a:schemeClr val="bg2"/>
                </a:solidFill>
              </a:rPr>
              <a:t>команди</a:t>
            </a:r>
            <a:endParaRPr lang="en-US" b="1" dirty="0">
              <a:solidFill>
                <a:schemeClr val="bg2"/>
              </a:solidFill>
            </a:endParaRPr>
          </a:p>
        </p:txBody>
      </p:sp>
      <p:cxnSp>
        <p:nvCxnSpPr>
          <p:cNvPr id="40" name="Elbow Connector 18">
            <a:extLst>
              <a:ext uri="{FF2B5EF4-FFF2-40B4-BE49-F238E27FC236}">
                <a16:creationId xmlns:a16="http://schemas.microsoft.com/office/drawing/2014/main" id="{2364DC40-C72A-473D-89FA-C7E853FB7D63}"/>
              </a:ext>
            </a:extLst>
          </p:cNvPr>
          <p:cNvCxnSpPr>
            <a:stCxn id="39" idx="2"/>
            <a:endCxn id="35" idx="1"/>
          </p:cNvCxnSpPr>
          <p:nvPr/>
        </p:nvCxnSpPr>
        <p:spPr>
          <a:xfrm rot="5400000" flipH="1">
            <a:off x="7934720" y="4565463"/>
            <a:ext cx="1796384" cy="838943"/>
          </a:xfrm>
          <a:prstGeom prst="bentConnector4">
            <a:avLst>
              <a:gd name="adj1" fmla="val -22800"/>
              <a:gd name="adj2" fmla="val 14541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19">
            <a:extLst>
              <a:ext uri="{FF2B5EF4-FFF2-40B4-BE49-F238E27FC236}">
                <a16:creationId xmlns:a16="http://schemas.microsoft.com/office/drawing/2014/main" id="{EDB83EFF-9CF2-40B0-ACFE-38805F62F93D}"/>
              </a:ext>
            </a:extLst>
          </p:cNvPr>
          <p:cNvCxnSpPr/>
          <p:nvPr/>
        </p:nvCxnSpPr>
        <p:spPr>
          <a:xfrm rot="16200000" flipH="1">
            <a:off x="9180784" y="4917253"/>
            <a:ext cx="2386947" cy="725923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27">
            <a:extLst>
              <a:ext uri="{FF2B5EF4-FFF2-40B4-BE49-F238E27FC236}">
                <a16:creationId xmlns:a16="http://schemas.microsoft.com/office/drawing/2014/main" id="{0E042A67-4B63-4182-8A42-0BBE513F72E4}"/>
              </a:ext>
            </a:extLst>
          </p:cNvPr>
          <p:cNvSpPr txBox="1"/>
          <p:nvPr/>
        </p:nvSpPr>
        <p:spPr>
          <a:xfrm>
            <a:off x="9341212" y="4721387"/>
            <a:ext cx="723145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06EDB149-B9D6-400C-BAFF-3AAE01AF9CC4}"/>
              </a:ext>
            </a:extLst>
          </p:cNvPr>
          <p:cNvSpPr txBox="1"/>
          <p:nvPr/>
        </p:nvSpPr>
        <p:spPr>
          <a:xfrm>
            <a:off x="10021658" y="3639022"/>
            <a:ext cx="960434" cy="3860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b="1" dirty="0"/>
              <a:t>невярно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45169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5" grpId="0" animBg="1"/>
      <p:bldP spid="36" grpId="0"/>
      <p:bldP spid="38" grpId="0" animBg="1"/>
      <p:bldP spid="39" grpId="0"/>
      <p:bldP spid="42" grpId="0"/>
      <p:bldP spid="4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</a:t>
            </a:r>
            <a:r>
              <a:rPr lang="bg-BG" dirty="0" smtClean="0"/>
              <a:t>цикъл – </a:t>
            </a:r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6861000" y="2789668"/>
            <a:ext cx="4275000" cy="21140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i = 0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 smtClean="0">
                <a:latin typeface="Consolas" panose="020B0609020204030204" pitchFamily="49" charset="0"/>
              </a:rPr>
              <a:t>while i&lt;10: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 print("</a:t>
            </a:r>
            <a:r>
              <a:rPr lang="bg-BG" sz="2800" b="1" dirty="0" smtClean="0">
                <a:latin typeface="Consolas" panose="020B0609020204030204" pitchFamily="49" charset="0"/>
              </a:rPr>
              <a:t>Здравей!</a:t>
            </a:r>
            <a:r>
              <a:rPr lang="en-US" sz="2800" b="1" dirty="0" smtClean="0">
                <a:latin typeface="Consolas" panose="020B0609020204030204" pitchFamily="49" charset="0"/>
              </a:rPr>
              <a:t>")</a:t>
            </a:r>
            <a:endParaRPr lang="bg-BG" sz="28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anose="020B0609020204030204" pitchFamily="49" charset="0"/>
              </a:rPr>
              <a:t> </a:t>
            </a:r>
            <a:r>
              <a:rPr lang="bg-BG" sz="2800" b="1" dirty="0" smtClean="0">
                <a:latin typeface="Consolas" panose="020B0609020204030204" pitchFamily="49" charset="0"/>
              </a:rPr>
              <a:t> </a:t>
            </a:r>
            <a:r>
              <a:rPr lang="en-US" sz="2800" b="1" dirty="0" smtClean="0">
                <a:latin typeface="Consolas" panose="020B0609020204030204" pitchFamily="49" charset="0"/>
              </a:rPr>
              <a:t>i = i + 1</a:t>
            </a:r>
            <a:endParaRPr lang="en-US" sz="2800" b="1" dirty="0">
              <a:latin typeface="Consolas" panose="020B060902020403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000" y="1989000"/>
            <a:ext cx="4374351" cy="3934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5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 fontScale="77500" lnSpcReduction="20000"/>
          </a:bodyPr>
          <a:lstStyle/>
          <a:p>
            <a:r>
              <a:rPr lang="bg-BG" dirty="0" smtClean="0"/>
              <a:t>͏</a:t>
            </a:r>
            <a:r>
              <a:rPr lang="bg-BG" b="1" dirty="0">
                <a:cs typeface="Calibri" panose="020F0502020204030204" pitchFamily="34" charset="0"/>
              </a:rPr>
              <a:t>Повторения</a:t>
            </a:r>
            <a:r>
              <a:rPr lang="bg-BG" dirty="0">
                <a:cs typeface="Calibri" panose="020F0502020204030204" pitchFamily="34" charset="0"/>
              </a:rPr>
              <a:t> на </a:t>
            </a:r>
            <a:r>
              <a:rPr lang="bg-BG" b="1" dirty="0">
                <a:cs typeface="Calibri" panose="020F0502020204030204" pitchFamily="34" charset="0"/>
              </a:rPr>
              <a:t>блокове код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For</a:t>
            </a:r>
            <a:r>
              <a:rPr lang="bg-BG" dirty="0" smtClean="0"/>
              <a:t> </a:t>
            </a:r>
            <a:r>
              <a:rPr lang="bg-BG" dirty="0" smtClean="0"/>
              <a:t>цикъл</a:t>
            </a:r>
          </a:p>
          <a:p>
            <a:pPr lvl="1"/>
            <a:r>
              <a:rPr lang="bg-BG" dirty="0" smtClean="0"/>
              <a:t>Конструкция</a:t>
            </a:r>
          </a:p>
          <a:p>
            <a:pPr lvl="1"/>
            <a:r>
              <a:rPr lang="bg-BG" dirty="0" smtClean="0"/>
              <a:t>Цикли със </a:t>
            </a:r>
            <a:r>
              <a:rPr lang="bg-BG" b="1" dirty="0" smtClean="0"/>
              <a:t>стъпка</a:t>
            </a:r>
          </a:p>
          <a:p>
            <a:r>
              <a:rPr lang="bg-BG" dirty="0" smtClean="0"/>
              <a:t>Работа с текст</a:t>
            </a:r>
          </a:p>
          <a:p>
            <a:r>
              <a:rPr lang="en-US" dirty="0" smtClean="0"/>
              <a:t>͏</a:t>
            </a:r>
            <a:r>
              <a:rPr lang="en-US" b="1" dirty="0" smtClean="0">
                <a:solidFill>
                  <a:schemeClr val="bg1"/>
                </a:solidFill>
              </a:rPr>
              <a:t>While</a:t>
            </a:r>
            <a:r>
              <a:rPr lang="en-US" b="1" dirty="0" smtClean="0"/>
              <a:t> </a:t>
            </a:r>
            <a:r>
              <a:rPr lang="bg-BG" dirty="0" smtClean="0"/>
              <a:t>цикъл</a:t>
            </a:r>
          </a:p>
          <a:p>
            <a:pPr lvl="1"/>
            <a:r>
              <a:rPr lang="bg-BG" dirty="0" smtClean="0"/>
              <a:t>Конструкция</a:t>
            </a:r>
          </a:p>
          <a:p>
            <a:pPr lvl="1"/>
            <a:r>
              <a:rPr lang="bg-BG" b="1" dirty="0" smtClean="0"/>
              <a:t>Безкраен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while</a:t>
            </a:r>
            <a:r>
              <a:rPr lang="en-US" dirty="0" smtClean="0"/>
              <a:t> </a:t>
            </a:r>
            <a:r>
              <a:rPr lang="bg-BG" dirty="0" smtClean="0"/>
              <a:t>цикъл</a:t>
            </a:r>
          </a:p>
          <a:p>
            <a:pPr lvl="1"/>
            <a:r>
              <a:rPr lang="bg-BG" b="1" dirty="0" smtClean="0"/>
              <a:t>Прекъсване</a:t>
            </a:r>
            <a:r>
              <a:rPr lang="bg-BG" dirty="0" smtClean="0"/>
              <a:t> на цикъл</a:t>
            </a:r>
          </a:p>
          <a:p>
            <a:pPr lvl="1"/>
            <a:r>
              <a:rPr lang="bg-BG" b="1" dirty="0" smtClean="0"/>
              <a:t>Продължаване</a:t>
            </a:r>
            <a:r>
              <a:rPr lang="bg-BG" dirty="0" smtClean="0"/>
              <a:t> на цикъл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289" y="2400530"/>
            <a:ext cx="6122311" cy="26314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 &lt;= 10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:</a:t>
            </a:r>
            <a:endParaRPr lang="en-US" sz="3000" b="1" noProof="1">
              <a:solidFill>
                <a:srgbClr val="234465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 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2888" y="1555994"/>
            <a:ext cx="4358265" cy="1093612"/>
          </a:xfrm>
          <a:prstGeom prst="wedgeRoundRectCallout">
            <a:avLst>
              <a:gd name="adj1" fmla="val -50021"/>
              <a:gd name="adj2" fmla="val 12387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2C6005E2-9045-4167-9E8B-3AD5A1C56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649606"/>
            <a:ext cx="4420217" cy="2105319"/>
          </a:xfrm>
          <a:prstGeom prst="rect">
            <a:avLst/>
          </a:prstGeom>
        </p:spPr>
      </p:pic>
      <p:sp>
        <p:nvSpPr>
          <p:cNvPr id="13" name="Arrow: Right 1">
            <a:extLst>
              <a:ext uri="{FF2B5EF4-FFF2-40B4-BE49-F238E27FC236}">
                <a16:creationId xmlns:a16="http://schemas.microsoft.com/office/drawing/2014/main" id="{65D3884F-A16A-4934-B507-03375230D7F3}"/>
              </a:ext>
            </a:extLst>
          </p:cNvPr>
          <p:cNvSpPr/>
          <p:nvPr/>
        </p:nvSpPr>
        <p:spPr bwMode="auto">
          <a:xfrm>
            <a:off x="6876966" y="3513781"/>
            <a:ext cx="428374" cy="376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555265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</a:t>
            </a:r>
            <a:r>
              <a:rPr lang="bg-BG" dirty="0"/>
              <a:t>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1889997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!=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4000" y="3040197"/>
            <a:ext cx="4358265" cy="1093612"/>
          </a:xfrm>
          <a:prstGeom prst="wedgeRoundRectCallout">
            <a:avLst>
              <a:gd name="adj1" fmla="val -35394"/>
              <a:gd name="adj2" fmla="val -611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5121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Безкраен </a:t>
            </a:r>
            <a:r>
              <a:rPr lang="bg-BG" b="1" dirty="0">
                <a:solidFill>
                  <a:schemeClr val="bg1"/>
                </a:solidFill>
              </a:rPr>
              <a:t>цикъл </a:t>
            </a:r>
            <a:r>
              <a:rPr lang="en-US" dirty="0"/>
              <a:t>– </a:t>
            </a:r>
            <a:r>
              <a:rPr lang="bg-BG" b="1" dirty="0"/>
              <a:t>повтаряне</a:t>
            </a:r>
            <a:r>
              <a:rPr lang="bg-BG" dirty="0"/>
              <a:t> на блок от код </a:t>
            </a:r>
            <a:r>
              <a:rPr lang="bg-BG" b="1" dirty="0"/>
              <a:t>безкраен брой </a:t>
            </a:r>
            <a:r>
              <a:rPr lang="en-US" b="1" dirty="0"/>
              <a:t/>
            </a:r>
            <a:br>
              <a:rPr lang="en-US" b="1" dirty="0"/>
            </a:br>
            <a:r>
              <a:rPr lang="bg-BG" b="1" dirty="0" smtClean="0"/>
              <a:t>пъти</a:t>
            </a:r>
            <a:endParaRPr lang="bg-BG" dirty="0"/>
          </a:p>
          <a:p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Безкраен цикъл</a:t>
            </a:r>
            <a:endParaRPr lang="en-US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6F390F9-7ACA-4D63-ABA7-C2BBF90B24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FA8D92C9-95B1-450E-98C7-CAA555F08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417" y="3399914"/>
            <a:ext cx="4287208" cy="10402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  <a:endParaRPr lang="bg-BG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("</a:t>
            </a:r>
            <a:r>
              <a:rPr lang="bg-BG" sz="2800" b="1" noProof="1" smtClean="0">
                <a:latin typeface="Consolas" pitchFamily="49" charset="0"/>
                <a:cs typeface="Consolas" pitchFamily="49" charset="0"/>
              </a:rPr>
              <a:t>Здравей!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")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AutoShape 7">
            <a:extLst>
              <a:ext uri="{FF2B5EF4-FFF2-40B4-BE49-F238E27FC236}">
                <a16:creationId xmlns:a16="http://schemas.microsoft.com/office/drawing/2014/main" id="{7865B552-F2FF-42D6-BE63-0E2D80534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1000" y="2186410"/>
            <a:ext cx="3429000" cy="958627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Условието е винаги вярно</a:t>
            </a:r>
          </a:p>
        </p:txBody>
      </p:sp>
      <p:sp>
        <p:nvSpPr>
          <p:cNvPr id="20" name="Flowchart: Decision 7">
            <a:extLst>
              <a:ext uri="{FF2B5EF4-FFF2-40B4-BE49-F238E27FC236}">
                <a16:creationId xmlns:a16="http://schemas.microsoft.com/office/drawing/2014/main" id="{07D32FE4-FFFF-4FE6-9992-A8766EE17485}"/>
              </a:ext>
            </a:extLst>
          </p:cNvPr>
          <p:cNvSpPr/>
          <p:nvPr/>
        </p:nvSpPr>
        <p:spPr>
          <a:xfrm>
            <a:off x="9371012" y="2254923"/>
            <a:ext cx="2099222" cy="166513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1" name="TextBox 8">
            <a:extLst>
              <a:ext uri="{FF2B5EF4-FFF2-40B4-BE49-F238E27FC236}">
                <a16:creationId xmlns:a16="http://schemas.microsoft.com/office/drawing/2014/main" id="{3DF65C01-1FD7-43F8-A9D1-357C0061EAEF}"/>
              </a:ext>
            </a:extLst>
          </p:cNvPr>
          <p:cNvSpPr txBox="1"/>
          <p:nvPr/>
        </p:nvSpPr>
        <p:spPr>
          <a:xfrm>
            <a:off x="9629182" y="2807388"/>
            <a:ext cx="1582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условие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2" name="Straight Arrow Connector 9">
            <a:extLst>
              <a:ext uri="{FF2B5EF4-FFF2-40B4-BE49-F238E27FC236}">
                <a16:creationId xmlns:a16="http://schemas.microsoft.com/office/drawing/2014/main" id="{C1D8BA9D-81FD-4A0E-BA00-2F194F4F3618}"/>
              </a:ext>
            </a:extLst>
          </p:cNvPr>
          <p:cNvCxnSpPr>
            <a:cxnSpLocks/>
          </p:cNvCxnSpPr>
          <p:nvPr/>
        </p:nvCxnSpPr>
        <p:spPr>
          <a:xfrm>
            <a:off x="10420623" y="3643245"/>
            <a:ext cx="0" cy="96124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11">
            <a:extLst>
              <a:ext uri="{FF2B5EF4-FFF2-40B4-BE49-F238E27FC236}">
                <a16:creationId xmlns:a16="http://schemas.microsoft.com/office/drawing/2014/main" id="{96CBA515-9497-4CFB-B704-5D57964C7CFA}"/>
              </a:ext>
            </a:extLst>
          </p:cNvPr>
          <p:cNvSpPr/>
          <p:nvPr/>
        </p:nvSpPr>
        <p:spPr>
          <a:xfrm>
            <a:off x="9371012" y="4591385"/>
            <a:ext cx="2099222" cy="971215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chemeClr val="bg2"/>
              </a:solidFill>
            </a:endParaRPr>
          </a:p>
        </p:txBody>
      </p:sp>
      <p:sp>
        <p:nvSpPr>
          <p:cNvPr id="24" name="TextBox 12">
            <a:extLst>
              <a:ext uri="{FF2B5EF4-FFF2-40B4-BE49-F238E27FC236}">
                <a16:creationId xmlns:a16="http://schemas.microsoft.com/office/drawing/2014/main" id="{26DB6F82-682D-4520-9F02-716829E40A20}"/>
              </a:ext>
            </a:extLst>
          </p:cNvPr>
          <p:cNvSpPr txBox="1"/>
          <p:nvPr/>
        </p:nvSpPr>
        <p:spPr>
          <a:xfrm>
            <a:off x="9552595" y="4824000"/>
            <a:ext cx="173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команди</a:t>
            </a:r>
            <a:endParaRPr lang="en-US" sz="2400" b="1" dirty="0">
              <a:solidFill>
                <a:schemeClr val="bg2"/>
              </a:solidFill>
            </a:endParaRPr>
          </a:p>
        </p:txBody>
      </p:sp>
      <p:cxnSp>
        <p:nvCxnSpPr>
          <p:cNvPr id="25" name="Elbow Connector 18">
            <a:extLst>
              <a:ext uri="{FF2B5EF4-FFF2-40B4-BE49-F238E27FC236}">
                <a16:creationId xmlns:a16="http://schemas.microsoft.com/office/drawing/2014/main" id="{C323C842-264C-4EAD-BFD3-CCD6122939B0}"/>
              </a:ext>
            </a:extLst>
          </p:cNvPr>
          <p:cNvCxnSpPr>
            <a:cxnSpLocks/>
            <a:stCxn id="23" idx="2"/>
            <a:endCxn id="20" idx="1"/>
          </p:cNvCxnSpPr>
          <p:nvPr/>
        </p:nvCxnSpPr>
        <p:spPr>
          <a:xfrm rot="5400000" flipH="1">
            <a:off x="8658262" y="3800240"/>
            <a:ext cx="2475110" cy="1049611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15">
            <a:extLst>
              <a:ext uri="{FF2B5EF4-FFF2-40B4-BE49-F238E27FC236}">
                <a16:creationId xmlns:a16="http://schemas.microsoft.com/office/drawing/2014/main" id="{9C7B7A4E-588F-4B7D-9918-FDDF56AA6E60}"/>
              </a:ext>
            </a:extLst>
          </p:cNvPr>
          <p:cNvSpPr txBox="1"/>
          <p:nvPr/>
        </p:nvSpPr>
        <p:spPr>
          <a:xfrm>
            <a:off x="10533612" y="3882771"/>
            <a:ext cx="1199596" cy="4935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b="1" dirty="0"/>
              <a:t>вярно</a:t>
            </a:r>
            <a:endParaRPr lang="en-US" b="1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6911" y="3057270"/>
            <a:ext cx="3632654" cy="3276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19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/>
      <p:bldP spid="23" grpId="0" animBg="1"/>
      <p:bldP spid="24" grpId="0"/>
      <p:bldP spid="2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1D09B7C6-1512-42CC-8E81-A4414308E8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352" y="1196124"/>
            <a:ext cx="11923859" cy="5509915"/>
          </a:xfrm>
        </p:spPr>
        <p:txBody>
          <a:bodyPr>
            <a:normAutofit/>
          </a:bodyPr>
          <a:lstStyle/>
          <a:p>
            <a:pPr latinLnBrk="0"/>
            <a:r>
              <a:rPr lang="bg-BG" sz="3500" b="1" dirty="0"/>
              <a:t>Оператор</a:t>
            </a:r>
            <a:r>
              <a:rPr lang="bg-BG" sz="3500" dirty="0"/>
              <a:t> </a:t>
            </a:r>
            <a:r>
              <a:rPr lang="en-US" sz="3500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500" dirty="0">
                <a:solidFill>
                  <a:schemeClr val="bg1"/>
                </a:solidFill>
              </a:rPr>
              <a:t> </a:t>
            </a:r>
            <a:r>
              <a:rPr lang="en-US" sz="3500" dirty="0"/>
              <a:t>– </a:t>
            </a:r>
            <a:r>
              <a:rPr lang="bg-BG" sz="3500" dirty="0"/>
              <a:t>прекъсва цикъла</a:t>
            </a:r>
            <a:endParaRPr lang="en-US" dirty="0"/>
          </a:p>
          <a:p>
            <a:pPr latinLnBrk="0"/>
            <a:r>
              <a:rPr lang="bg-BG" sz="3500" b="1" dirty="0"/>
              <a:t>Не може </a:t>
            </a:r>
            <a:r>
              <a:rPr lang="bg-BG" sz="3500" dirty="0"/>
              <a:t>да </a:t>
            </a:r>
            <a:r>
              <a:rPr lang="bg-BG" sz="3500" b="1" dirty="0"/>
              <a:t>съществува самостоятелно  </a:t>
            </a:r>
            <a:r>
              <a:rPr lang="bg-BG" sz="3500" dirty="0"/>
              <a:t>извън цикъл</a:t>
            </a:r>
            <a:endParaRPr lang="en-US" sz="35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Прекратяване на цикъл</a:t>
            </a:r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586894" y="3024000"/>
            <a:ext cx="7130774" cy="1962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print("Loop")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   if …: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8C4527-BA9E-45BC-B811-881D4FB1C4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4088360" y="5205356"/>
            <a:ext cx="4294496" cy="990600"/>
          </a:xfrm>
          <a:prstGeom prst="wedgeRoundRectCallout">
            <a:avLst>
              <a:gd name="adj1" fmla="val -37419"/>
              <a:gd name="adj2" fmla="val -8836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прекъсване на цикъла</a:t>
            </a:r>
          </a:p>
        </p:txBody>
      </p:sp>
    </p:spTree>
    <p:extLst>
      <p:ext uri="{BB962C8B-B14F-4D97-AF65-F5344CB8AC3E}">
        <p14:creationId xmlns:p14="http://schemas.microsoft.com/office/powerpoint/2010/main" val="56460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allAtOnce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>
              <a:latin typeface="+mn-lt"/>
            </a:endParaRP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689" y="2169000"/>
            <a:ext cx="6122311" cy="368684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t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a = 5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True: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 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if a &gt; 10: 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  print("a = " + str(a))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 a += 1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46570" y="1590720"/>
            <a:ext cx="4358265" cy="1093612"/>
          </a:xfrm>
          <a:prstGeom prst="wedgeRoundRectCallout">
            <a:avLst>
              <a:gd name="adj1" fmla="val -53633"/>
              <a:gd name="adj2" fmla="val 143736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4A63BDE-C800-4D42-92A1-C489D569E7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pic>
        <p:nvPicPr>
          <p:cNvPr id="2" name="Картина 1">
            <a:extLst>
              <a:ext uri="{FF2B5EF4-FFF2-40B4-BE49-F238E27FC236}">
                <a16:creationId xmlns:a16="http://schemas.microsoft.com/office/drawing/2014/main" id="{AA037F46-7F49-4E21-BA1C-E392A93D45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49706" y="2959762"/>
            <a:ext cx="4420217" cy="2105319"/>
          </a:xfrm>
          <a:prstGeom prst="rect">
            <a:avLst/>
          </a:prstGeom>
        </p:spPr>
      </p:pic>
      <p:sp>
        <p:nvSpPr>
          <p:cNvPr id="10" name="Arrow: Right 1">
            <a:extLst>
              <a:ext uri="{FF2B5EF4-FFF2-40B4-BE49-F238E27FC236}">
                <a16:creationId xmlns:a16="http://schemas.microsoft.com/office/drawing/2014/main" id="{8CBC93F0-9F59-4FBD-AD0A-FFACCC3F5AEA}"/>
              </a:ext>
            </a:extLst>
          </p:cNvPr>
          <p:cNvSpPr/>
          <p:nvPr/>
        </p:nvSpPr>
        <p:spPr bwMode="auto">
          <a:xfrm>
            <a:off x="6876966" y="3823936"/>
            <a:ext cx="428374" cy="37696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/>
          </a:p>
        </p:txBody>
      </p:sp>
    </p:spTree>
    <p:extLst>
      <p:ext uri="{BB962C8B-B14F-4D97-AF65-F5344CB8AC3E}">
        <p14:creationId xmlns:p14="http://schemas.microsoft.com/office/powerpoint/2010/main" val="459726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 – 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1000" y="1828800"/>
            <a:ext cx="8153400" cy="338400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True:</a:t>
            </a:r>
            <a:endParaRPr lang="en-US" sz="28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800" b="1" noProof="1">
                <a:latin typeface="Consolas" pitchFamily="49" charset="0"/>
                <a:cs typeface="Consolas" pitchFamily="49" charset="0"/>
              </a:rPr>
              <a:t>  line = input()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pt-BR" sz="2800" b="1" noProof="1">
                <a:latin typeface="Consolas" pitchFamily="49" charset="0"/>
                <a:cs typeface="Consolas" pitchFamily="49" charset="0"/>
              </a:rPr>
              <a:t>line == 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28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print("Loop")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42DA5656-96EF-4369-BFA6-0C2937F05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3076" y="3377133"/>
            <a:ext cx="4358265" cy="1093612"/>
          </a:xfrm>
          <a:prstGeom prst="wedgeRoundRectCallout">
            <a:avLst>
              <a:gd name="adj1" fmla="val -60105"/>
              <a:gd name="adj2" fmla="val -3236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7" name="Картина 6">
            <a:extLst>
              <a:ext uri="{FF2B5EF4-FFF2-40B4-BE49-F238E27FC236}">
                <a16:creationId xmlns:a16="http://schemas.microsoft.com/office/drawing/2014/main" id="{681D1555-33A9-4A04-B17E-594C30636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736685">
            <a:off x="679771" y="3023832"/>
            <a:ext cx="1837458" cy="1507838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16160BAA-7E13-43CF-B839-84C85D94CD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30952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b="1" dirty="0"/>
              <a:t>Чете</a:t>
            </a:r>
            <a:r>
              <a:rPr lang="bg-BG" dirty="0"/>
              <a:t> от потребителя </a:t>
            </a:r>
            <a:r>
              <a:rPr lang="bg-BG" b="1" dirty="0" smtClean="0"/>
              <a:t>текст</a:t>
            </a:r>
            <a:endParaRPr lang="bg-BG" b="1" dirty="0"/>
          </a:p>
          <a:p>
            <a:pPr lvl="1"/>
            <a:r>
              <a:rPr lang="bg-BG" b="1" dirty="0"/>
              <a:t>Приключва четенето </a:t>
            </a:r>
            <a:r>
              <a:rPr lang="bg-BG" dirty="0"/>
              <a:t>когато получи </a:t>
            </a:r>
            <a:r>
              <a:rPr lang="bg-BG" b="1" dirty="0"/>
              <a:t>командата</a:t>
            </a:r>
            <a:r>
              <a:rPr lang="bg-BG" dirty="0"/>
              <a:t> "</a:t>
            </a:r>
            <a:r>
              <a:rPr lang="en-US" b="1" dirty="0"/>
              <a:t>Stop</a:t>
            </a:r>
            <a:r>
              <a:rPr lang="bg-BG" dirty="0"/>
              <a:t>"</a:t>
            </a:r>
          </a:p>
          <a:p>
            <a:r>
              <a:rPr lang="bg-BG" sz="3200" dirty="0"/>
              <a:t>Примерен вход и изход</a:t>
            </a:r>
            <a:r>
              <a:rPr lang="bg-BG" sz="3200" dirty="0" smtClean="0"/>
              <a:t>:</a:t>
            </a:r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F14F280-D196-44D1-BE37-3C6A70F9A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8FACEAA3-3C4D-4328-BA4F-A771F47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8936" y="3886201"/>
            <a:ext cx="2176672" cy="26455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400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2152" y="5076556"/>
            <a:ext cx="447696" cy="3046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48E6B8E1-3DF2-41B7-9FBD-E893E2455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6392" y="4258968"/>
            <a:ext cx="2176672" cy="198943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400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400" b="1" dirty="0">
                <a:latin typeface="Consolas" panose="020B0609020204030204" pitchFamily="49" charset="0"/>
              </a:rPr>
              <a:t>SomeText</a:t>
            </a:r>
          </a:p>
        </p:txBody>
      </p:sp>
    </p:spTree>
    <p:extLst>
      <p:ext uri="{BB962C8B-B14F-4D97-AF65-F5344CB8AC3E}">
        <p14:creationId xmlns:p14="http://schemas.microsoft.com/office/powerpoint/2010/main" val="3746430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3" grpId="0" animBg="1"/>
      <p:bldP spid="1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3743" y="1951896"/>
            <a:ext cx="4624514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000" b="1" noProof="1">
                <a:latin typeface="Consolas" pitchFamily="49" charset="0"/>
                <a:cs typeface="Consolas" pitchFamily="49" charset="0"/>
              </a:rPr>
              <a:t> True: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line =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input()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3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if line == </a:t>
            </a:r>
            <a:r>
              <a:rPr lang="bg-BG" sz="3000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Stop":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3000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000" b="1" noProof="1">
                <a:latin typeface="Consolas" pitchFamily="49" charset="0"/>
                <a:cs typeface="Consolas" pitchFamily="49" charset="0"/>
              </a:rPr>
              <a:t>  print(line)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4112D6E-8536-49DD-B15F-EE4A80B53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4915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b="1" dirty="0"/>
              <a:t>Оператор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/>
              <a:t>– </a:t>
            </a:r>
            <a:r>
              <a:rPr lang="bg-BG" dirty="0"/>
              <a:t>преминава към </a:t>
            </a:r>
            <a:r>
              <a:rPr lang="bg-BG" b="1" dirty="0"/>
              <a:t>следващата</a:t>
            </a:r>
            <a:r>
              <a:rPr lang="bg-BG" dirty="0"/>
              <a:t> </a:t>
            </a:r>
            <a:r>
              <a:rPr lang="bg-BG" b="1" dirty="0"/>
              <a:t>итерация</a:t>
            </a:r>
            <a:r>
              <a:rPr lang="bg-BG" dirty="0"/>
              <a:t> на цикъла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091000" y="2601502"/>
            <a:ext cx="4228423" cy="332398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i = 0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 &lt; 10: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if i % 2 == 0: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    i += 1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  continue</a:t>
            </a:r>
          </a:p>
          <a:p>
            <a:r>
              <a:rPr lang="en-US" sz="30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3000" b="1" dirty="0">
                <a:latin typeface="Consolas" pitchFamily="49" charset="0"/>
                <a:cs typeface="Consolas" pitchFamily="49" charset="0"/>
              </a:rPr>
              <a:t>print(i)</a:t>
            </a:r>
          </a:p>
          <a:p>
            <a:r>
              <a:rPr lang="en-US" sz="3000" b="1" dirty="0">
                <a:latin typeface="Consolas" pitchFamily="49" charset="0"/>
                <a:cs typeface="Consolas" pitchFamily="49" charset="0"/>
              </a:rPr>
              <a:t>    i += 1</a:t>
            </a:r>
            <a:endParaRPr lang="nn-NO" sz="3000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75FFE32-EDB1-4731-9766-94FB5CAF9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1041A47D-8EF2-4E7C-B19E-80EACC4CCD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2447" y="3013454"/>
            <a:ext cx="2019300" cy="25000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9" name="Right Arrow 11">
            <a:extLst>
              <a:ext uri="{FF2B5EF4-FFF2-40B4-BE49-F238E27FC236}">
                <a16:creationId xmlns:a16="http://schemas.microsoft.com/office/drawing/2014/main" id="{B079940C-DD85-40A5-A486-A2260D67F6A1}"/>
              </a:ext>
            </a:extLst>
          </p:cNvPr>
          <p:cNvSpPr/>
          <p:nvPr/>
        </p:nvSpPr>
        <p:spPr>
          <a:xfrm>
            <a:off x="6709948" y="4052337"/>
            <a:ext cx="561974" cy="42231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06520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2800" b="1" dirty="0">
                <a:solidFill>
                  <a:schemeClr val="bg2"/>
                </a:solidFill>
              </a:rPr>
              <a:t>Повторение</a:t>
            </a:r>
            <a:r>
              <a:rPr lang="bg-BG" sz="2800" dirty="0">
                <a:solidFill>
                  <a:schemeClr val="bg2"/>
                </a:solidFill>
              </a:rPr>
              <a:t> на блок код с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for</a:t>
            </a:r>
            <a:r>
              <a:rPr lang="en-US" sz="28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800" b="1" dirty="0" smtClean="0">
                <a:solidFill>
                  <a:schemeClr val="bg2"/>
                </a:solidFill>
              </a:rPr>
              <a:t>цикъл</a:t>
            </a:r>
            <a:endParaRPr lang="en-US" sz="2800" b="1" dirty="0">
              <a:solidFill>
                <a:schemeClr val="bg2"/>
              </a:solidFill>
            </a:endParaRPr>
          </a:p>
          <a:p>
            <a:pPr lvl="1"/>
            <a:r>
              <a:rPr lang="bg-BG" sz="2800" dirty="0">
                <a:solidFill>
                  <a:schemeClr val="bg2"/>
                </a:solidFill>
              </a:rPr>
              <a:t>Цикли със стъпка</a:t>
            </a:r>
          </a:p>
          <a:p>
            <a:pPr lvl="2"/>
            <a:r>
              <a:rPr lang="bg-BG" sz="2400" dirty="0">
                <a:solidFill>
                  <a:schemeClr val="bg2"/>
                </a:solidFill>
              </a:rPr>
              <a:t>Цикли с </a:t>
            </a:r>
            <a:r>
              <a:rPr lang="bg-BG" sz="2400" b="1" dirty="0">
                <a:solidFill>
                  <a:schemeClr val="bg2"/>
                </a:solidFill>
              </a:rPr>
              <a:t>увеличаваща</a:t>
            </a:r>
            <a:r>
              <a:rPr lang="bg-BG" sz="2400" dirty="0">
                <a:solidFill>
                  <a:schemeClr val="bg2"/>
                </a:solidFill>
              </a:rPr>
              <a:t> стъпка</a:t>
            </a:r>
            <a:endParaRPr lang="en-US" sz="2400" dirty="0">
              <a:solidFill>
                <a:schemeClr val="bg2"/>
              </a:solidFill>
            </a:endParaRPr>
          </a:p>
          <a:p>
            <a:pPr lvl="2"/>
            <a:r>
              <a:rPr lang="bg-BG" sz="2400" dirty="0">
                <a:solidFill>
                  <a:schemeClr val="bg2"/>
                </a:solidFill>
              </a:rPr>
              <a:t>Цикли с </a:t>
            </a:r>
            <a:r>
              <a:rPr lang="bg-BG" sz="2400" b="1" dirty="0">
                <a:solidFill>
                  <a:schemeClr val="bg2"/>
                </a:solidFill>
              </a:rPr>
              <a:t>намаляваща</a:t>
            </a:r>
            <a:r>
              <a:rPr lang="bg-BG" sz="2400" dirty="0">
                <a:solidFill>
                  <a:schemeClr val="bg2"/>
                </a:solidFill>
              </a:rPr>
              <a:t> стъпка</a:t>
            </a:r>
          </a:p>
          <a:p>
            <a:pPr marL="456565" indent="-456565">
              <a:lnSpc>
                <a:spcPct val="100000"/>
              </a:lnSpc>
            </a:pPr>
            <a:r>
              <a:rPr lang="bg-BG" sz="2800" dirty="0" smtClean="0">
                <a:solidFill>
                  <a:schemeClr val="bg2"/>
                </a:solidFill>
              </a:rPr>
              <a:t>Вземане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символ</a:t>
            </a:r>
            <a:r>
              <a:rPr lang="bg-BG" sz="2800" dirty="0">
                <a:solidFill>
                  <a:schemeClr val="bg2"/>
                </a:solidFill>
              </a:rPr>
              <a:t> по </a:t>
            </a:r>
            <a:r>
              <a:rPr lang="bg-BG" sz="2800" b="1" dirty="0">
                <a:solidFill>
                  <a:schemeClr val="bg2"/>
                </a:solidFill>
              </a:rPr>
              <a:t>индекс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dirty="0" smtClean="0">
                <a:solidFill>
                  <a:schemeClr val="bg2"/>
                </a:solidFill>
              </a:rPr>
              <a:t>текст</a:t>
            </a:r>
            <a:endParaRPr lang="en-US" sz="2800" dirty="0" smtClean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2800" b="1" dirty="0" smtClean="0">
                <a:solidFill>
                  <a:schemeClr val="bg2"/>
                </a:solidFill>
              </a:rPr>
              <a:t>Повторение</a:t>
            </a:r>
            <a:r>
              <a:rPr lang="bg-BG" sz="2800" dirty="0" smtClean="0">
                <a:solidFill>
                  <a:schemeClr val="bg2"/>
                </a:solidFill>
              </a:rPr>
              <a:t> на блок код с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while</a:t>
            </a:r>
            <a:r>
              <a:rPr lang="en-US" sz="2800" b="1" dirty="0" smtClean="0">
                <a:solidFill>
                  <a:schemeClr val="bg2"/>
                </a:solidFill>
              </a:rPr>
              <a:t> </a:t>
            </a:r>
            <a:r>
              <a:rPr lang="bg-BG" sz="2800" b="1" dirty="0" smtClean="0">
                <a:solidFill>
                  <a:schemeClr val="bg2"/>
                </a:solidFill>
              </a:rPr>
              <a:t>цикъл</a:t>
            </a:r>
          </a:p>
          <a:p>
            <a:pPr marL="989631" lvl="1" indent="-456565">
              <a:lnSpc>
                <a:spcPct val="100000"/>
              </a:lnSpc>
            </a:pPr>
            <a:r>
              <a:rPr lang="bg-BG" sz="2800" b="1" dirty="0" smtClean="0">
                <a:solidFill>
                  <a:schemeClr val="bg2"/>
                </a:solidFill>
              </a:rPr>
              <a:t>Прекъсване</a:t>
            </a:r>
            <a:r>
              <a:rPr lang="bg-BG" sz="2800" dirty="0" smtClean="0">
                <a:solidFill>
                  <a:schemeClr val="bg2"/>
                </a:solidFill>
              </a:rPr>
              <a:t> на цикли с </a:t>
            </a:r>
            <a:r>
              <a:rPr lang="bg-BG" sz="2800" b="1" dirty="0" smtClean="0">
                <a:solidFill>
                  <a:schemeClr val="bg2"/>
                </a:solidFill>
              </a:rPr>
              <a:t>оператора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break</a:t>
            </a:r>
          </a:p>
          <a:p>
            <a:pPr marL="989631" lvl="1" indent="-456565">
              <a:lnSpc>
                <a:spcPct val="100000"/>
              </a:lnSpc>
            </a:pPr>
            <a:r>
              <a:rPr lang="bg-BG" sz="2800" b="1" dirty="0" smtClean="0">
                <a:solidFill>
                  <a:schemeClr val="bg2"/>
                </a:solidFill>
              </a:rPr>
              <a:t>Продължаване</a:t>
            </a:r>
            <a:r>
              <a:rPr lang="bg-BG" sz="2800" dirty="0" smtClean="0">
                <a:solidFill>
                  <a:schemeClr val="bg2"/>
                </a:solidFill>
              </a:rPr>
              <a:t> към следващата итерация с </a:t>
            </a:r>
            <a:r>
              <a:rPr lang="bg-BG" sz="2800" b="1" dirty="0" smtClean="0">
                <a:solidFill>
                  <a:schemeClr val="bg2"/>
                </a:solidFill>
              </a:rPr>
              <a:t>оператора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continue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Какво е цикъл?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>
                <a:cs typeface="Calibri" panose="020F0502020204030204" pitchFamily="34" charset="0"/>
              </a:rPr>
              <a:t>Повторения на блокове код</a:t>
            </a:r>
            <a:endParaRPr lang="en-US" dirty="0"/>
          </a:p>
        </p:txBody>
      </p:sp>
      <p:pic>
        <p:nvPicPr>
          <p:cNvPr id="1026" name="Picture 2" descr="Cycle Generic Outline Color icon | Freepi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6000" y="1297374"/>
            <a:ext cx="2475000" cy="24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0731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16748" cy="5528766"/>
          </a:xfrm>
        </p:spPr>
        <p:txBody>
          <a:bodyPr/>
          <a:lstStyle/>
          <a:p>
            <a:r>
              <a:rPr lang="bg-BG" sz="3200" dirty="0"/>
              <a:t>Често ни се налага да </a:t>
            </a:r>
            <a:r>
              <a:rPr lang="bg-BG" sz="3200" b="1" dirty="0">
                <a:solidFill>
                  <a:schemeClr val="bg1"/>
                </a:solidFill>
              </a:rPr>
              <a:t>повтаряме</a:t>
            </a:r>
            <a:r>
              <a:rPr lang="bg-BG" sz="3200" dirty="0"/>
              <a:t> едно и също действие </a:t>
            </a:r>
            <a:r>
              <a:rPr lang="bg-BG" sz="3200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</a:t>
            </a:r>
            <a:r>
              <a:rPr lang="bg-BG" dirty="0" smtClean="0"/>
              <a:t>абитуриенти, броим </a:t>
            </a:r>
            <a:r>
              <a:rPr lang="bg-BG" dirty="0"/>
              <a:t>до 12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</a:t>
            </a:r>
            <a:r>
              <a:rPr lang="bg-BG" dirty="0" smtClean="0"/>
              <a:t>(1)</a:t>
            </a:r>
            <a:endParaRPr lang="en-US" dirty="0"/>
          </a:p>
        </p:txBody>
      </p:sp>
      <p:pic>
        <p:nvPicPr>
          <p:cNvPr id="31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4200" y="3688206"/>
            <a:ext cx="2530794" cy="2530794"/>
          </a:xfrm>
          <a:prstGeom prst="rect">
            <a:avLst/>
          </a:prstGeom>
        </p:spPr>
      </p:pic>
      <p:grpSp>
        <p:nvGrpSpPr>
          <p:cNvPr id="32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4000" y="5243956"/>
            <a:ext cx="1257216" cy="778597"/>
            <a:chOff x="5213760" y="4570824"/>
            <a:chExt cx="3375809" cy="2438818"/>
          </a:xfrm>
        </p:grpSpPr>
        <p:sp>
          <p:nvSpPr>
            <p:cNvPr id="33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600" b="1" dirty="0">
                  <a:solidFill>
                    <a:schemeClr val="bg2"/>
                  </a:solidFill>
                </a:rPr>
                <a:t>1</a:t>
              </a:r>
              <a:endParaRPr lang="en-US" sz="28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350" y="4266056"/>
            <a:ext cx="1257216" cy="778597"/>
            <a:chOff x="5213760" y="4570824"/>
            <a:chExt cx="3375809" cy="2438818"/>
          </a:xfrm>
        </p:grpSpPr>
        <p:sp>
          <p:nvSpPr>
            <p:cNvPr id="36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7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2</a:t>
              </a:r>
              <a:endParaRPr lang="en-US" sz="36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3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600" y="3866006"/>
            <a:ext cx="1257216" cy="778597"/>
            <a:chOff x="5213760" y="4570824"/>
            <a:chExt cx="3375809" cy="2438818"/>
          </a:xfrm>
        </p:grpSpPr>
        <p:sp>
          <p:nvSpPr>
            <p:cNvPr id="39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0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3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1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800" y="3110356"/>
            <a:ext cx="1257216" cy="778597"/>
            <a:chOff x="5213760" y="4570824"/>
            <a:chExt cx="3375809" cy="2438818"/>
          </a:xfrm>
        </p:grpSpPr>
        <p:sp>
          <p:nvSpPr>
            <p:cNvPr id="42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4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4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6300" y="2932556"/>
            <a:ext cx="1257216" cy="778597"/>
            <a:chOff x="5213760" y="4570824"/>
            <a:chExt cx="3375809" cy="2438818"/>
          </a:xfrm>
        </p:grpSpPr>
        <p:sp>
          <p:nvSpPr>
            <p:cNvPr id="45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6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5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4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400" y="2088006"/>
            <a:ext cx="1257216" cy="778597"/>
            <a:chOff x="5213760" y="4570824"/>
            <a:chExt cx="3375809" cy="2438818"/>
          </a:xfrm>
        </p:grpSpPr>
        <p:sp>
          <p:nvSpPr>
            <p:cNvPr id="4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6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750" y="1776856"/>
            <a:ext cx="1346116" cy="778597"/>
            <a:chOff x="4975050" y="4570824"/>
            <a:chExt cx="3614519" cy="2438818"/>
          </a:xfrm>
        </p:grpSpPr>
        <p:sp>
          <p:nvSpPr>
            <p:cNvPr id="5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…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8700" y="2195956"/>
            <a:ext cx="1365166" cy="778597"/>
            <a:chOff x="4923898" y="4570824"/>
            <a:chExt cx="3665671" cy="2438818"/>
          </a:xfrm>
        </p:grpSpPr>
        <p:sp>
          <p:nvSpPr>
            <p:cNvPr id="5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200" b="1" dirty="0">
                  <a:solidFill>
                    <a:schemeClr val="bg2"/>
                  </a:solidFill>
                </a:rPr>
                <a:t>12</a:t>
              </a:r>
              <a:endParaRPr lang="en-US" sz="32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6758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81000" y="5389525"/>
            <a:ext cx="4636913" cy="1233772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i in range(1, 13):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800" dirty="0"/>
              <a:t>  </a:t>
            </a:r>
            <a:r>
              <a:rPr lang="en-US" sz="2800" dirty="0"/>
              <a:t>print(</a:t>
            </a:r>
            <a:r>
              <a:rPr lang="en-US" sz="2800" dirty="0" err="1"/>
              <a:t>i</a:t>
            </a:r>
            <a:r>
              <a:rPr lang="en-US" sz="28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Какво</a:t>
            </a:r>
            <a:r>
              <a:rPr lang="en-US" dirty="0"/>
              <a:t> е </a:t>
            </a:r>
            <a:r>
              <a:rPr lang="en-US" dirty="0" err="1"/>
              <a:t>цикъл</a:t>
            </a:r>
            <a:r>
              <a:rPr lang="en-US" dirty="0"/>
              <a:t>?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90CD-6E8A-430D-98D2-4E64EC63BEB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1">
            <a:extLst>
              <a:ext uri="{FF2B5EF4-FFF2-40B4-BE49-F238E27FC236}">
                <a16:creationId xmlns:a16="http://schemas.microsoft.com/office/drawing/2014/main" id="{95DC53F2-A90C-4631-855D-B535CBB2D35B}"/>
              </a:ext>
            </a:extLst>
          </p:cNvPr>
          <p:cNvSpPr txBox="1">
            <a:spLocks/>
          </p:cNvSpPr>
          <p:nvPr/>
        </p:nvSpPr>
        <p:spPr>
          <a:xfrm>
            <a:off x="190501" y="1196126"/>
            <a:ext cx="6234460" cy="3132874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/>
          <a:p>
            <a:pPr marL="456915" marR="0" lvl="0" indent="-456915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Циклите в програмирането ни позволяват да повтаряме </a:t>
            </a:r>
            <a:r>
              <a:rPr kumimoji="0" lang="bg-BG" sz="36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едни и същи действия </a:t>
            </a:r>
            <a:r>
              <a:rPr kumimoji="0" lang="bg-BG" sz="36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определен брой пъти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A556CC26-1871-4B04-BD45-876727DE8C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44525" y="4219974"/>
            <a:ext cx="3731475" cy="2403323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nn-NO" dirty="0"/>
              <a:t>i = 1</a:t>
            </a:r>
          </a:p>
          <a:p>
            <a:pPr>
              <a:lnSpc>
                <a:spcPct val="100000"/>
              </a:lnSpc>
            </a:pPr>
            <a:r>
              <a:rPr lang="nn-NO" dirty="0"/>
              <a:t>while i &lt; </a:t>
            </a:r>
            <a:r>
              <a:rPr lang="nn-NO" dirty="0" smtClean="0"/>
              <a:t>13:</a:t>
            </a:r>
            <a:endParaRPr lang="nn-NO" dirty="0"/>
          </a:p>
          <a:p>
            <a:pPr>
              <a:lnSpc>
                <a:spcPct val="100000"/>
              </a:lnSpc>
            </a:pPr>
            <a:r>
              <a:rPr lang="nn-NO" dirty="0"/>
              <a:t>  print(i)</a:t>
            </a:r>
          </a:p>
          <a:p>
            <a:pPr>
              <a:lnSpc>
                <a:spcPct val="100000"/>
              </a:lnSpc>
            </a:pPr>
            <a:r>
              <a:rPr lang="nn-NO" dirty="0"/>
              <a:t>  i += 1</a:t>
            </a:r>
            <a:endParaRPr lang="en-US" sz="2800" dirty="0"/>
          </a:p>
        </p:txBody>
      </p:sp>
      <p:grpSp>
        <p:nvGrpSpPr>
          <p:cNvPr id="79" name="Group 78"/>
          <p:cNvGrpSpPr/>
          <p:nvPr/>
        </p:nvGrpSpPr>
        <p:grpSpPr>
          <a:xfrm>
            <a:off x="6517258" y="1269000"/>
            <a:ext cx="5049662" cy="3780000"/>
            <a:chOff x="6697186" y="1269000"/>
            <a:chExt cx="5027842" cy="3960000"/>
          </a:xfrm>
        </p:grpSpPr>
        <p:sp>
          <p:nvSpPr>
            <p:cNvPr id="2" name="Flowchart: Data 1"/>
            <p:cNvSpPr/>
            <p:nvPr/>
          </p:nvSpPr>
          <p:spPr bwMode="auto">
            <a:xfrm>
              <a:off x="7003048" y="4755232"/>
              <a:ext cx="1721084" cy="473768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6" name="Oval 25"/>
            <p:cNvSpPr/>
            <p:nvPr/>
          </p:nvSpPr>
          <p:spPr bwMode="auto">
            <a:xfrm>
              <a:off x="6776425" y="1269000"/>
              <a:ext cx="2174330" cy="778298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Начало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Rectangle 26"/>
            <p:cNvSpPr/>
            <p:nvPr/>
          </p:nvSpPr>
          <p:spPr bwMode="auto">
            <a:xfrm>
              <a:off x="6905027" y="2387234"/>
              <a:ext cx="1926639" cy="53775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= 1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8" name="Oval 27"/>
            <p:cNvSpPr/>
            <p:nvPr/>
          </p:nvSpPr>
          <p:spPr bwMode="auto">
            <a:xfrm>
              <a:off x="9723720" y="3484832"/>
              <a:ext cx="2001308" cy="784794"/>
            </a:xfrm>
            <a:prstGeom prst="ellipse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Край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" name="Diamond 4"/>
            <p:cNvSpPr/>
            <p:nvPr/>
          </p:nvSpPr>
          <p:spPr bwMode="auto">
            <a:xfrm>
              <a:off x="6697186" y="3290784"/>
              <a:ext cx="2332808" cy="117288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 </a:t>
              </a:r>
              <a:r>
                <a:rPr lang="en-US" sz="2800" b="1" dirty="0" smtClean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&lt; 13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30" name="Straight Arrow Connector 29"/>
            <p:cNvCxnSpPr>
              <a:stCxn id="26" idx="4"/>
              <a:endCxn id="27" idx="0"/>
            </p:cNvCxnSpPr>
            <p:nvPr/>
          </p:nvCxnSpPr>
          <p:spPr>
            <a:xfrm>
              <a:off x="7863590" y="2047298"/>
              <a:ext cx="4756" cy="33993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2"/>
              <a:endCxn id="5" idx="0"/>
            </p:cNvCxnSpPr>
            <p:nvPr/>
          </p:nvCxnSpPr>
          <p:spPr>
            <a:xfrm flipH="1">
              <a:off x="7863590" y="2924987"/>
              <a:ext cx="4756" cy="365797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>
              <a:stCxn id="5" idx="2"/>
              <a:endCxn id="2" idx="1"/>
            </p:cNvCxnSpPr>
            <p:nvPr/>
          </p:nvCxnSpPr>
          <p:spPr>
            <a:xfrm>
              <a:off x="7863590" y="4463673"/>
              <a:ext cx="1" cy="2915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>
              <a:stCxn id="2" idx="2"/>
              <a:endCxn id="5" idx="1"/>
            </p:cNvCxnSpPr>
            <p:nvPr/>
          </p:nvCxnSpPr>
          <p:spPr>
            <a:xfrm rot="10800000">
              <a:off x="6697187" y="3877230"/>
              <a:ext cx="477971" cy="1114888"/>
            </a:xfrm>
            <a:prstGeom prst="bentConnector3">
              <a:avLst>
                <a:gd name="adj1" fmla="val 147621"/>
              </a:avLst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6" name="Straight Arrow Connector 45"/>
            <p:cNvCxnSpPr>
              <a:stCxn id="5" idx="3"/>
              <a:endCxn id="28" idx="2"/>
            </p:cNvCxnSpPr>
            <p:nvPr/>
          </p:nvCxnSpPr>
          <p:spPr>
            <a:xfrm>
              <a:off x="9029994" y="3877229"/>
              <a:ext cx="693726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7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7872734" y="4271324"/>
              <a:ext cx="675441" cy="47883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000" dirty="0"/>
                <a:t>true</a:t>
              </a:r>
              <a:endParaRPr lang="en-US" sz="2400" dirty="0"/>
            </a:p>
          </p:txBody>
        </p:sp>
        <p:sp>
          <p:nvSpPr>
            <p:cNvPr id="78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8974584" y="3348784"/>
              <a:ext cx="843005" cy="515531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dirty="0"/>
                <a:t>false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89621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25" grpId="0" uiExpand="1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Конструкция и употреба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10" name="Текстово поле 2"/>
          <p:cNvSpPr txBox="1"/>
          <p:nvPr/>
        </p:nvSpPr>
        <p:spPr>
          <a:xfrm>
            <a:off x="5188365" y="1944000"/>
            <a:ext cx="1815269" cy="136970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4000" tIns="108000" rIns="144000" bIns="10800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b="1" dirty="0" smtClean="0">
                <a:solidFill>
                  <a:schemeClr val="bg2"/>
                </a:solidFill>
                <a:latin typeface="Consolas" panose="020B0609020204030204" pitchFamily="49" charset="0"/>
              </a:rPr>
              <a:t>for</a:t>
            </a:r>
            <a:endParaRPr lang="bg-BG" sz="72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985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повтаряме действия до определен момент чрез </a:t>
            </a:r>
            <a:r>
              <a:rPr lang="en-US" sz="36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sz="3600" b="1" dirty="0" smtClean="0">
                <a:solidFill>
                  <a:schemeClr val="bg1"/>
                </a:solidFill>
              </a:rPr>
              <a:t> </a:t>
            </a:r>
            <a:r>
              <a:rPr lang="bg-BG" sz="3600" dirty="0" smtClean="0"/>
              <a:t>цикли</a:t>
            </a: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bg-BG" dirty="0" smtClean="0"/>
              <a:t>цикъл </a:t>
            </a:r>
            <a:r>
              <a:rPr lang="bg-BG" dirty="0"/>
              <a:t>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3160200" y="3763563"/>
            <a:ext cx="4891600" cy="11264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i in range(1, 13):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print(i)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641475" y="2737801"/>
            <a:ext cx="2610000" cy="919401"/>
          </a:xfrm>
          <a:prstGeom prst="wedgeRoundRectCallout">
            <a:avLst>
              <a:gd name="adj1" fmla="val 48189"/>
              <a:gd name="adj2" fmla="val 883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671350" y="2407039"/>
            <a:ext cx="1696890" cy="919401"/>
          </a:xfrm>
          <a:prstGeom prst="wedgeRoundRectCallout">
            <a:avLst>
              <a:gd name="adj1" fmla="val -17163"/>
              <a:gd name="adj2" fmla="val 1007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703350" y="2632485"/>
            <a:ext cx="1531200" cy="1328023"/>
          </a:xfrm>
          <a:prstGeom prst="wedgeRoundRectCallout">
            <a:avLst>
              <a:gd name="adj1" fmla="val -88451"/>
              <a:gd name="adj2" fmla="val 465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Крайна стойност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+1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1950" y="5164599"/>
            <a:ext cx="4444050" cy="919401"/>
          </a:xfrm>
          <a:prstGeom prst="wedgeRoundRectCallout">
            <a:avLst>
              <a:gd name="adj1" fmla="val -32776"/>
              <a:gd name="adj2" fmla="val -712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цикъла: блок от код за </a:t>
            </a:r>
            <a:b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3880650" y="4376744"/>
            <a:ext cx="1828800" cy="432876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800" dirty="0">
              <a:solidFill>
                <a:schemeClr val="bg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4" name="AutoShape 7"/>
          <p:cNvSpPr>
            <a:spLocks noChangeArrowheads="1"/>
          </p:cNvSpPr>
          <p:nvPr/>
        </p:nvSpPr>
        <p:spPr bwMode="auto">
          <a:xfrm>
            <a:off x="3560754" y="2524014"/>
            <a:ext cx="1751550" cy="919401"/>
          </a:xfrm>
          <a:prstGeom prst="wedgeRoundRectCallout">
            <a:avLst>
              <a:gd name="adj1" fmla="val -17034"/>
              <a:gd name="adj2" fmla="val 904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4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Брояч на цикъла</a:t>
            </a:r>
            <a:endParaRPr lang="bg-BG" sz="2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8701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5" grpId="0" animBg="1"/>
      <p:bldP spid="16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Scratch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</a:t>
            </a:r>
            <a:r>
              <a:rPr lang="bg-BG" dirty="0" smtClean="0"/>
              <a:t>цикъл – </a:t>
            </a:r>
            <a:r>
              <a:rPr lang="en-US" dirty="0" smtClean="0"/>
              <a:t>Scratch </a:t>
            </a:r>
            <a:r>
              <a:rPr lang="bg-BG" dirty="0" smtClean="0"/>
              <a:t>срещу </a:t>
            </a:r>
            <a:r>
              <a:rPr lang="en-US" dirty="0" smtClean="0"/>
              <a:t>Python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892" y="2079000"/>
            <a:ext cx="3614072" cy="353535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861000" y="3263644"/>
            <a:ext cx="4275000" cy="11660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for i in range(10):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anose="020B0609020204030204" pitchFamily="49" charset="0"/>
              </a:rPr>
              <a:t>  print("</a:t>
            </a:r>
            <a:r>
              <a:rPr lang="bg-BG" sz="2800" b="1" dirty="0">
                <a:latin typeface="Consolas" panose="020B0609020204030204" pitchFamily="49" charset="0"/>
              </a:rPr>
              <a:t>Здравей!")</a:t>
            </a:r>
            <a:endParaRPr lang="en-US" sz="2800" b="1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7454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600" dirty="0"/>
              <a:t>Можем да използваме </a:t>
            </a:r>
            <a:r>
              <a:rPr lang="bg-BG" sz="3600" b="1" dirty="0" smtClean="0">
                <a:solidFill>
                  <a:schemeClr val="bg1"/>
                </a:solidFill>
              </a:rPr>
              <a:t>стъпка</a:t>
            </a:r>
            <a:r>
              <a:rPr lang="bg-BG" sz="3600" dirty="0" smtClean="0"/>
              <a:t>, </a:t>
            </a:r>
            <a:r>
              <a:rPr lang="bg-BG" sz="3600" dirty="0"/>
              <a:t>ако искаме да променяме стойността на </a:t>
            </a:r>
            <a:r>
              <a:rPr lang="en-GB" sz="3600" b="1" dirty="0"/>
              <a:t>i</a:t>
            </a:r>
            <a:r>
              <a:rPr lang="en-GB" sz="3600" dirty="0"/>
              <a:t> </a:t>
            </a:r>
            <a:r>
              <a:rPr lang="bg-BG" sz="3600" dirty="0"/>
              <a:t>със стойност различна от </a:t>
            </a:r>
            <a:r>
              <a:rPr lang="bg-BG" sz="3600" b="1" dirty="0"/>
              <a:t>1</a:t>
            </a:r>
            <a:endParaRPr lang="en-US" sz="3600" b="1" dirty="0"/>
          </a:p>
          <a:p>
            <a:pPr>
              <a:lnSpc>
                <a:spcPct val="100000"/>
              </a:lnSpc>
            </a:pPr>
            <a:endParaRPr lang="en-US" sz="3600" dirty="0"/>
          </a:p>
          <a:p>
            <a:pPr marL="0" indent="0">
              <a:lnSpc>
                <a:spcPct val="100000"/>
              </a:lnSpc>
              <a:buNone/>
            </a:pPr>
            <a:endParaRPr lang="bg-BG" sz="3600" dirty="0"/>
          </a:p>
          <a:p>
            <a:pPr>
              <a:lnSpc>
                <a:spcPct val="100000"/>
              </a:lnSpc>
            </a:pPr>
            <a:r>
              <a:rPr lang="bg-BG" sz="3600" dirty="0"/>
              <a:t>Стъпката може да бъде </a:t>
            </a:r>
            <a:r>
              <a:rPr lang="bg-BG" sz="3600" b="1" dirty="0"/>
              <a:t>негативна</a:t>
            </a:r>
          </a:p>
          <a:p>
            <a:pPr>
              <a:lnSpc>
                <a:spcPct val="100000"/>
              </a:lnSpc>
            </a:pPr>
            <a:endParaRPr lang="bg-BG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</a:t>
            </a:r>
            <a:r>
              <a:rPr lang="bg-BG" dirty="0" smtClean="0"/>
              <a:t> цикъл</a:t>
            </a:r>
            <a:r>
              <a:rPr lang="en-GB" dirty="0" smtClean="0"/>
              <a:t> </a:t>
            </a:r>
            <a:r>
              <a:rPr lang="bg-BG" dirty="0"/>
              <a:t>със стъпка</a:t>
            </a:r>
            <a:endParaRPr lang="en-US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D79F17-0055-4CB2-9B37-E4ECAD5517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504ADCFB-31A8-4B9D-96E4-5AF942C98907}"/>
              </a:ext>
            </a:extLst>
          </p:cNvPr>
          <p:cNvSpPr txBox="1">
            <a:spLocks/>
          </p:cNvSpPr>
          <p:nvPr/>
        </p:nvSpPr>
        <p:spPr>
          <a:xfrm>
            <a:off x="700394" y="4648830"/>
            <a:ext cx="5755606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range(11, 0, -2)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,</a:t>
            </a:r>
            <a:r>
              <a:rPr lang="en-US" sz="2600" dirty="0">
                <a:solidFill>
                  <a:schemeClr val="bg1"/>
                </a:solidFill>
              </a:rPr>
              <a:t> </a:t>
            </a:r>
            <a:r>
              <a:rPr lang="en-US" sz="2600" dirty="0">
                <a:solidFill>
                  <a:schemeClr val="tx1"/>
                </a:solidFill>
              </a:rPr>
              <a:t>end=" ")</a:t>
            </a:r>
            <a:endParaRPr lang="en-US" sz="2600" i="1" dirty="0">
              <a:solidFill>
                <a:schemeClr val="accent2"/>
              </a:solidFill>
            </a:endParaRP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35543390-1A99-4B3C-B3E7-B3AB8E189F68}"/>
              </a:ext>
            </a:extLst>
          </p:cNvPr>
          <p:cNvSpPr txBox="1">
            <a:spLocks/>
          </p:cNvSpPr>
          <p:nvPr/>
        </p:nvSpPr>
        <p:spPr>
          <a:xfrm>
            <a:off x="703089" y="2572770"/>
            <a:ext cx="5752911" cy="117221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tx1"/>
                </a:solidFill>
              </a:rPr>
              <a:t>for 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 in </a:t>
            </a:r>
            <a:r>
              <a:rPr lang="en-US" sz="2600" dirty="0">
                <a:solidFill>
                  <a:schemeClr val="bg1"/>
                </a:solidFill>
              </a:rPr>
              <a:t>range(2, 11, 2)</a:t>
            </a:r>
            <a:r>
              <a:rPr lang="en-US" sz="2600" dirty="0">
                <a:solidFill>
                  <a:schemeClr val="tx1"/>
                </a:solidFill>
              </a:rPr>
              <a:t>:</a:t>
            </a:r>
          </a:p>
          <a:p>
            <a:r>
              <a:rPr lang="en-US" sz="2600" dirty="0">
                <a:solidFill>
                  <a:schemeClr val="tx1"/>
                </a:solidFill>
              </a:rPr>
              <a:t>  print(</a:t>
            </a:r>
            <a:r>
              <a:rPr lang="en-US" sz="2600" dirty="0">
                <a:solidFill>
                  <a:schemeClr val="bg1"/>
                </a:solidFill>
              </a:rPr>
              <a:t>i</a:t>
            </a:r>
            <a:r>
              <a:rPr lang="en-US" sz="2600" dirty="0">
                <a:solidFill>
                  <a:schemeClr val="tx1"/>
                </a:solidFill>
              </a:rPr>
              <a:t>) </a:t>
            </a:r>
            <a:endParaRPr lang="bg-BG" sz="2600" dirty="0">
              <a:solidFill>
                <a:schemeClr val="tx1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34ADE829-7648-48C9-B1D8-0B729370A6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3183250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A3D0206E-586C-455D-B8CE-397C5F03D3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8732" y="5280696"/>
            <a:ext cx="4359910" cy="492443"/>
          </a:xfrm>
          <a:custGeom>
            <a:avLst/>
            <a:gdLst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-587658 w 2133600"/>
              <a:gd name="connsiteY22" fmla="*/ 396877 h 1055608"/>
              <a:gd name="connsiteX23" fmla="*/ 0 w 2133600"/>
              <a:gd name="connsiteY23" fmla="*/ 175935 h 1055608"/>
              <a:gd name="connsiteX24" fmla="*/ 0 w 2133600"/>
              <a:gd name="connsiteY24" fmla="*/ 175938 h 1055608"/>
              <a:gd name="connsiteX0" fmla="*/ 0 w 2133600"/>
              <a:gd name="connsiteY0" fmla="*/ 175938 h 1055608"/>
              <a:gd name="connsiteX1" fmla="*/ 51531 w 2133600"/>
              <a:gd name="connsiteY1" fmla="*/ 51531 h 1055608"/>
              <a:gd name="connsiteX2" fmla="*/ 175938 w 2133600"/>
              <a:gd name="connsiteY2" fmla="*/ 0 h 1055608"/>
              <a:gd name="connsiteX3" fmla="*/ 355600 w 2133600"/>
              <a:gd name="connsiteY3" fmla="*/ 0 h 1055608"/>
              <a:gd name="connsiteX4" fmla="*/ 355600 w 2133600"/>
              <a:gd name="connsiteY4" fmla="*/ 0 h 1055608"/>
              <a:gd name="connsiteX5" fmla="*/ 889000 w 2133600"/>
              <a:gd name="connsiteY5" fmla="*/ 0 h 1055608"/>
              <a:gd name="connsiteX6" fmla="*/ 1957662 w 2133600"/>
              <a:gd name="connsiteY6" fmla="*/ 0 h 1055608"/>
              <a:gd name="connsiteX7" fmla="*/ 2082069 w 2133600"/>
              <a:gd name="connsiteY7" fmla="*/ 51531 h 1055608"/>
              <a:gd name="connsiteX8" fmla="*/ 2133600 w 2133600"/>
              <a:gd name="connsiteY8" fmla="*/ 175938 h 1055608"/>
              <a:gd name="connsiteX9" fmla="*/ 2133600 w 2133600"/>
              <a:gd name="connsiteY9" fmla="*/ 175935 h 1055608"/>
              <a:gd name="connsiteX10" fmla="*/ 2133600 w 2133600"/>
              <a:gd name="connsiteY10" fmla="*/ 175935 h 1055608"/>
              <a:gd name="connsiteX11" fmla="*/ 2133600 w 2133600"/>
              <a:gd name="connsiteY11" fmla="*/ 439837 h 1055608"/>
              <a:gd name="connsiteX12" fmla="*/ 2133600 w 2133600"/>
              <a:gd name="connsiteY12" fmla="*/ 879670 h 1055608"/>
              <a:gd name="connsiteX13" fmla="*/ 2082069 w 2133600"/>
              <a:gd name="connsiteY13" fmla="*/ 1004077 h 1055608"/>
              <a:gd name="connsiteX14" fmla="*/ 1957662 w 2133600"/>
              <a:gd name="connsiteY14" fmla="*/ 1055608 h 1055608"/>
              <a:gd name="connsiteX15" fmla="*/ 889000 w 2133600"/>
              <a:gd name="connsiteY15" fmla="*/ 1055608 h 1055608"/>
              <a:gd name="connsiteX16" fmla="*/ 355600 w 2133600"/>
              <a:gd name="connsiteY16" fmla="*/ 1055608 h 1055608"/>
              <a:gd name="connsiteX17" fmla="*/ 355600 w 2133600"/>
              <a:gd name="connsiteY17" fmla="*/ 1055608 h 1055608"/>
              <a:gd name="connsiteX18" fmla="*/ 175938 w 2133600"/>
              <a:gd name="connsiteY18" fmla="*/ 1055608 h 1055608"/>
              <a:gd name="connsiteX19" fmla="*/ 51531 w 2133600"/>
              <a:gd name="connsiteY19" fmla="*/ 1004077 h 1055608"/>
              <a:gd name="connsiteX20" fmla="*/ 0 w 2133600"/>
              <a:gd name="connsiteY20" fmla="*/ 879670 h 1055608"/>
              <a:gd name="connsiteX21" fmla="*/ 0 w 2133600"/>
              <a:gd name="connsiteY21" fmla="*/ 439837 h 1055608"/>
              <a:gd name="connsiteX22" fmla="*/ 0 w 2133600"/>
              <a:gd name="connsiteY22" fmla="*/ 175935 h 1055608"/>
              <a:gd name="connsiteX23" fmla="*/ 0 w 2133600"/>
              <a:gd name="connsiteY23" fmla="*/ 175938 h 10556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133600" h="1055608">
                <a:moveTo>
                  <a:pt x="0" y="175938"/>
                </a:moveTo>
                <a:cubicBezTo>
                  <a:pt x="0" y="129276"/>
                  <a:pt x="18536" y="84526"/>
                  <a:pt x="51531" y="51531"/>
                </a:cubicBezTo>
                <a:cubicBezTo>
                  <a:pt x="84526" y="18536"/>
                  <a:pt x="129276" y="0"/>
                  <a:pt x="175938" y="0"/>
                </a:cubicBezTo>
                <a:lnTo>
                  <a:pt x="355600" y="0"/>
                </a:lnTo>
                <a:lnTo>
                  <a:pt x="355600" y="0"/>
                </a:lnTo>
                <a:lnTo>
                  <a:pt x="889000" y="0"/>
                </a:lnTo>
                <a:lnTo>
                  <a:pt x="1957662" y="0"/>
                </a:lnTo>
                <a:cubicBezTo>
                  <a:pt x="2004324" y="0"/>
                  <a:pt x="2049074" y="18536"/>
                  <a:pt x="2082069" y="51531"/>
                </a:cubicBezTo>
                <a:cubicBezTo>
                  <a:pt x="2115064" y="84526"/>
                  <a:pt x="2133600" y="129276"/>
                  <a:pt x="2133600" y="175938"/>
                </a:cubicBezTo>
                <a:lnTo>
                  <a:pt x="2133600" y="175935"/>
                </a:lnTo>
                <a:lnTo>
                  <a:pt x="2133600" y="175935"/>
                </a:lnTo>
                <a:lnTo>
                  <a:pt x="2133600" y="439837"/>
                </a:lnTo>
                <a:lnTo>
                  <a:pt x="2133600" y="879670"/>
                </a:lnTo>
                <a:cubicBezTo>
                  <a:pt x="2133600" y="926332"/>
                  <a:pt x="2115064" y="971082"/>
                  <a:pt x="2082069" y="1004077"/>
                </a:cubicBezTo>
                <a:cubicBezTo>
                  <a:pt x="2049074" y="1037072"/>
                  <a:pt x="2004324" y="1055608"/>
                  <a:pt x="1957662" y="1055608"/>
                </a:cubicBezTo>
                <a:lnTo>
                  <a:pt x="889000" y="1055608"/>
                </a:lnTo>
                <a:lnTo>
                  <a:pt x="355600" y="1055608"/>
                </a:lnTo>
                <a:lnTo>
                  <a:pt x="355600" y="1055608"/>
                </a:lnTo>
                <a:lnTo>
                  <a:pt x="175938" y="1055608"/>
                </a:lnTo>
                <a:cubicBezTo>
                  <a:pt x="129276" y="1055608"/>
                  <a:pt x="84526" y="1037072"/>
                  <a:pt x="51531" y="1004077"/>
                </a:cubicBezTo>
                <a:cubicBezTo>
                  <a:pt x="18536" y="971082"/>
                  <a:pt x="0" y="926332"/>
                  <a:pt x="0" y="879670"/>
                </a:cubicBezTo>
                <a:lnTo>
                  <a:pt x="0" y="439837"/>
                </a:lnTo>
                <a:lnTo>
                  <a:pt x="0" y="175935"/>
                </a:lnTo>
                <a:lnTo>
                  <a:pt x="0" y="175938"/>
                </a:lnTo>
                <a:close/>
              </a:path>
            </a:pathLst>
          </a:cu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на стъпка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132959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5761</TotalTime>
  <Words>1126</Words>
  <Application>Microsoft Office PowerPoint</Application>
  <PresentationFormat>Widescreen</PresentationFormat>
  <Paragraphs>297</Paragraphs>
  <Slides>31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맑은 고딕</vt:lpstr>
      <vt:lpstr>Arial</vt:lpstr>
      <vt:lpstr>Calibri</vt:lpstr>
      <vt:lpstr>Consolas</vt:lpstr>
      <vt:lpstr>Wingdings</vt:lpstr>
      <vt:lpstr>SoftUni</vt:lpstr>
      <vt:lpstr>Реализиране на цикличен алгоритъм</vt:lpstr>
      <vt:lpstr>Съдържание</vt:lpstr>
      <vt:lpstr>Повторения на блокове код</vt:lpstr>
      <vt:lpstr>Какво е цикъл? (1)</vt:lpstr>
      <vt:lpstr>Какво е цикъл? (2)</vt:lpstr>
      <vt:lpstr>For цикъл</vt:lpstr>
      <vt:lpstr>For цикъл – конструкция</vt:lpstr>
      <vt:lpstr>For цикъл – Scratch срещу Python</vt:lpstr>
      <vt:lpstr>For цикъл със стъпка</vt:lpstr>
      <vt:lpstr>Числата от 1 до N през 3 – условие </vt:lpstr>
      <vt:lpstr>Числата от 1 до N през 3 – блок схема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While цикъл</vt:lpstr>
      <vt:lpstr>While цикъл – конструкция</vt:lpstr>
      <vt:lpstr>While цикъл – Scratch срещу Python</vt:lpstr>
      <vt:lpstr>While цикъл – пример</vt:lpstr>
      <vt:lpstr>While цикъл – пример</vt:lpstr>
      <vt:lpstr>Безкраен цикъл</vt:lpstr>
      <vt:lpstr>Прекратяване на цикъл</vt:lpstr>
      <vt:lpstr>Прекратяване на цикъл – пример</vt:lpstr>
      <vt:lpstr>Прекратяване на цикъл – пример</vt:lpstr>
      <vt:lpstr>Четене на текст – условие</vt:lpstr>
      <vt:lpstr>Четене на текст – решение</vt:lpstr>
      <vt:lpstr>Продължаване на цикъла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Реализиране на цикличен алгоритъм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1654</cp:revision>
  <dcterms:created xsi:type="dcterms:W3CDTF">2018-05-23T13:08:44Z</dcterms:created>
  <dcterms:modified xsi:type="dcterms:W3CDTF">2024-11-11T14:24:48Z</dcterms:modified>
  <cp:category/>
</cp:coreProperties>
</file>