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2"/>
  </p:notesMasterIdLst>
  <p:handoutMasterIdLst>
    <p:handoutMasterId r:id="rId33"/>
  </p:handoutMasterIdLst>
  <p:sldIdLst>
    <p:sldId id="503" r:id="rId5"/>
    <p:sldId id="276" r:id="rId6"/>
    <p:sldId id="509" r:id="rId7"/>
    <p:sldId id="510" r:id="rId8"/>
    <p:sldId id="511" r:id="rId9"/>
    <p:sldId id="512" r:id="rId10"/>
    <p:sldId id="513" r:id="rId11"/>
    <p:sldId id="504" r:id="rId12"/>
    <p:sldId id="505" r:id="rId13"/>
    <p:sldId id="506" r:id="rId14"/>
    <p:sldId id="507" r:id="rId15"/>
    <p:sldId id="508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522" r:id="rId25"/>
    <p:sldId id="523" r:id="rId26"/>
    <p:sldId id="524" r:id="rId27"/>
    <p:sldId id="526" r:id="rId28"/>
    <p:sldId id="349" r:id="rId29"/>
    <p:sldId id="256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Въведение" id="{A0C7653D-1924-4F56-9E27-AA2B21F1DA92}">
          <p14:sldIdLst>
            <p14:sldId id="503"/>
            <p14:sldId id="276"/>
          </p14:sldIdLst>
        </p14:section>
        <p14:section name="По-сложни съединения" id="{5B664745-DF56-A046-AE97-86C48A53125B}">
          <p14:sldIdLst>
            <p14:sldId id="509"/>
            <p14:sldId id="510"/>
            <p14:sldId id="511"/>
            <p14:sldId id="512"/>
            <p14:sldId id="513"/>
          </p14:sldIdLst>
        </p14:section>
        <p14:section name="Вложени заяки" id="{162FE30C-2486-E347-9BE4-2FA7187691BD}">
          <p14:sldIdLst>
            <p14:sldId id="504"/>
            <p14:sldId id="505"/>
            <p14:sldId id="506"/>
            <p14:sldId id="507"/>
            <p14:sldId id="508"/>
          </p14:sldIdLst>
        </p14:section>
        <p14:section name="Обединение, сечение, разлика и деление" id="{E5201E23-AC2B-294B-9E28-8D7A0FC2A4CF}">
          <p14:sldIdLst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6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0"/>
    <p:restoredTop sz="94719"/>
  </p:normalViewPr>
  <p:slideViewPr>
    <p:cSldViewPr>
      <p:cViewPr varScale="1">
        <p:scale>
          <a:sx n="70" d="100"/>
          <a:sy n="70" d="100"/>
        </p:scale>
        <p:origin x="-571" y="-8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30.8.2023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0974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26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01445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56AA1182-9AB1-4D3A-8BB9-912E8B62B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373093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769F3C2A-6839-40CC-ABF3-ADC3B2083B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8967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67562BF2-0015-4011-80FF-0857D12BC2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52608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xmlns="" id="{0C9B08B0-F280-4682-AEAC-8DECAB371F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664285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A628E2D1-3510-4A58-9627-5EDC8B1E22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851196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xmlns="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xmlns="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7538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30.8.2023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68536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7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5" Type="http://schemas.openxmlformats.org/officeDocument/2006/relationships/image" Target="../media/image39.png"/><Relationship Id="rId10" Type="http://schemas.openxmlformats.org/officeDocument/2006/relationships/image" Target="../media/image36.svg"/><Relationship Id="rId4" Type="http://schemas.openxmlformats.org/officeDocument/2006/relationships/image" Target="../media/image30.png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371600"/>
            <a:ext cx="11331575" cy="686880"/>
          </a:xfrm>
        </p:spPr>
        <p:txBody>
          <a:bodyPr>
            <a:normAutofit/>
          </a:bodyPr>
          <a:lstStyle/>
          <a:p>
            <a:r>
              <a:rPr lang="bg-BG" dirty="0"/>
              <a:t>Изпълнение на по-сложни </a:t>
            </a:r>
            <a:r>
              <a:rPr lang="en-US" dirty="0"/>
              <a:t>JOIN </a:t>
            </a:r>
            <a:r>
              <a:rPr lang="bg-BG" dirty="0"/>
              <a:t>заявки. Подзаявки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457200"/>
            <a:ext cx="11083636" cy="838200"/>
          </a:xfrm>
        </p:spPr>
        <p:txBody>
          <a:bodyPr>
            <a:normAutofit/>
          </a:bodyPr>
          <a:lstStyle/>
          <a:p>
            <a:r>
              <a:rPr lang="bg-BG" sz="4400" dirty="0"/>
              <a:t>По-сложни</a:t>
            </a:r>
            <a:r>
              <a:rPr lang="ru-RU" sz="4400" dirty="0"/>
              <a:t> съединения и вложени заявки</a:t>
            </a:r>
            <a:endParaRPr lang="bg-BG" sz="4400" dirty="0"/>
          </a:p>
        </p:txBody>
      </p:sp>
      <p:pic>
        <p:nvPicPr>
          <p:cNvPr id="13" name="Picture 4" descr="https://o.remove.bg/downloads/4ebf8585-f996-4e25-a56f-8c855118d17e/image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5569" y="1981200"/>
            <a:ext cx="3500863" cy="35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664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8044" y="1936518"/>
            <a:ext cx="10125756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e.FirstName, e.LastName 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Departments 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81800" y="3505200"/>
            <a:ext cx="3543600" cy="558487"/>
          </a:xfrm>
          <a:prstGeom prst="wedgeRoundRectCallout">
            <a:avLst>
              <a:gd name="adj1" fmla="val -58460"/>
              <a:gd name="adj2" fmla="val 377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Таблица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Departments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6000" y="4959000"/>
            <a:ext cx="1923600" cy="585140"/>
          </a:xfrm>
          <a:prstGeom prst="wedgeRoundRectCallout">
            <a:avLst>
              <a:gd name="adj1" fmla="val -28669"/>
              <a:gd name="adj2" fmla="val -85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Подзаявка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A816F084-DA92-4652-B283-F50A1A227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96780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Покажете </a:t>
            </a:r>
            <a:r>
              <a:rPr lang="bg-BG" b="1" dirty="0">
                <a:solidFill>
                  <a:schemeClr val="bg1"/>
                </a:solidFill>
              </a:rPr>
              <a:t>най-ниската средна заплата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всеки отдел</a:t>
            </a:r>
            <a:endParaRPr lang="en-US" dirty="0"/>
          </a:p>
          <a:p>
            <a:pPr lvl="1"/>
            <a:r>
              <a:rPr lang="ru-RU" dirty="0"/>
              <a:t>Изчислете </a:t>
            </a:r>
            <a:r>
              <a:rPr lang="ru-RU" b="1" dirty="0">
                <a:solidFill>
                  <a:schemeClr val="bg1"/>
                </a:solidFill>
              </a:rPr>
              <a:t>средната заплата за всеки отдел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ru-RU" dirty="0"/>
              <a:t>След това покажете стойността на </a:t>
            </a:r>
            <a:r>
              <a:rPr lang="ru-RU" b="1" dirty="0">
                <a:solidFill>
                  <a:schemeClr val="bg1"/>
                </a:solidFill>
              </a:rPr>
              <a:t>най-малката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Минимална средна заплата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4038600"/>
            <a:ext cx="3962400" cy="11362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7379BEBA-72C0-4705-8AF6-97816F3B9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50952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36000" y="1319768"/>
            <a:ext cx="9897154" cy="48479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200" b="1" noProof="1">
                <a:latin typeface="Consolas" panose="020B0609020204030204" pitchFamily="49" charset="0"/>
              </a:rPr>
              <a:t>(a.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e.DepartmentID,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e.Salary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noProof="1">
                <a:latin typeface="Consolas" panose="020B0609020204030204" pitchFamily="49" charset="0"/>
              </a:rPr>
              <a:t>GROUP BY e.DepartmentID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Минимална средна заплата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52400" y="3733800"/>
            <a:ext cx="1981200" cy="565268"/>
          </a:xfrm>
          <a:prstGeom prst="wedgeRoundRectCallout">
            <a:avLst>
              <a:gd name="adj1" fmla="val 51458"/>
              <a:gd name="adj2" fmla="val 918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4648200"/>
            <a:ext cx="3272858" cy="609599"/>
          </a:xfrm>
          <a:prstGeom prst="wedgeRoundRectCallout">
            <a:avLst>
              <a:gd name="adj1" fmla="val -72100"/>
              <a:gd name="adj2" fmla="val -153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0FA1B6CD-C952-4A44-80D2-331DA0266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92459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>
          <a:xfrm>
            <a:off x="609599" y="5654447"/>
            <a:ext cx="10961783" cy="768084"/>
          </a:xfrm>
        </p:spPr>
        <p:txBody>
          <a:bodyPr/>
          <a:lstStyle/>
          <a:p>
            <a:r>
              <a:rPr lang="en-US" sz="4000" dirty="0"/>
              <a:t>UNION</a:t>
            </a:r>
            <a:r>
              <a:rPr lang="bg-BG" sz="4000" dirty="0"/>
              <a:t>, </a:t>
            </a:r>
            <a:r>
              <a:rPr lang="en-US" sz="4000" dirty="0"/>
              <a:t>INTERSECT</a:t>
            </a:r>
            <a:r>
              <a:rPr lang="bg-BG" sz="4000" dirty="0"/>
              <a:t>, </a:t>
            </a:r>
            <a:r>
              <a:rPr lang="en-US" sz="4000" dirty="0"/>
              <a:t>EXCEPT</a:t>
            </a:r>
            <a:r>
              <a:rPr lang="bg-BG" sz="4000" dirty="0"/>
              <a:t> и</a:t>
            </a:r>
            <a:r>
              <a:rPr lang="en-US" sz="4000" dirty="0"/>
              <a:t> DIVIDE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-81709" y="4768803"/>
            <a:ext cx="12344400" cy="768084"/>
          </a:xfrm>
        </p:spPr>
        <p:txBody>
          <a:bodyPr/>
          <a:lstStyle/>
          <a:p>
            <a:r>
              <a:rPr lang="bg-BG" sz="5000" dirty="0"/>
              <a:t>Обединение, сечение, разлика, деление</a:t>
            </a:r>
            <a:endParaRPr lang="en-US" sz="5000" dirty="0"/>
          </a:p>
        </p:txBody>
      </p:sp>
      <p:pic>
        <p:nvPicPr>
          <p:cNvPr id="2050" name="Picture 2" descr="Venn diagram - Free educatio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066800"/>
            <a:ext cx="3200400" cy="3200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1963400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>
                <a:solidFill>
                  <a:srgbClr val="224464"/>
                </a:solidFill>
              </a:rPr>
              <a:t>Операцията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Обединение</a:t>
            </a:r>
            <a:r>
              <a:rPr lang="ru-RU" dirty="0"/>
              <a:t> на резултатите от две или повече заявки</a:t>
            </a:r>
            <a:endParaRPr lang="en-US" dirty="0"/>
          </a:p>
          <a:p>
            <a:pPr lvl="1"/>
            <a:r>
              <a:rPr lang="ru-RU" dirty="0"/>
              <a:t>Връща </a:t>
            </a:r>
            <a:r>
              <a:rPr lang="ru-RU" b="1" dirty="0">
                <a:solidFill>
                  <a:schemeClr val="bg1"/>
                </a:solidFill>
              </a:rPr>
              <a:t>уникални</a:t>
            </a:r>
            <a:r>
              <a:rPr lang="ru-RU" dirty="0"/>
              <a:t> редове, премахвайки дублиращите се записи</a:t>
            </a:r>
            <a:endParaRPr lang="en-US" dirty="0"/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Броят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редът</a:t>
            </a:r>
            <a:r>
              <a:rPr lang="ru-RU" dirty="0"/>
              <a:t> на </a:t>
            </a:r>
            <a:r>
              <a:rPr lang="bg-BG" dirty="0"/>
              <a:t>колоните </a:t>
            </a:r>
            <a:r>
              <a:rPr lang="ru-RU" dirty="0"/>
              <a:t>във всички SELECT заявки трябва да съвпадат (ако се селектират колони)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Типовете</a:t>
            </a:r>
            <a:r>
              <a:rPr lang="ru-RU" dirty="0"/>
              <a:t> на съответните колони също трябва да бъдат </a:t>
            </a:r>
            <a:r>
              <a:rPr lang="ru-RU" b="1" dirty="0">
                <a:solidFill>
                  <a:schemeClr val="bg1"/>
                </a:solidFill>
              </a:rPr>
              <a:t>съвместими</a:t>
            </a:r>
          </a:p>
          <a:p>
            <a:pPr lvl="1">
              <a:buClr>
                <a:srgbClr val="224464"/>
              </a:buClr>
            </a:pPr>
            <a:r>
              <a:rPr lang="ru-RU" dirty="0">
                <a:solidFill>
                  <a:srgbClr val="224464"/>
                </a:solidFill>
              </a:rPr>
              <a:t>За да </a:t>
            </a:r>
            <a:r>
              <a:rPr lang="ru-RU" b="1" dirty="0">
                <a:solidFill>
                  <a:schemeClr val="bg1"/>
                </a:solidFill>
              </a:rPr>
              <a:t>запазим</a:t>
            </a:r>
            <a:r>
              <a:rPr lang="ru-RU" dirty="0">
                <a:solidFill>
                  <a:srgbClr val="224464"/>
                </a:solidFill>
              </a:rPr>
              <a:t> дублиращите се редове</a:t>
            </a:r>
            <a:r>
              <a:rPr lang="en-US" dirty="0">
                <a:solidFill>
                  <a:srgbClr val="224464"/>
                </a:solidFill>
              </a:rPr>
              <a:t>,</a:t>
            </a:r>
            <a:r>
              <a:rPr lang="ru-RU" dirty="0">
                <a:solidFill>
                  <a:srgbClr val="224464"/>
                </a:solidFill>
              </a:rPr>
              <a:t> използваме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 ALL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(1)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2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Employees2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2057400" y="3657600"/>
            <a:ext cx="1600200" cy="9906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8153400" y="3581400"/>
            <a:ext cx="1219200" cy="10668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705198"/>
              </p:ext>
            </p:extLst>
          </p:nvPr>
        </p:nvGraphicFramePr>
        <p:xfrm>
          <a:off x="3733800" y="4038600"/>
          <a:ext cx="4287367" cy="2488692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John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Gosho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Kevin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Kate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458200" y="5562600"/>
            <a:ext cx="2819400" cy="914400"/>
          </a:xfrm>
          <a:prstGeom prst="wedgeRoundRectCallout">
            <a:avLst>
              <a:gd name="adj1" fmla="val -64269"/>
              <a:gd name="adj2" fmla="val -533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</a:t>
            </a: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bg-BG" sz="2800" b="1" noProof="1">
                <a:solidFill>
                  <a:schemeClr val="bg2"/>
                </a:solidFill>
              </a:rPr>
              <a:t>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705198"/>
              </p:ext>
            </p:extLst>
          </p:nvPr>
        </p:nvGraphicFramePr>
        <p:xfrm>
          <a:off x="1676400" y="175260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705198"/>
              </p:ext>
            </p:extLst>
          </p:nvPr>
        </p:nvGraphicFramePr>
        <p:xfrm>
          <a:off x="6781800" y="169564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70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914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52400" y="2362200"/>
            <a:ext cx="2438400" cy="685800"/>
          </a:xfrm>
          <a:prstGeom prst="wedgeRoundRectCallout">
            <a:avLst>
              <a:gd name="adj1" fmla="val 51906"/>
              <a:gd name="adj2" fmla="val 1122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Обединение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INTERSECT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ru-RU" sz="3400" dirty="0"/>
              <a:t>Връща </a:t>
            </a:r>
            <a:r>
              <a:rPr lang="ru-RU" sz="3400" b="1" dirty="0">
                <a:solidFill>
                  <a:schemeClr val="bg1"/>
                </a:solidFill>
              </a:rPr>
              <a:t>общите редове </a:t>
            </a:r>
            <a:r>
              <a:rPr lang="ru-RU" sz="3400" dirty="0"/>
              <a:t>между резултатите от две или повече заявки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Използва се, когато искаме да вземем само </a:t>
            </a:r>
            <a:r>
              <a:rPr lang="bg-BG" sz="3400" b="1" dirty="0">
                <a:solidFill>
                  <a:schemeClr val="bg1"/>
                </a:solidFill>
              </a:rPr>
              <a:t>съвпадащите</a:t>
            </a:r>
            <a:r>
              <a:rPr lang="bg-BG" sz="3400" dirty="0"/>
              <a:t> редове в две или повече таблици</a:t>
            </a:r>
          </a:p>
          <a:p>
            <a:pPr lvl="2">
              <a:buClr>
                <a:schemeClr val="tx1"/>
              </a:buClr>
            </a:pPr>
            <a:r>
              <a:rPr lang="ru-RU" sz="3200" dirty="0"/>
              <a:t>Например </a:t>
            </a:r>
            <a:r>
              <a:rPr lang="ru-RU" sz="3200" b="1" dirty="0">
                <a:solidFill>
                  <a:schemeClr val="bg1"/>
                </a:solidFill>
              </a:rPr>
              <a:t>общите интереси </a:t>
            </a:r>
            <a:r>
              <a:rPr lang="ru-RU" sz="3200" dirty="0"/>
              <a:t>между </a:t>
            </a:r>
            <a:r>
              <a:rPr lang="ru-RU" sz="3200" b="1" dirty="0">
                <a:solidFill>
                  <a:schemeClr val="bg1"/>
                </a:solidFill>
              </a:rPr>
              <a:t>потребителите</a:t>
            </a:r>
            <a:r>
              <a:rPr lang="ru-RU" sz="3200" dirty="0"/>
              <a:t> в </a:t>
            </a:r>
            <a:r>
              <a:rPr lang="ru-RU" sz="3200" b="1" dirty="0">
                <a:solidFill>
                  <a:schemeClr val="bg1"/>
                </a:solidFill>
              </a:rPr>
              <a:t>социална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мрежа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Типовете</a:t>
            </a:r>
            <a:r>
              <a:rPr lang="ru-RU" sz="3400" dirty="0">
                <a:solidFill>
                  <a:srgbClr val="224464"/>
                </a:solidFill>
              </a:rPr>
              <a:t>, </a:t>
            </a:r>
            <a:r>
              <a:rPr lang="ru-RU" sz="3400" b="1" dirty="0">
                <a:solidFill>
                  <a:schemeClr val="bg1"/>
                </a:solidFill>
              </a:rPr>
              <a:t>броят</a:t>
            </a:r>
            <a:r>
              <a:rPr lang="ru-RU" sz="3400" dirty="0">
                <a:solidFill>
                  <a:srgbClr val="224464"/>
                </a:solidFill>
              </a:rPr>
              <a:t> и </a:t>
            </a:r>
            <a:r>
              <a:rPr lang="ru-RU" sz="3400" b="1" dirty="0">
                <a:solidFill>
                  <a:schemeClr val="bg1"/>
                </a:solidFill>
              </a:rPr>
              <a:t>редът</a:t>
            </a:r>
            <a:r>
              <a:rPr lang="ru-RU" sz="3400" dirty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</a:t>
            </a:r>
            <a:r>
              <a:rPr lang="en-US" dirty="0"/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0923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Employees2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153400" y="3581400"/>
            <a:ext cx="12192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872060"/>
              </p:ext>
            </p:extLst>
          </p:nvPr>
        </p:nvGraphicFramePr>
        <p:xfrm>
          <a:off x="3733800" y="4343400"/>
          <a:ext cx="4287367" cy="848868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38400" y="5638800"/>
            <a:ext cx="2819400" cy="914400"/>
          </a:xfrm>
          <a:prstGeom prst="wedgeRoundRectCallout">
            <a:avLst>
              <a:gd name="adj1" fmla="val 38772"/>
              <a:gd name="adj2" fmla="val -89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705198"/>
              </p:ext>
            </p:extLst>
          </p:nvPr>
        </p:nvGraphicFramePr>
        <p:xfrm>
          <a:off x="1676400" y="175260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2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705198"/>
              </p:ext>
            </p:extLst>
          </p:nvPr>
        </p:nvGraphicFramePr>
        <p:xfrm>
          <a:off x="6781800" y="169564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INTERSECT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4676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054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971800"/>
            <a:ext cx="1828800" cy="685800"/>
          </a:xfrm>
          <a:prstGeom prst="wedgeRoundRectCallout">
            <a:avLst>
              <a:gd name="adj1" fmla="val 66750"/>
              <a:gd name="adj2" fmla="val 34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Сечение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sz="3200" dirty="0"/>
              <a:t>По-сложни съединения</a:t>
            </a:r>
          </a:p>
          <a:p>
            <a:r>
              <a:rPr lang="en-US" sz="3200" dirty="0"/>
              <a:t>͏</a:t>
            </a:r>
            <a:r>
              <a:rPr lang="bg-BG" sz="3200" b="1" dirty="0">
                <a:solidFill>
                  <a:schemeClr val="bg1"/>
                </a:solidFill>
              </a:rPr>
              <a:t>Вложени</a:t>
            </a:r>
            <a:r>
              <a:rPr lang="bg-BG" sz="3200" dirty="0"/>
              <a:t> заявки</a:t>
            </a:r>
          </a:p>
          <a:p>
            <a:r>
              <a:rPr lang="bg-BG" sz="3200" dirty="0"/>
              <a:t>Операции за </a:t>
            </a:r>
            <a:r>
              <a:rPr lang="bg-BG" sz="3200" b="1" dirty="0">
                <a:solidFill>
                  <a:schemeClr val="bg1"/>
                </a:solidFill>
              </a:rPr>
              <a:t>обединение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сечение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разлика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деление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</a:rPr>
              <a:t>EXCEPT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600" dirty="0"/>
              <a:t>Връща редовете от първата заявка, които </a:t>
            </a:r>
            <a:r>
              <a:rPr lang="ru-RU" sz="3600" b="1" dirty="0">
                <a:solidFill>
                  <a:schemeClr val="bg1"/>
                </a:solidFill>
              </a:rPr>
              <a:t>не се срещат </a:t>
            </a:r>
            <a:r>
              <a:rPr lang="ru-RU" sz="3600" dirty="0"/>
              <a:t>във втората заявка</a:t>
            </a:r>
          </a:p>
          <a:p>
            <a:pPr lvl="2">
              <a:buClr>
                <a:schemeClr val="tx1"/>
              </a:buClr>
            </a:pPr>
            <a:r>
              <a:rPr lang="ru-RU" sz="3400" dirty="0"/>
              <a:t>Например, за да намерим </a:t>
            </a:r>
            <a:r>
              <a:rPr lang="ru-RU" sz="3400" b="1" dirty="0">
                <a:solidFill>
                  <a:schemeClr val="bg1"/>
                </a:solidFill>
              </a:rPr>
              <a:t>продукти</a:t>
            </a:r>
            <a:r>
              <a:rPr lang="ru-RU" sz="3400" dirty="0"/>
              <a:t>, които са налични в </a:t>
            </a:r>
            <a:r>
              <a:rPr lang="ru-RU" sz="3400" b="1" dirty="0">
                <a:solidFill>
                  <a:schemeClr val="bg1"/>
                </a:solidFill>
              </a:rPr>
              <a:t>онлайн магазин</a:t>
            </a:r>
            <a:r>
              <a:rPr lang="ru-RU" sz="3400" dirty="0"/>
              <a:t>, но не и в магазина на </a:t>
            </a:r>
            <a:r>
              <a:rPr lang="ru-RU" sz="3400" b="1" dirty="0">
                <a:solidFill>
                  <a:schemeClr val="bg1"/>
                </a:solidFill>
              </a:rPr>
              <a:t>физически адрес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Типовете</a:t>
            </a:r>
            <a:r>
              <a:rPr lang="ru-RU" sz="3400" dirty="0">
                <a:solidFill>
                  <a:srgbClr val="224464"/>
                </a:solidFill>
              </a:rPr>
              <a:t>, </a:t>
            </a:r>
            <a:r>
              <a:rPr lang="ru-RU" sz="3400" b="1" dirty="0">
                <a:solidFill>
                  <a:schemeClr val="bg1"/>
                </a:solidFill>
              </a:rPr>
              <a:t>броят</a:t>
            </a:r>
            <a:r>
              <a:rPr lang="ru-RU" sz="3400" dirty="0">
                <a:solidFill>
                  <a:srgbClr val="224464"/>
                </a:solidFill>
              </a:rPr>
              <a:t> и </a:t>
            </a:r>
            <a:r>
              <a:rPr lang="ru-RU" sz="3400" b="1" dirty="0">
                <a:solidFill>
                  <a:schemeClr val="bg1"/>
                </a:solidFill>
              </a:rPr>
              <a:t>редът</a:t>
            </a:r>
            <a:r>
              <a:rPr lang="ru-RU" sz="3400" dirty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</a:t>
            </a:r>
            <a:r>
              <a:rPr lang="en-US" dirty="0"/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143000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OnlineShop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0624" y="1066800"/>
            <a:ext cx="1690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LocalShop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077200" y="3581400"/>
            <a:ext cx="11430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705198"/>
              </p:ext>
            </p:extLst>
          </p:nvPr>
        </p:nvGraphicFramePr>
        <p:xfrm>
          <a:off x="3733800" y="4343400"/>
          <a:ext cx="4287367" cy="1258824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Smartwatch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Microphone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85800" y="5715000"/>
            <a:ext cx="2819400" cy="914400"/>
          </a:xfrm>
          <a:prstGeom prst="wedgeRoundRectCallout">
            <a:avLst>
              <a:gd name="adj1" fmla="val 53975"/>
              <a:gd name="adj2" fmla="val -8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705198"/>
              </p:ext>
            </p:extLst>
          </p:nvPr>
        </p:nvGraphicFramePr>
        <p:xfrm>
          <a:off x="1676400" y="1771840"/>
          <a:ext cx="2819400" cy="1885760"/>
        </p:xfrm>
        <a:graphic>
          <a:graphicData uri="http://schemas.openxmlformats.org/drawingml/2006/table">
            <a:tbl>
              <a:tblPr/>
              <a:tblGrid>
                <a:gridCol w="9163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Smartwatch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Microphone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705198"/>
              </p:ext>
            </p:extLst>
          </p:nvPr>
        </p:nvGraphicFramePr>
        <p:xfrm>
          <a:off x="6705600" y="1676400"/>
          <a:ext cx="2667000" cy="18857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TV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Camera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/>
              <a:t>OnlineShop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LocalShop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90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8768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895600"/>
            <a:ext cx="1828800" cy="685800"/>
          </a:xfrm>
          <a:prstGeom prst="wedgeRoundRectCallout">
            <a:avLst>
              <a:gd name="adj1" fmla="val 70396"/>
              <a:gd name="adj2" fmla="val 483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Разлика</a:t>
            </a:r>
            <a:endParaRPr lang="en-US" sz="28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DIVIDE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bg-BG" sz="3600" dirty="0"/>
              <a:t>П</a:t>
            </a:r>
            <a:r>
              <a:rPr lang="ru-RU" sz="3600" dirty="0"/>
              <a:t>оказва какви стойности от първата таблица </a:t>
            </a:r>
            <a:r>
              <a:rPr lang="ru-RU" sz="3600" b="1" dirty="0">
                <a:solidFill>
                  <a:schemeClr val="bg1"/>
                </a:solidFill>
              </a:rPr>
              <a:t>съответстват</a:t>
            </a:r>
            <a:r>
              <a:rPr lang="ru-RU" sz="3600" dirty="0"/>
              <a:t> на всички стойности от втората таблица</a:t>
            </a:r>
          </a:p>
          <a:p>
            <a:pPr lvl="1">
              <a:buClr>
                <a:schemeClr val="tx1"/>
              </a:buClr>
            </a:pPr>
            <a:r>
              <a:rPr lang="bg-BG" sz="3400" dirty="0">
                <a:solidFill>
                  <a:srgbClr val="224464"/>
                </a:solidFill>
              </a:rPr>
              <a:t>Използва се по-рядко и е по-сложна</a:t>
            </a:r>
            <a:endParaRPr lang="en-US" sz="3400" dirty="0">
              <a:solidFill>
                <a:srgbClr val="224464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200" dirty="0">
                <a:solidFill>
                  <a:srgbClr val="224464"/>
                </a:solidFill>
              </a:rPr>
              <a:t>Например за намиране на </a:t>
            </a:r>
            <a:r>
              <a:rPr lang="bg-BG" sz="3200" b="1" dirty="0">
                <a:solidFill>
                  <a:schemeClr val="bg1"/>
                </a:solidFill>
              </a:rPr>
              <a:t>студентите</a:t>
            </a:r>
            <a:r>
              <a:rPr lang="bg-BG" sz="3200" dirty="0">
                <a:solidFill>
                  <a:srgbClr val="224464"/>
                </a:solidFill>
              </a:rPr>
              <a:t>, които са </a:t>
            </a:r>
            <a:r>
              <a:rPr lang="bg-BG" sz="3200" b="1" dirty="0">
                <a:solidFill>
                  <a:schemeClr val="bg1"/>
                </a:solidFill>
              </a:rPr>
              <a:t>записани</a:t>
            </a:r>
            <a:r>
              <a:rPr lang="bg-BG" sz="3200" dirty="0">
                <a:solidFill>
                  <a:srgbClr val="224464"/>
                </a:solidFill>
              </a:rPr>
              <a:t> на всички </a:t>
            </a:r>
            <a:r>
              <a:rPr lang="bg-BG" sz="3200" b="1" dirty="0">
                <a:solidFill>
                  <a:schemeClr val="bg1"/>
                </a:solidFill>
              </a:rPr>
              <a:t>задължителни курсове </a:t>
            </a:r>
            <a:r>
              <a:rPr lang="bg-BG" sz="3200" dirty="0">
                <a:solidFill>
                  <a:srgbClr val="224464"/>
                </a:solidFill>
              </a:rPr>
              <a:t>в университета</a:t>
            </a:r>
            <a:endParaRPr lang="en-US" sz="32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Деление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200" dirty="0"/>
          </a:p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Вътрешните подзаявки </a:t>
            </a:r>
            <a:r>
              <a:rPr lang="ru-RU" sz="3200" dirty="0"/>
              <a:t>сравняват записите между </a:t>
            </a:r>
            <a:r>
              <a:rPr lang="bg-BG" sz="3200" dirty="0"/>
              <a:t>двете</a:t>
            </a:r>
            <a:r>
              <a:rPr lang="ru-RU" sz="3200" dirty="0"/>
              <a:t> таблиц</a:t>
            </a:r>
            <a:r>
              <a:rPr lang="bg-BG" sz="3200" dirty="0"/>
              <a:t>и</a:t>
            </a:r>
            <a:r>
              <a:rPr lang="ru-RU" sz="3200" dirty="0"/>
              <a:t> и намират </a:t>
            </a:r>
            <a:r>
              <a:rPr lang="ru-RU" sz="3200" b="1" dirty="0">
                <a:solidFill>
                  <a:schemeClr val="bg1"/>
                </a:solidFill>
              </a:rPr>
              <a:t>студентите</a:t>
            </a:r>
            <a:r>
              <a:rPr lang="ru-RU" sz="3200" dirty="0"/>
              <a:t>, които са записани на </a:t>
            </a:r>
            <a:r>
              <a:rPr lang="ru-RU" sz="3200" b="1" dirty="0">
                <a:solidFill>
                  <a:schemeClr val="bg1"/>
                </a:solidFill>
              </a:rPr>
              <a:t>всички задължителни курсове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Деление</a:t>
            </a:r>
            <a:r>
              <a:rPr lang="en-US"/>
              <a:t> (2)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1295400"/>
            <a:ext cx="10744200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StudentId FROM EnrolledCourses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CourseId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MandatoryCourses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EnrolledCourses AS ec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ec.SudentId = EnrolledCourses.StudentId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	AND ec.CourseId = NandatoryCourses.Course_id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206968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219" y="1447800"/>
            <a:ext cx="8775781" cy="52375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По-сложни 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700" dirty="0"/>
              <a:t>заявки</a:t>
            </a:r>
            <a:r>
              <a:rPr lang="en-US" sz="2700" dirty="0"/>
              <a:t> – </a:t>
            </a:r>
            <a:r>
              <a:rPr lang="bg-BG" sz="2700" dirty="0"/>
              <a:t>данни от повече от 2 таблици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500" dirty="0">
                <a:solidFill>
                  <a:schemeClr val="bg2"/>
                </a:solidFill>
              </a:rPr>
              <a:t>Използват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  <a:r>
              <a:rPr lang="bg-BG" sz="2500" dirty="0">
                <a:solidFill>
                  <a:schemeClr val="bg2"/>
                </a:solidFill>
              </a:rPr>
              <a:t>се</a:t>
            </a:r>
            <a:r>
              <a:rPr lang="ru-RU" sz="2500" dirty="0">
                <a:solidFill>
                  <a:schemeClr val="bg2"/>
                </a:solidFill>
              </a:rPr>
              <a:t> за влагане на 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500" dirty="0">
                <a:solidFill>
                  <a:schemeClr val="bg2"/>
                </a:solidFill>
              </a:rPr>
              <a:t>Използваме резултата от заявка като данни за друга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sz="2700" dirty="0"/>
              <a:t> == </a:t>
            </a:r>
            <a:r>
              <a:rPr lang="ru-RU" sz="2700" dirty="0"/>
              <a:t>уникални редове от две или повече заявки</a:t>
            </a:r>
            <a:endParaRPr lang="en-US" sz="27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/>
              <a:t>== </a:t>
            </a:r>
            <a:r>
              <a:rPr lang="ru-RU" sz="2700" dirty="0"/>
              <a:t>общи</a:t>
            </a:r>
            <a:r>
              <a:rPr lang="bg-BG" sz="2700" dirty="0"/>
              <a:t>те</a:t>
            </a:r>
            <a:r>
              <a:rPr lang="ru-RU" sz="2700" dirty="0"/>
              <a:t> редове между резултатите на две или повече заявки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/>
              <a:t>==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700" dirty="0"/>
              <a:t>редове от първата заявка, които не се срещат във втората заявка</a:t>
            </a:r>
            <a:endParaRPr lang="en-US" sz="27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bg-BG" sz="2700" dirty="0"/>
              <a:t> == </a:t>
            </a:r>
            <a:r>
              <a:rPr lang="ru-RU" sz="2700" dirty="0"/>
              <a:t>стойности от първата таблица, съответстващи  на всички стойности от втората таблица</a:t>
            </a:r>
            <a:r>
              <a:rPr lang="bg-BG" sz="2700" dirty="0"/>
              <a:t> </a:t>
            </a:r>
            <a:endParaRPr lang="en-US" sz="27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xmlns="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xmlns="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xmlns="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xmlns="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xmlns="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xmlns="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xmlns="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xmlns="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xmlns="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xmlns="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Обединяване на няколко таблици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По-сложни съединения</a:t>
            </a:r>
            <a:endParaRPr lang="en-US" dirty="0"/>
          </a:p>
        </p:txBody>
      </p:sp>
      <p:pic>
        <p:nvPicPr>
          <p:cNvPr id="1026" name="Picture 2" descr="Craft Puzzle - Пъзел с ваша снимка - Craft Cas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590800" cy="25908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r>
              <a:rPr lang="bg-BG" dirty="0"/>
              <a:t>Понякога се нуждаем да обединим </a:t>
            </a:r>
            <a:r>
              <a:rPr lang="ru-RU" b="1" dirty="0">
                <a:solidFill>
                  <a:schemeClr val="bg1"/>
                </a:solidFill>
              </a:rPr>
              <a:t>повече от две таблици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за анализ на </a:t>
            </a:r>
            <a:r>
              <a:rPr lang="ru-RU" b="1" dirty="0">
                <a:solidFill>
                  <a:schemeClr val="bg1"/>
                </a:solidFill>
              </a:rPr>
              <a:t>комплексни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зависимости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/>
              <a:t>Имаме таблиците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Users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Orders</a:t>
            </a:r>
          </a:p>
          <a:p>
            <a:pPr lvl="1"/>
            <a:r>
              <a:rPr lang="ru-RU" dirty="0"/>
              <a:t>Имаме </a:t>
            </a:r>
            <a:r>
              <a:rPr lang="bg-BG" dirty="0"/>
              <a:t>свързващата таблица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OrderItems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Искаме да извлечем следната информация за </a:t>
            </a:r>
            <a:r>
              <a:rPr lang="ru-RU" b="1" dirty="0">
                <a:solidFill>
                  <a:schemeClr val="bg1"/>
                </a:solidFill>
              </a:rPr>
              <a:t>всяка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поръчка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bg-BG" dirty="0"/>
              <a:t>Име на клиента</a:t>
            </a:r>
            <a:endParaRPr lang="en-US" dirty="0"/>
          </a:p>
          <a:p>
            <a:pPr lvl="1"/>
            <a:r>
              <a:rPr lang="bg-BG" dirty="0"/>
              <a:t>Дата на поръчката</a:t>
            </a:r>
          </a:p>
          <a:p>
            <a:pPr lvl="1"/>
            <a:r>
              <a:rPr lang="bg-BG" dirty="0"/>
              <a:t>Списък на </a:t>
            </a:r>
            <a:r>
              <a:rPr lang="ru-RU" dirty="0"/>
              <a:t>поръчаните </a:t>
            </a:r>
            <a:r>
              <a:rPr lang="bg-BG" dirty="0"/>
              <a:t>продукти</a:t>
            </a:r>
          </a:p>
          <a:p>
            <a:pPr lvl="1"/>
            <a:r>
              <a:rPr lang="ru-RU" dirty="0"/>
              <a:t>Количеството на поръчаните продукти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Заявката може да изглежда така: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ru-RU" dirty="0"/>
              <a:t>Свързваме информацията от </a:t>
            </a:r>
            <a:r>
              <a:rPr lang="ru-RU" b="1" dirty="0">
                <a:solidFill>
                  <a:schemeClr val="bg1"/>
                </a:solidFill>
              </a:rPr>
              <a:t>трите</a:t>
            </a:r>
            <a:r>
              <a:rPr lang="ru-RU" dirty="0"/>
              <a:t> таблиците и извличаме желаните данни за </a:t>
            </a:r>
            <a:r>
              <a:rPr lang="ru-RU" b="1" dirty="0">
                <a:solidFill>
                  <a:schemeClr val="bg1"/>
                </a:solidFill>
              </a:rPr>
              <a:t>всяка поръчка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(3)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700" y="2286000"/>
            <a:ext cx="10896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u.Username, o.OrderDate, oi.ProductName, oi.Quantity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Orders AS 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Users AS u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o.UserId = u.Id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OrderItems AS oi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o.Id = oi.OrderId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xmlns="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743200"/>
            <a:ext cx="3581400" cy="838200"/>
          </a:xfrm>
          <a:prstGeom prst="wedgeRoundRectCallout">
            <a:avLst>
              <a:gd name="adj1" fmla="val -74398"/>
              <a:gd name="adj2" fmla="val 226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Свързваме потребители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bg-BG" sz="2400" b="1" noProof="1">
                <a:solidFill>
                  <a:schemeClr val="bg2"/>
                </a:solidFill>
              </a:rPr>
              <a:t>поръчките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</a:t>
            </a:r>
            <a:endParaRPr lang="bg-BG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xmlns="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43401"/>
            <a:ext cx="3505200" cy="609600"/>
          </a:xfrm>
          <a:prstGeom prst="wedgeRoundRectCallout">
            <a:avLst>
              <a:gd name="adj1" fmla="val 5599"/>
              <a:gd name="adj2" fmla="val -1133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Добавяме и продуктите</a:t>
            </a:r>
            <a:endParaRPr lang="bg-BG" sz="24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Резултатът: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(4)</a:t>
            </a:r>
            <a:endParaRPr lang="en-US" dirty="0"/>
          </a:p>
        </p:txBody>
      </p:sp>
      <p:graphicFrame>
        <p:nvGraphicFramePr>
          <p:cNvPr id="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2265950"/>
              </p:ext>
            </p:extLst>
          </p:nvPr>
        </p:nvGraphicFramePr>
        <p:xfrm>
          <a:off x="1828800" y="2438400"/>
          <a:ext cx="8534400" cy="3743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80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08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12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8539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Username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OrderDate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ProductName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kern="1200" spc="-5" dirty="0">
                          <a:solidFill>
                            <a:srgbClr val="224464"/>
                          </a:solidFill>
                          <a:latin typeface="+mn-lt"/>
                          <a:ea typeface="+mn-ea"/>
                          <a:cs typeface="Calibri"/>
                        </a:rPr>
                        <a:t>Quantity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5399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John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2023-01-10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TV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Peter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2023-04-12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Smartphone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Gosho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2023-10-12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Table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Ivan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2023-07-06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Sofa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4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2600" dirty="0" err="1">
                          <a:latin typeface="Calibri"/>
                          <a:cs typeface="Calibri"/>
                        </a:rPr>
                        <a:t>Pesho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2023-02-11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Speakers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3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4498083" y="1379593"/>
            <a:ext cx="3282918" cy="2392426"/>
            <a:chOff x="4454541" y="1263350"/>
            <a:chExt cx="3282918" cy="23924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454541" y="1263350"/>
              <a:ext cx="3282918" cy="239242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rightnessContrast bright="1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119057" y="1720288"/>
              <a:ext cx="1953886" cy="142389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 xmlns="">
                    <a14:imgLayer r:embed="rId7">
                      <a14:imgEffect>
                        <a14:brightnessContrast bright="3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497665" y="2062592"/>
              <a:ext cx="1107748" cy="807271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84B15084-1EDB-45FA-849F-A9E6D1C9F8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Вложени заявки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B164C44A-7219-435E-914F-0B59FC8DBF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Манипулиране на заявки на множество нива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69028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326000" cy="5546589"/>
          </a:xfrm>
        </p:spPr>
        <p:txBody>
          <a:bodyPr/>
          <a:lstStyle/>
          <a:p>
            <a:r>
              <a:rPr lang="ru-RU" dirty="0"/>
              <a:t>Използваме </a:t>
            </a:r>
            <a:r>
              <a:rPr lang="ru-RU" b="1" dirty="0">
                <a:solidFill>
                  <a:schemeClr val="bg1"/>
                </a:solidFill>
              </a:rPr>
              <a:t>резултата</a:t>
            </a:r>
            <a:r>
              <a:rPr lang="ru-RU" dirty="0"/>
              <a:t> от заявка като </a:t>
            </a:r>
            <a:r>
              <a:rPr lang="ru-RU" b="1" dirty="0">
                <a:solidFill>
                  <a:schemeClr val="bg1"/>
                </a:solidFill>
              </a:rPr>
              <a:t>данни за друга заявка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Подзаявки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2209800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</a:t>
            </a:r>
          </a:p>
        </p:txBody>
      </p:sp>
      <p:sp>
        <p:nvSpPr>
          <p:cNvPr id="10" name="Up Arrow 9"/>
          <p:cNvSpPr/>
          <p:nvPr/>
        </p:nvSpPr>
        <p:spPr>
          <a:xfrm rot="10800000">
            <a:off x="4166433" y="4963557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6759047" y="562567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172200" y="2057400"/>
            <a:ext cx="1726782" cy="548241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581033" y="4495800"/>
            <a:ext cx="2071914" cy="648013"/>
          </a:xfrm>
          <a:prstGeom prst="wedgeRoundRectCallout">
            <a:avLst>
              <a:gd name="adj1" fmla="val -41606"/>
              <a:gd name="adj2" fmla="val 872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5197" y="5547826"/>
            <a:ext cx="429399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b="1" dirty="0"/>
              <a:t>DepartmentID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IN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8557AFEC-E42F-4557-92F7-7DA53E2027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705198"/>
              </p:ext>
            </p:extLst>
          </p:nvPr>
        </p:nvGraphicFramePr>
        <p:xfrm>
          <a:off x="7371233" y="5410200"/>
          <a:ext cx="4287367" cy="848868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27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9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effectLst/>
                        </a:rPr>
                        <a:t>Finance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705198"/>
              </p:ext>
            </p:extLst>
          </p:nvPr>
        </p:nvGraphicFramePr>
        <p:xfrm>
          <a:off x="2209800" y="2914839"/>
          <a:ext cx="4287367" cy="1809561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27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9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1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156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26980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17276</TotalTime>
  <Words>1157</Words>
  <Application>Microsoft Office PowerPoint</Application>
  <PresentationFormat>Custom</PresentationFormat>
  <Paragraphs>317</Paragraphs>
  <Slides>27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SoftUni</vt:lpstr>
      <vt:lpstr>По-сложни съединения и вложени заявки</vt:lpstr>
      <vt:lpstr>Съдържание</vt:lpstr>
      <vt:lpstr>По-сложни съединения</vt:lpstr>
      <vt:lpstr>По-сложни съединения (1)</vt:lpstr>
      <vt:lpstr>По-сложни съединения (2)</vt:lpstr>
      <vt:lpstr>По-сложни съединения (3)</vt:lpstr>
      <vt:lpstr>По-сложни съединения (4)</vt:lpstr>
      <vt:lpstr>Вложени заявки</vt:lpstr>
      <vt:lpstr>Подзаявки</vt:lpstr>
      <vt:lpstr>Синтаксис</vt:lpstr>
      <vt:lpstr>Задача: Минимална средна заплата</vt:lpstr>
      <vt:lpstr>Решение: Минимална средна заплата</vt:lpstr>
      <vt:lpstr>Обединение, сечение, разлика, деление</vt:lpstr>
      <vt:lpstr>Обединение (1)</vt:lpstr>
      <vt:lpstr>Обединение (2)</vt:lpstr>
      <vt:lpstr>Обединение (3)</vt:lpstr>
      <vt:lpstr>Сечение (1)</vt:lpstr>
      <vt:lpstr>Сечение (2)</vt:lpstr>
      <vt:lpstr>Сечение (3)</vt:lpstr>
      <vt:lpstr>Разлика (1)</vt:lpstr>
      <vt:lpstr>Разлика (2)</vt:lpstr>
      <vt:lpstr>Разлика (3)</vt:lpstr>
      <vt:lpstr>Деление (1)</vt:lpstr>
      <vt:lpstr>Деление (2)</vt:lpstr>
      <vt:lpstr>Обобщение</vt:lpstr>
      <vt:lpstr>Slide 26</vt:lpstr>
      <vt:lpstr>Лиценз</vt:lpstr>
    </vt:vector>
  </TitlesOfParts>
  <Manager/>
  <Company>SoftUni – https://about.softuni.bg/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съединения и вложени заявки</dc:title>
  <dc:subject>Модул 3: Релационни бази данни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541</cp:revision>
  <dcterms:created xsi:type="dcterms:W3CDTF">2018-05-23T13:08:44Z</dcterms:created>
  <dcterms:modified xsi:type="dcterms:W3CDTF">2023-08-30T17:03:21Z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