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503" r:id="rId5"/>
    <p:sldId id="276" r:id="rId6"/>
    <p:sldId id="511" r:id="rId7"/>
    <p:sldId id="523" r:id="rId8"/>
    <p:sldId id="524" r:id="rId9"/>
    <p:sldId id="525" r:id="rId10"/>
    <p:sldId id="537" r:id="rId11"/>
    <p:sldId id="528" r:id="rId12"/>
    <p:sldId id="529" r:id="rId13"/>
    <p:sldId id="533" r:id="rId14"/>
    <p:sldId id="534" r:id="rId15"/>
    <p:sldId id="535" r:id="rId16"/>
    <p:sldId id="536" r:id="rId17"/>
    <p:sldId id="530" r:id="rId18"/>
    <p:sldId id="531" r:id="rId19"/>
    <p:sldId id="526" r:id="rId20"/>
    <p:sldId id="538" r:id="rId21"/>
    <p:sldId id="527" r:id="rId22"/>
    <p:sldId id="532" r:id="rId23"/>
    <p:sldId id="540" r:id="rId24"/>
    <p:sldId id="551" r:id="rId25"/>
    <p:sldId id="549" r:id="rId26"/>
    <p:sldId id="550" r:id="rId27"/>
    <p:sldId id="544" r:id="rId28"/>
    <p:sldId id="545" r:id="rId29"/>
    <p:sldId id="546" r:id="rId30"/>
    <p:sldId id="547" r:id="rId31"/>
    <p:sldId id="542" r:id="rId32"/>
    <p:sldId id="349" r:id="rId33"/>
    <p:sldId id="256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Създаване на заявки" id="{38DA17AB-1282-4FCF-9672-5F337FE4BDBF}">
          <p14:sldIdLst>
            <p14:sldId id="564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9593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18.9.2023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  <p:sldLayoutId id="2147483697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60.sv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 smtClean="0"/>
              <a:t>Генериране на </a:t>
            </a:r>
            <a:r>
              <a:rPr lang="en-US" dirty="0" smtClean="0"/>
              <a:t>Entity Framework </a:t>
            </a:r>
            <a:r>
              <a:rPr lang="bg-BG" dirty="0" smtClean="0"/>
              <a:t>модел </a:t>
            </a:r>
            <a:r>
              <a:rPr lang="ru-RU" dirty="0" smtClean="0"/>
              <a:t>по SQL Server база данни. </a:t>
            </a:r>
            <a:r>
              <a:rPr lang="en-US" dirty="0" smtClean="0"/>
              <a:t>CRUD </a:t>
            </a:r>
            <a:r>
              <a:rPr lang="bg-BG" dirty="0" smtClean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Връзка между </a:t>
            </a:r>
            <a:r>
              <a:rPr lang="en-US" sz="4400" dirty="0" smtClean="0"/>
              <a:t>C# </a:t>
            </a:r>
            <a:r>
              <a:rPr lang="bg-BG" sz="4400" dirty="0" smtClean="0"/>
              <a:t>и база данни</a:t>
            </a:r>
            <a:endParaRPr lang="bg-BG" sz="4400" dirty="0"/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4686300" y="2590800"/>
            <a:ext cx="28194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Куп нормални </a:t>
            </a:r>
            <a:r>
              <a:rPr lang="ru-RU" b="1" dirty="0" smtClean="0">
                <a:solidFill>
                  <a:schemeClr val="bg1"/>
                </a:solidFill>
              </a:rPr>
              <a:t>C# </a:t>
            </a:r>
            <a:r>
              <a:rPr lang="ru-RU" dirty="0" smtClean="0"/>
              <a:t>класове</a:t>
            </a:r>
            <a:endParaRPr lang="en-US" dirty="0"/>
          </a:p>
          <a:p>
            <a:pPr lvl="1"/>
            <a:r>
              <a:rPr lang="ru-RU" dirty="0" smtClean="0"/>
              <a:t>Може да съдържа </a:t>
            </a:r>
            <a:r>
              <a:rPr lang="ru-RU" b="1" dirty="0" smtClean="0">
                <a:solidFill>
                  <a:schemeClr val="bg1"/>
                </a:solidFill>
              </a:rPr>
              <a:t>пропъртита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навигация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релации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таблици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 smtClean="0"/>
              <a:t>Препоръчва се да бъде в </a:t>
            </a:r>
            <a:r>
              <a:rPr lang="ru-RU" b="1" dirty="0" smtClean="0">
                <a:solidFill>
                  <a:schemeClr val="bg1"/>
                </a:solidFill>
              </a:rPr>
              <a:t>отделна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56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5195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80773"/>
            <a:ext cx="2399246" cy="510778"/>
          </a:xfrm>
          <a:prstGeom prst="wedgeRoundRectCallout">
            <a:avLst>
              <a:gd name="adj1" fmla="val -70444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140683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пропърти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0249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 smtClean="0"/>
              <a:t>Мапва</a:t>
            </a:r>
            <a:r>
              <a:rPr lang="ru-RU" b="1" dirty="0" smtClean="0">
                <a:solidFill>
                  <a:schemeClr val="bg1"/>
                </a:solidFill>
              </a:rPr>
              <a:t> колекция </a:t>
            </a:r>
            <a:r>
              <a:rPr lang="ru-RU" dirty="0" smtClean="0"/>
              <a:t>от</a:t>
            </a:r>
            <a:r>
              <a:rPr lang="ru-RU" b="1" dirty="0" smtClean="0">
                <a:solidFill>
                  <a:schemeClr val="bg1"/>
                </a:solidFill>
              </a:rPr>
              <a:t> обекти </a:t>
            </a:r>
            <a:r>
              <a:rPr lang="ru-RU" dirty="0" smtClean="0"/>
              <a:t>от</a:t>
            </a:r>
            <a:r>
              <a:rPr lang="ru-RU" b="1" dirty="0" smtClean="0">
                <a:solidFill>
                  <a:schemeClr val="bg1"/>
                </a:solidFill>
              </a:rPr>
              <a:t> таблица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Някои операции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 smtClean="0"/>
              <a:t> </a:t>
            </a:r>
            <a:r>
              <a:rPr lang="bg-BG" dirty="0" smtClean="0"/>
              <a:t>съдържа няколко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/>
              <a:t>пропъртита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Типът</a:t>
            </a:r>
            <a:r>
              <a:rPr lang="en-US" dirty="0" smtClean="0"/>
              <a:t> DbSet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5831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 smtClean="0"/>
              <a:t>Обикновено </a:t>
            </a:r>
            <a:r>
              <a:rPr lang="bg-BG" sz="3500" b="1" dirty="0" smtClean="0">
                <a:solidFill>
                  <a:schemeClr val="bg1"/>
                </a:solidFill>
              </a:rPr>
              <a:t>името</a:t>
            </a:r>
            <a:r>
              <a:rPr lang="bg-BG" sz="3500" dirty="0" smtClean="0"/>
              <a:t> му идва от това на </a:t>
            </a:r>
            <a:r>
              <a:rPr lang="bg-BG" sz="3500" b="1" dirty="0" smtClean="0">
                <a:solidFill>
                  <a:schemeClr val="bg1"/>
                </a:solidFill>
              </a:rPr>
              <a:t>БД</a:t>
            </a:r>
            <a:r>
              <a:rPr lang="en-US" sz="3500" dirty="0" smtClean="0"/>
              <a:t>,</a:t>
            </a:r>
            <a:r>
              <a:rPr lang="en-US" sz="3500" b="1" noProof="1" smtClean="0">
                <a:solidFill>
                  <a:schemeClr val="bg1"/>
                </a:solidFill>
              </a:rPr>
              <a:t> </a:t>
            </a:r>
            <a:r>
              <a:rPr lang="en-US" sz="3500" dirty="0"/>
              <a:t>e.g.,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 smtClean="0"/>
              <a:t>Наследява 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 smtClean="0"/>
              <a:t>Управлява моделни класове с помощта на</a:t>
            </a:r>
            <a:r>
              <a:rPr lang="bg-BG" sz="3500" dirty="0" smtClean="0"/>
              <a:t> 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 smtClean="0"/>
              <a:t>Имплементира </a:t>
            </a:r>
            <a:r>
              <a:rPr lang="en-US" sz="3500" b="1" dirty="0" smtClean="0">
                <a:solidFill>
                  <a:schemeClr val="bg1"/>
                </a:solidFill>
              </a:rPr>
              <a:t>identity tracking</a:t>
            </a:r>
            <a:r>
              <a:rPr lang="en-US" sz="3500" dirty="0" smtClean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 smtClean="0"/>
              <a:t>Осигурява </a:t>
            </a:r>
            <a:r>
              <a:rPr lang="en-US" sz="3500" b="1" dirty="0" smtClean="0">
                <a:solidFill>
                  <a:schemeClr val="bg1"/>
                </a:solidFill>
              </a:rPr>
              <a:t>API</a:t>
            </a:r>
            <a:r>
              <a:rPr lang="en-US" sz="3500" dirty="0" smtClean="0"/>
              <a:t> </a:t>
            </a:r>
            <a:r>
              <a:rPr lang="bg-BG" sz="3500" dirty="0" smtClean="0"/>
              <a:t>за </a:t>
            </a:r>
            <a:r>
              <a:rPr lang="en-US" sz="3500" b="1" dirty="0" smtClean="0">
                <a:solidFill>
                  <a:schemeClr val="bg1"/>
                </a:solidFill>
              </a:rPr>
              <a:t>CRUD</a:t>
            </a:r>
            <a:r>
              <a:rPr lang="en-US" sz="3500" dirty="0" smtClean="0"/>
              <a:t> </a:t>
            </a:r>
            <a:r>
              <a:rPr lang="bg-BG" sz="3500" dirty="0" smtClean="0"/>
              <a:t>операции и </a:t>
            </a:r>
            <a:r>
              <a:rPr lang="en-US" sz="3500" b="1" dirty="0" smtClean="0">
                <a:solidFill>
                  <a:schemeClr val="bg1"/>
                </a:solidFill>
              </a:rPr>
              <a:t>LINQ-</a:t>
            </a:r>
            <a:r>
              <a:rPr lang="bg-BG" sz="3500" b="1" dirty="0" smtClean="0">
                <a:solidFill>
                  <a:schemeClr val="bg1"/>
                </a:solidFill>
              </a:rPr>
              <a:t>базиран</a:t>
            </a:r>
            <a:r>
              <a:rPr lang="en-US" sz="3500" dirty="0" smtClean="0"/>
              <a:t> </a:t>
            </a:r>
            <a:r>
              <a:rPr lang="bg-BG" sz="3500" dirty="0" smtClean="0"/>
              <a:t>достъп на данни</a:t>
            </a:r>
            <a:endParaRPr lang="en-US" sz="3500" dirty="0"/>
          </a:p>
          <a:p>
            <a:r>
              <a:rPr lang="ru-RU" sz="3500" dirty="0" smtClean="0"/>
              <a:t>Използвайте няколко </a:t>
            </a:r>
            <a:r>
              <a:rPr lang="ru-RU" sz="3500" b="1" dirty="0" smtClean="0">
                <a:solidFill>
                  <a:schemeClr val="bg1"/>
                </a:solidFill>
              </a:rPr>
              <a:t>DbContext</a:t>
            </a:r>
            <a:r>
              <a:rPr lang="ru-RU" sz="3500" dirty="0" smtClean="0"/>
              <a:t>, ако имате </a:t>
            </a:r>
            <a:r>
              <a:rPr lang="ru-RU" sz="3500" b="1" dirty="0" smtClean="0">
                <a:solidFill>
                  <a:schemeClr val="bg1"/>
                </a:solidFill>
              </a:rPr>
              <a:t>твърде много </a:t>
            </a:r>
            <a:r>
              <a:rPr lang="ru-RU" sz="3500" dirty="0" smtClean="0"/>
              <a:t>модели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noProof="1" smtClean="0"/>
              <a:t>DbContext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7665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</a:t>
            </a:r>
            <a:r>
              <a:rPr lang="en-US" noProof="1" smtClean="0"/>
              <a:t>DbContext</a:t>
            </a:r>
            <a:r>
              <a:rPr lang="en-US" dirty="0" smtClean="0"/>
              <a:t> </a:t>
            </a:r>
            <a:r>
              <a:rPr lang="bg-BG" dirty="0" smtClean="0"/>
              <a:t>клас –</a:t>
            </a:r>
            <a:r>
              <a:rPr lang="en-US" dirty="0" smtClean="0"/>
              <a:t>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Референция към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bg-BG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моделите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282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Инстанциите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класовете обекти</a:t>
            </a:r>
            <a:r>
              <a:rPr lang="ru-RU" dirty="0" smtClean="0"/>
              <a:t> се </a:t>
            </a:r>
            <a:r>
              <a:rPr lang="ru-RU" b="1" dirty="0" smtClean="0">
                <a:solidFill>
                  <a:schemeClr val="bg1"/>
                </a:solidFill>
              </a:rPr>
              <a:t>извличат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 помощта на </a:t>
            </a:r>
            <a:r>
              <a:rPr lang="ru-RU" b="1" dirty="0" smtClean="0">
                <a:solidFill>
                  <a:schemeClr val="bg1"/>
                </a:solidFill>
              </a:rPr>
              <a:t>LINQ</a:t>
            </a:r>
            <a:r>
              <a:rPr lang="en-US" dirty="0" smtClean="0"/>
              <a:t>:</a:t>
            </a: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8382000" cy="2627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 помощта на </a:t>
            </a:r>
            <a:r>
              <a:rPr lang="bg-BG" b="1" dirty="0" smtClean="0">
                <a:solidFill>
                  <a:schemeClr val="bg1"/>
                </a:solidFill>
              </a:rPr>
              <a:t>класовете обекти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bg1"/>
                </a:solidFill>
              </a:rPr>
              <a:t>данните</a:t>
            </a:r>
            <a:r>
              <a:rPr lang="bg-BG" dirty="0" smtClean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Запазване на </a:t>
            </a:r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346"/>
              <a:gd name="adj2" fmla="val -43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 smtClean="0">
                <a:solidFill>
                  <a:schemeClr val="bg2"/>
                </a:solidFill>
              </a:rPr>
              <a:t> на</a:t>
            </a:r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5410200"/>
            <a:ext cx="10961783" cy="768084"/>
          </a:xfrm>
        </p:spPr>
        <p:txBody>
          <a:bodyPr/>
          <a:lstStyle/>
          <a:p>
            <a:r>
              <a:rPr lang="ru-RU" dirty="0" smtClean="0"/>
              <a:t>Генериране на EF модел по SQL Server база данни</a:t>
            </a:r>
            <a:br>
              <a:rPr lang="ru-RU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 smtClean="0"/>
              <a:t>моделът </a:t>
            </a:r>
            <a:r>
              <a:rPr lang="ru-RU" dirty="0" smtClean="0"/>
              <a:t>моделира </a:t>
            </a:r>
            <a:r>
              <a:rPr lang="ru-RU" b="1" dirty="0" smtClean="0">
                <a:solidFill>
                  <a:schemeClr val="bg1"/>
                </a:solidFill>
              </a:rPr>
              <a:t>класовете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обекти </a:t>
            </a:r>
            <a:r>
              <a:rPr lang="ru-RU" dirty="0" smtClean="0"/>
              <a:t>след </a:t>
            </a:r>
            <a:r>
              <a:rPr lang="ru-RU" b="1" dirty="0" smtClean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 smtClean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943974" y="2626226"/>
            <a:ext cx="4070227" cy="3811500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7877503" y="3069000"/>
            <a:ext cx="2699550" cy="28495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39B7A457-4650-455A-BC28-638AABD92396}"/>
              </a:ext>
            </a:extLst>
          </p:cNvPr>
          <p:cNvSpPr/>
          <p:nvPr/>
        </p:nvSpPr>
        <p:spPr>
          <a:xfrm>
            <a:off x="6140258" y="4222450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5094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 smtClean="0"/>
              <a:t>е процесът на </a:t>
            </a:r>
            <a:r>
              <a:rPr lang="bg-BG" b="1" dirty="0" smtClean="0">
                <a:solidFill>
                  <a:schemeClr val="bg1"/>
                </a:solidFill>
              </a:rPr>
              <a:t>скафолдване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тип класове обекти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клас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 smtClean="0"/>
              <a:t>Въз основа на </a:t>
            </a:r>
            <a:r>
              <a:rPr lang="bg-BG" b="1" dirty="0" smtClean="0">
                <a:solidFill>
                  <a:schemeClr val="bg1"/>
                </a:solidFill>
              </a:rPr>
              <a:t>схема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база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 smtClean="0"/>
              <a:t>Може да се извърши с помощта на </a:t>
            </a:r>
            <a:r>
              <a:rPr lang="bg-BG" b="1" dirty="0" smtClean="0">
                <a:solidFill>
                  <a:schemeClr val="bg1"/>
                </a:solidFill>
              </a:rPr>
              <a:t>командите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>
                <a:latin typeface="Consolas" pitchFamily="49" charset="0"/>
              </a:rPr>
              <a:t>Scaffold-</a:t>
            </a:r>
            <a:r>
              <a:rPr lang="en-US" b="1" dirty="0" err="1" smtClean="0"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r>
              <a:rPr lang="bg-BG" dirty="0" smtClean="0"/>
              <a:t>(от </a:t>
            </a:r>
            <a:r>
              <a:rPr lang="en-US" b="1" dirty="0" smtClean="0">
                <a:solidFill>
                  <a:schemeClr val="bg1"/>
                </a:solidFill>
              </a:rPr>
              <a:t>EF Core Package Manager Console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PMC</a:t>
            </a:r>
            <a:r>
              <a:rPr lang="en-US" dirty="0" smtClean="0"/>
              <a:t>)</a:t>
            </a:r>
            <a:r>
              <a:rPr lang="bg-BG" dirty="0" smtClean="0"/>
              <a:t>)</a:t>
            </a:r>
          </a:p>
          <a:p>
            <a:pPr lvl="1"/>
            <a:r>
              <a:rPr lang="en-US" b="1" dirty="0" err="1" smtClean="0">
                <a:latin typeface="Consolas" pitchFamily="49" charset="0"/>
              </a:rPr>
              <a:t>dotnet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ef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dbcontext</a:t>
            </a:r>
            <a:r>
              <a:rPr lang="en-US" b="1" dirty="0" smtClean="0">
                <a:latin typeface="Consolas" pitchFamily="49" charset="0"/>
              </a:rPr>
              <a:t> scaffold</a:t>
            </a:r>
            <a:r>
              <a:rPr lang="bg-BG" b="1" dirty="0" smtClean="0">
                <a:latin typeface="Consolas" pitchFamily="49" charset="0"/>
              </a:rPr>
              <a:t> </a:t>
            </a:r>
            <a:r>
              <a:rPr lang="bg-BG" dirty="0" smtClean="0"/>
              <a:t>(от .</a:t>
            </a:r>
            <a:r>
              <a:rPr lang="en-US" b="1" dirty="0" smtClean="0">
                <a:solidFill>
                  <a:schemeClr val="bg1"/>
                </a:solidFill>
              </a:rPr>
              <a:t>NET Command-line Interface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CLI</a:t>
            </a:r>
            <a:r>
              <a:rPr lang="en-US" dirty="0" smtClean="0"/>
              <a:t>)</a:t>
            </a:r>
            <a:r>
              <a:rPr lang="bg-BG" dirty="0" smtClean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Скафолдване (</a:t>
            </a:r>
            <a:r>
              <a:rPr lang="en-US" dirty="0" smtClean="0"/>
              <a:t>Scaffolding)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Скафолдване на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БД </a:t>
            </a:r>
            <a:r>
              <a:rPr lang="en-US" dirty="0" smtClean="0"/>
              <a:t>с </a:t>
            </a:r>
            <a:r>
              <a:rPr lang="en-US" b="1" dirty="0" smtClean="0">
                <a:solidFill>
                  <a:schemeClr val="bg1"/>
                </a:solidFill>
              </a:rPr>
              <a:t>EF Core CLI Tools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За да </a:t>
            </a:r>
            <a:r>
              <a:rPr lang="ru-RU" b="1" dirty="0" smtClean="0">
                <a:solidFill>
                  <a:schemeClr val="bg1"/>
                </a:solidFill>
              </a:rPr>
              <a:t>актуализирате </a:t>
            </a:r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най-новите промени </a:t>
            </a:r>
            <a:r>
              <a:rPr lang="ru-RU" dirty="0" smtClean="0"/>
              <a:t>в базата данни, използвайте флага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За да използвате атрибути за конфигуриране на модела, използвайте флага</a:t>
            </a:r>
            <a:r>
              <a:rPr lang="ru-RU" b="1" dirty="0" smtClean="0">
                <a:solidFill>
                  <a:schemeClr val="bg1"/>
                </a:solidFill>
              </a:rPr>
              <a:t> -d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 smtClean="0"/>
              <a:t>Скафолдването  изисква </a:t>
            </a:r>
            <a:r>
              <a:rPr lang="ru-RU" b="1" dirty="0" smtClean="0">
                <a:solidFill>
                  <a:schemeClr val="bg1"/>
                </a:solidFill>
              </a:rPr>
              <a:t>инсталирани</a:t>
            </a:r>
            <a:r>
              <a:rPr lang="ru-RU" dirty="0" smtClean="0"/>
              <a:t> следните </a:t>
            </a:r>
            <a:r>
              <a:rPr lang="ru-RU" b="1" dirty="0" smtClean="0">
                <a:solidFill>
                  <a:schemeClr val="bg1"/>
                </a:solidFill>
              </a:rPr>
              <a:t>NuGet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Скафолдване (</a:t>
            </a:r>
            <a:r>
              <a:rPr lang="en-US" dirty="0" smtClean="0"/>
              <a:t>Scaffolding) 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</a:rPr>
              <a:t>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:p14="http://schemas.microsoft.com/office/powerpoint/2010/main" xmlns="" val="413293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ORM</a:t>
            </a:r>
            <a:r>
              <a:rPr lang="en-US" sz="3500" dirty="0" smtClean="0"/>
              <a:t> </a:t>
            </a:r>
            <a:r>
              <a:rPr lang="bg-BG" sz="3500" dirty="0" smtClean="0"/>
              <a:t>технологии</a:t>
            </a:r>
            <a:endParaRPr lang="en-US" sz="3500" dirty="0" smtClean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Entity Framework Core</a:t>
            </a:r>
            <a:endParaRPr lang="en-US" sz="3500" dirty="0" smtClean="0"/>
          </a:p>
          <a:p>
            <a:r>
              <a:rPr lang="bg-BG" sz="3500" dirty="0" smtClean="0"/>
              <a:t>Генериране на </a:t>
            </a:r>
            <a:r>
              <a:rPr lang="en-US" sz="3500" b="1" dirty="0" smtClean="0">
                <a:solidFill>
                  <a:schemeClr val="bg1"/>
                </a:solidFill>
              </a:rPr>
              <a:t>EF</a:t>
            </a:r>
            <a:r>
              <a:rPr lang="en-US" sz="3500" dirty="0" smtClean="0"/>
              <a:t> </a:t>
            </a:r>
            <a:r>
              <a:rPr lang="bg-BG" sz="3500" dirty="0" smtClean="0"/>
              <a:t>модел по </a:t>
            </a:r>
            <a:r>
              <a:rPr lang="en-US" sz="3500" b="1" dirty="0" smtClean="0">
                <a:solidFill>
                  <a:schemeClr val="bg1"/>
                </a:solidFill>
              </a:rPr>
              <a:t>SQL Server </a:t>
            </a:r>
            <a:r>
              <a:rPr lang="bg-BG" sz="3500" dirty="0" smtClean="0"/>
              <a:t>база данни</a:t>
            </a:r>
          </a:p>
          <a:p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CRUD</a:t>
            </a:r>
            <a:r>
              <a:rPr lang="en-US" sz="3500" dirty="0" smtClean="0"/>
              <a:t> </a:t>
            </a:r>
            <a:r>
              <a:rPr lang="bg-BG" sz="3500" dirty="0" smtClean="0"/>
              <a:t>операции върху </a:t>
            </a:r>
            <a:r>
              <a:rPr lang="en-US" sz="3500" b="1" dirty="0" smtClean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Промени и запазването им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 smtClean="0"/>
              <a:t>CRUD </a:t>
            </a:r>
            <a:r>
              <a:rPr lang="bg-BG" sz="5400" dirty="0" smtClean="0"/>
              <a:t>операции върху </a:t>
            </a:r>
            <a:r>
              <a:rPr lang="en-US" sz="5400" dirty="0" smtClean="0"/>
              <a:t>EF DbContext</a:t>
            </a:r>
            <a:endParaRPr lang="en-US" dirty="0"/>
          </a:p>
        </p:txBody>
      </p:sp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 smtClean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Начин </a:t>
            </a:r>
            <a:r>
              <a:rPr lang="bg-BG" sz="3500" dirty="0" smtClean="0"/>
              <a:t>за </a:t>
            </a:r>
            <a:r>
              <a:rPr lang="bg-BG" sz="3500" b="1" dirty="0" smtClean="0">
                <a:solidFill>
                  <a:schemeClr val="bg1"/>
                </a:solidFill>
              </a:rPr>
              <a:t>достъпване</a:t>
            </a:r>
            <a:r>
              <a:rPr lang="bg-BG" sz="3500" dirty="0" smtClean="0"/>
              <a:t> на </a:t>
            </a:r>
            <a:r>
              <a:rPr lang="bg-BG" sz="3500" b="1" dirty="0" smtClean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Методи за </a:t>
            </a:r>
            <a:r>
              <a:rPr lang="bg-BG" sz="3500" b="1" dirty="0" smtClean="0">
                <a:solidFill>
                  <a:schemeClr val="bg1"/>
                </a:solidFill>
              </a:rPr>
              <a:t>създаване </a:t>
            </a:r>
            <a:r>
              <a:rPr lang="bg-BG" sz="3500" dirty="0" smtClean="0"/>
              <a:t>на нови записи </a:t>
            </a:r>
            <a:r>
              <a:rPr lang="en-US" sz="3500" dirty="0" smtClean="0"/>
              <a:t>(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 smtClean="0">
                <a:solidFill>
                  <a:schemeClr val="bg1"/>
                </a:solidFill>
              </a:rPr>
              <a:t> </a:t>
            </a:r>
            <a:r>
              <a:rPr lang="bg-BG" sz="3500" dirty="0" smtClean="0"/>
              <a:t>метода</a:t>
            </a:r>
            <a:r>
              <a:rPr lang="en-US" sz="3500" dirty="0" smtClean="0"/>
              <a:t>)</a:t>
            </a:r>
            <a:endParaRPr lang="en-US" sz="35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Способност за </a:t>
            </a:r>
            <a:r>
              <a:rPr lang="bg-BG" sz="3500" b="1" dirty="0" smtClean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 smtClean="0"/>
              <a:t>от</a:t>
            </a:r>
            <a:r>
              <a:rPr lang="bg-BG" sz="3500" b="1" dirty="0" smtClean="0">
                <a:solidFill>
                  <a:schemeClr val="bg1"/>
                </a:solidFill>
              </a:rPr>
              <a:t> БД </a:t>
            </a:r>
            <a:r>
              <a:rPr lang="bg-BG" sz="3500" dirty="0" smtClean="0"/>
              <a:t>променяйки </a:t>
            </a:r>
            <a:r>
              <a:rPr lang="bg-BG" sz="3500" b="1" dirty="0" smtClean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 smtClean="0"/>
              <a:t>Лесно навигиране чрез </a:t>
            </a:r>
            <a:r>
              <a:rPr lang="bg-BG" sz="3700" b="1" dirty="0" smtClean="0">
                <a:solidFill>
                  <a:schemeClr val="bg1"/>
                </a:solidFill>
              </a:rPr>
              <a:t>релации </a:t>
            </a:r>
            <a:r>
              <a:rPr lang="bg-BG" sz="3700" dirty="0" smtClean="0"/>
              <a:t>и</a:t>
            </a:r>
            <a:r>
              <a:rPr lang="bg-BG" sz="3700" b="1" dirty="0" smtClean="0">
                <a:solidFill>
                  <a:schemeClr val="bg1"/>
                </a:solidFill>
              </a:rPr>
              <a:t> навигационни пропъртита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 smtClean="0"/>
              <a:t>Изпълнение</a:t>
            </a:r>
            <a:r>
              <a:rPr lang="ru-RU" sz="3700" b="1" dirty="0" smtClean="0">
                <a:solidFill>
                  <a:schemeClr val="bg1"/>
                </a:solidFill>
              </a:rPr>
              <a:t> </a:t>
            </a:r>
            <a:r>
              <a:rPr lang="ru-RU" sz="3700" dirty="0" smtClean="0"/>
              <a:t>на</a:t>
            </a:r>
            <a:r>
              <a:rPr lang="ru-RU" sz="3700" b="1" dirty="0" smtClean="0">
                <a:solidFill>
                  <a:schemeClr val="bg1"/>
                </a:solidFill>
              </a:rPr>
              <a:t> LINQ </a:t>
            </a:r>
            <a:r>
              <a:rPr lang="ru-RU" sz="3700" dirty="0" smtClean="0"/>
              <a:t>заявки</a:t>
            </a:r>
            <a:r>
              <a:rPr lang="ru-RU" sz="3700" b="1" dirty="0" smtClean="0">
                <a:solidFill>
                  <a:schemeClr val="bg1"/>
                </a:solidFill>
              </a:rPr>
              <a:t> </a:t>
            </a:r>
            <a:r>
              <a:rPr lang="ru-RU" sz="3700" dirty="0" smtClean="0"/>
              <a:t>като</a:t>
            </a:r>
            <a:r>
              <a:rPr lang="ru-RU" sz="3700" b="1" dirty="0" smtClean="0">
                <a:solidFill>
                  <a:schemeClr val="bg1"/>
                </a:solidFill>
              </a:rPr>
              <a:t> SQL </a:t>
            </a:r>
            <a:r>
              <a:rPr lang="ru-RU" sz="3700" dirty="0" smtClean="0"/>
              <a:t>заявки</a:t>
            </a:r>
            <a:endParaRPr lang="en-US" sz="3700" dirty="0" smtClean="0"/>
          </a:p>
          <a:p>
            <a:pPr>
              <a:lnSpc>
                <a:spcPct val="110000"/>
              </a:lnSpc>
            </a:pPr>
            <a:r>
              <a:rPr lang="ru-RU" sz="3700" dirty="0" smtClean="0"/>
              <a:t>Управление на </a:t>
            </a:r>
            <a:r>
              <a:rPr lang="ru-RU" sz="3700" b="1" dirty="0" smtClean="0">
                <a:solidFill>
                  <a:schemeClr val="bg1"/>
                </a:solidFill>
              </a:rPr>
              <a:t>създаване</a:t>
            </a:r>
            <a:r>
              <a:rPr lang="ru-RU" sz="3700" dirty="0" smtClean="0"/>
              <a:t>/</a:t>
            </a:r>
            <a:r>
              <a:rPr lang="ru-RU" sz="37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700" dirty="0" smtClean="0"/>
              <a:t>/</a:t>
            </a:r>
            <a:r>
              <a:rPr lang="ru-RU" sz="3700" b="1" dirty="0" smtClean="0">
                <a:solidFill>
                  <a:schemeClr val="bg1"/>
                </a:solidFill>
              </a:rPr>
              <a:t>миграция</a:t>
            </a:r>
            <a:r>
              <a:rPr lang="ru-RU" sz="3700" dirty="0" smtClean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bg-BG" dirty="0" smtClean="0"/>
              <a:t>операци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148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 smtClean="0"/>
              <a:t>Изпълнение на </a:t>
            </a:r>
            <a:r>
              <a:rPr lang="en-US" b="1" dirty="0" smtClean="0">
                <a:solidFill>
                  <a:schemeClr val="bg1"/>
                </a:solidFill>
              </a:rPr>
              <a:t>LINQ-</a:t>
            </a:r>
            <a:r>
              <a:rPr lang="bg-BG" b="1" dirty="0" smtClean="0">
                <a:solidFill>
                  <a:schemeClr val="bg1"/>
                </a:solidFill>
              </a:rPr>
              <a:t>към</a:t>
            </a:r>
            <a:r>
              <a:rPr lang="en-US" b="1" dirty="0" smtClean="0">
                <a:solidFill>
                  <a:schemeClr val="bg1"/>
                </a:solidFill>
              </a:rPr>
              <a:t>-SQL</a:t>
            </a:r>
            <a:r>
              <a:rPr lang="en-US" dirty="0" smtClean="0"/>
              <a:t> </a:t>
            </a:r>
            <a:r>
              <a:rPr lang="bg-BG" dirty="0" smtClean="0"/>
              <a:t>заявка върху </a:t>
            </a:r>
            <a:r>
              <a:rPr lang="en-US" dirty="0" smtClean="0"/>
              <a:t>EF </a:t>
            </a:r>
            <a:r>
              <a:rPr lang="bg-BG" dirty="0" smtClean="0"/>
              <a:t>обект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 smtClean="0"/>
              <a:t>пропърти в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Извличане на данни </a:t>
            </a:r>
            <a:r>
              <a:rPr lang="en-US" dirty="0" smtClean="0"/>
              <a:t>(1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1483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.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.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3754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 smtClean="0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 smtClean="0">
                <a:solidFill>
                  <a:schemeClr val="bg2"/>
                </a:solidFill>
              </a:rPr>
              <a:t> </a:t>
            </a:r>
            <a:r>
              <a:rPr lang="ru-RU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14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 smtClean="0"/>
              <a:t>Можем също да използваме </a:t>
            </a:r>
            <a:r>
              <a:rPr lang="ru-RU" dirty="0" smtClean="0"/>
              <a:t>други методи за създаване на </a:t>
            </a:r>
            <a:r>
              <a:rPr lang="ru-RU" dirty="0" smtClean="0"/>
              <a:t>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 smtClean="0"/>
          </a:p>
          <a:p>
            <a:r>
              <a:rPr lang="bg-BG" dirty="0" smtClean="0"/>
              <a:t>Намиране на елемент по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Извличане на </a:t>
            </a:r>
            <a:r>
              <a:rPr lang="bg-BG" dirty="0" smtClean="0"/>
              <a:t>данни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Console.WriteLine(project.Name);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1666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ToList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 smtClean="0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5548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 smtClean="0"/>
              <a:t>За да създадете нов ред на таблица на база данни, </a:t>
            </a:r>
            <a:r>
              <a:rPr lang="ru-RU" noProof="1" smtClean="0"/>
              <a:t>използвайте </a:t>
            </a:r>
            <a:r>
              <a:rPr lang="ru-RU" noProof="1" smtClean="0"/>
              <a:t>метода</a:t>
            </a:r>
            <a:r>
              <a:rPr lang="en-US" noProof="1" smtClean="0"/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 smtClean="0"/>
              <a:t>на </a:t>
            </a:r>
            <a:r>
              <a:rPr lang="bg-BG" noProof="1" smtClean="0"/>
              <a:t>съответния</a:t>
            </a:r>
            <a:r>
              <a:rPr lang="en-US" noProof="1" smtClean="0"/>
              <a:t>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запис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 smtClean="0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9735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 smtClean="0"/>
              <a:t>Можем също да добавяме </a:t>
            </a:r>
            <a:r>
              <a:rPr lang="ru-RU" b="1" dirty="0" smtClean="0">
                <a:solidFill>
                  <a:schemeClr val="bg1"/>
                </a:solidFill>
              </a:rPr>
              <a:t>каскадни обекти </a:t>
            </a:r>
            <a:r>
              <a:rPr lang="ru-RU" dirty="0" smtClean="0"/>
              <a:t>към базата данни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Проектът</a:t>
            </a:r>
            <a:r>
              <a:rPr lang="ru-RU" dirty="0" smtClean="0"/>
              <a:t> ще бъде добавен, когато обектът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 smtClean="0"/>
              <a:t> (служител) бъде </a:t>
            </a:r>
            <a:r>
              <a:rPr lang="ru-RU" b="1" dirty="0" smtClean="0">
                <a:solidFill>
                  <a:schemeClr val="bg1"/>
                </a:solidFill>
              </a:rPr>
              <a:t>вмъкнат</a:t>
            </a:r>
            <a:r>
              <a:rPr lang="ru-RU" dirty="0" smtClean="0"/>
              <a:t> в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5817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 smtClean="0"/>
              <a:t> позволява </a:t>
            </a:r>
            <a:r>
              <a:rPr lang="ru-RU" b="1" dirty="0" smtClean="0">
                <a:solidFill>
                  <a:schemeClr val="bg1"/>
                </a:solidFill>
              </a:rPr>
              <a:t>промяна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пропъртитата</a:t>
            </a:r>
            <a:r>
              <a:rPr lang="ru-RU" dirty="0" smtClean="0"/>
              <a:t> на </a:t>
            </a:r>
            <a:r>
              <a:rPr lang="ru-RU" dirty="0" smtClean="0"/>
              <a:t>обекта и </a:t>
            </a:r>
            <a:r>
              <a:rPr lang="ru-RU" b="1" dirty="0" smtClean="0">
                <a:solidFill>
                  <a:schemeClr val="bg1"/>
                </a:solidFill>
              </a:rPr>
              <a:t>запазването</a:t>
            </a:r>
            <a:r>
              <a:rPr lang="ru-RU" dirty="0" smtClean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 smtClean="0"/>
              <a:t>Просто </a:t>
            </a:r>
            <a:r>
              <a:rPr lang="ru-RU" b="1" dirty="0" smtClean="0">
                <a:solidFill>
                  <a:schemeClr val="bg1"/>
                </a:solidFill>
              </a:rPr>
              <a:t>заредете </a:t>
            </a:r>
            <a:r>
              <a:rPr lang="ru-RU" dirty="0" smtClean="0"/>
              <a:t>обект, </a:t>
            </a:r>
            <a:r>
              <a:rPr lang="ru-RU" b="1" dirty="0" smtClean="0">
                <a:solidFill>
                  <a:schemeClr val="bg1"/>
                </a:solidFill>
              </a:rPr>
              <a:t>модифицирайте </a:t>
            </a:r>
            <a:r>
              <a:rPr lang="ru-RU" dirty="0" smtClean="0"/>
              <a:t>го и извикайте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 smtClean="0"/>
              <a:t> </a:t>
            </a:r>
            <a:r>
              <a:rPr lang="ru-RU" dirty="0" smtClean="0"/>
              <a:t>автоматично </a:t>
            </a:r>
            <a:r>
              <a:rPr lang="ru-RU" b="1" dirty="0" smtClean="0">
                <a:solidFill>
                  <a:schemeClr val="bg1"/>
                </a:solidFill>
              </a:rPr>
              <a:t>проследява</a:t>
            </a:r>
            <a:r>
              <a:rPr lang="ru-RU" dirty="0" smtClean="0"/>
              <a:t> всички </a:t>
            </a:r>
            <a:r>
              <a:rPr lang="ru-RU" b="1" dirty="0" smtClean="0">
                <a:solidFill>
                  <a:schemeClr val="bg1"/>
                </a:solidFill>
              </a:rPr>
              <a:t>промени</a:t>
            </a:r>
            <a:r>
              <a:rPr lang="ru-RU" dirty="0" smtClean="0"/>
              <a:t>, направени в неговите </a:t>
            </a:r>
            <a:r>
              <a:rPr lang="ru-RU" dirty="0" smtClean="0"/>
              <a:t>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Променяне на </a:t>
            </a:r>
            <a:r>
              <a:rPr lang="bg-BG" dirty="0" smtClean="0"/>
              <a:t>съществуващи данни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 smtClean="0">
                <a:solidFill>
                  <a:schemeClr val="bg2"/>
                </a:solidFill>
              </a:rPr>
              <a:t>SQL </a:t>
            </a:r>
            <a:r>
              <a:rPr lang="en-US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</a:rPr>
              <a:t>Взимане на </a:t>
            </a:r>
            <a:r>
              <a:rPr lang="bg-BG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 smtClean="0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4200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5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Изтриването</a:t>
            </a:r>
            <a:r>
              <a:rPr lang="ru-RU" dirty="0" smtClean="0"/>
              <a:t> се извършва </a:t>
            </a:r>
            <a:r>
              <a:rPr lang="ru-RU" dirty="0" smtClean="0"/>
              <a:t>чрез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ru-RU" dirty="0" smtClean="0"/>
              <a:t> на указаната колекция от </a:t>
            </a:r>
            <a:r>
              <a:rPr lang="ru-RU" dirty="0" smtClean="0"/>
              <a:t>обекти</a:t>
            </a:r>
          </a:p>
          <a:p>
            <a:pPr>
              <a:buClr>
                <a:schemeClr val="tx1"/>
              </a:buClr>
            </a:pPr>
            <a:r>
              <a:rPr lang="ru-RU" dirty="0" smtClean="0"/>
              <a:t>Методът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 smtClean="0"/>
              <a:t> изпълнява действието за </a:t>
            </a:r>
            <a:r>
              <a:rPr lang="ru-RU" b="1" dirty="0" smtClean="0">
                <a:solidFill>
                  <a:schemeClr val="bg1"/>
                </a:solidFill>
              </a:rPr>
              <a:t>изтриване</a:t>
            </a:r>
            <a:r>
              <a:rPr lang="ru-RU" dirty="0" smtClean="0"/>
              <a:t> в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съществуващи данни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 smtClean="0">
                <a:solidFill>
                  <a:schemeClr val="bg2"/>
                </a:solidFill>
              </a:rPr>
              <a:t>Маркиране на </a:t>
            </a:r>
            <a:r>
              <a:rPr lang="ru-RU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 smtClean="0">
                <a:solidFill>
                  <a:schemeClr val="bg2"/>
                </a:solidFill>
              </a:rPr>
              <a:t> за </a:t>
            </a:r>
            <a:r>
              <a:rPr lang="ru-RU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 smtClean="0">
                <a:solidFill>
                  <a:schemeClr val="bg2"/>
                </a:solidFill>
              </a:rPr>
              <a:t> при </a:t>
            </a:r>
            <a:r>
              <a:rPr lang="ru-RU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 smtClean="0">
                <a:solidFill>
                  <a:schemeClr val="bg2"/>
                </a:solidFill>
              </a:rPr>
              <a:t> </a:t>
            </a:r>
            <a:r>
              <a:rPr lang="ru-RU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3415314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 smtClean="0">
                <a:solidFill>
                  <a:schemeClr val="bg2"/>
                </a:solidFill>
              </a:rPr>
              <a:t>SQL </a:t>
            </a:r>
            <a:r>
              <a:rPr lang="en-US" sz="24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4656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Потърси </a:t>
            </a:r>
            <a:r>
              <a:rPr lang="bg-BG" dirty="0" smtClean="0"/>
              <a:t>снимки за </a:t>
            </a:r>
            <a:r>
              <a:rPr lang="en-US" dirty="0" smtClean="0"/>
              <a:t>Section Title Slides</a:t>
            </a:r>
            <a:endParaRPr lang="bg-BG" dirty="0" smtClean="0"/>
          </a:p>
          <a:p>
            <a:r>
              <a:rPr lang="bg-BG" dirty="0" smtClean="0"/>
              <a:t>Информация за: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 (scaffolding): https://learn.microsoft.com/en-us/ef/core/managing-schemas/scaffolding/?tabs=dotnet-core-cli#tabpanel_2_vs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Slide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2819400"/>
            <a:ext cx="7978775" cy="5334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данни във вид на обект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 smtClean="0"/>
              <a:t>Програмен </a:t>
            </a:r>
            <a:r>
              <a:rPr lang="ru-RU" b="1" dirty="0" smtClean="0">
                <a:solidFill>
                  <a:schemeClr val="bg1"/>
                </a:solidFill>
              </a:rPr>
              <a:t>подход</a:t>
            </a:r>
            <a:endParaRPr lang="ru-RU" dirty="0" smtClean="0"/>
          </a:p>
          <a:p>
            <a:pPr lvl="1"/>
            <a:r>
              <a:rPr lang="ru-RU" dirty="0" smtClean="0"/>
              <a:t>Използва се за </a:t>
            </a:r>
            <a:r>
              <a:rPr lang="ru-RU" b="1" dirty="0" smtClean="0">
                <a:solidFill>
                  <a:schemeClr val="bg1"/>
                </a:solidFill>
              </a:rPr>
              <a:t>упростяване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връзката</a:t>
            </a:r>
            <a:r>
              <a:rPr lang="ru-RU" dirty="0" smtClean="0"/>
              <a:t> между </a:t>
            </a:r>
            <a:r>
              <a:rPr lang="ru-RU" b="1" dirty="0" smtClean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релационните бази данни</a:t>
            </a:r>
            <a:endParaRPr lang="ru-RU" dirty="0" smtClean="0"/>
          </a:p>
          <a:p>
            <a:r>
              <a:rPr lang="ru-RU" dirty="0" smtClean="0"/>
              <a:t>Позволява на </a:t>
            </a:r>
            <a:r>
              <a:rPr lang="ru-RU" b="1" dirty="0" smtClean="0">
                <a:solidFill>
                  <a:schemeClr val="bg1"/>
                </a:solidFill>
              </a:rPr>
              <a:t>разработчиците</a:t>
            </a:r>
            <a:r>
              <a:rPr lang="ru-RU" dirty="0" smtClean="0"/>
              <a:t> работа с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във вид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endParaRPr lang="ru-RU" dirty="0" smtClean="0"/>
          </a:p>
          <a:p>
            <a:pPr lvl="1"/>
            <a:r>
              <a:rPr lang="ru-RU" dirty="0" smtClean="0"/>
              <a:t>Те са </a:t>
            </a:r>
            <a:r>
              <a:rPr lang="ru-RU" b="1" dirty="0" smtClean="0">
                <a:solidFill>
                  <a:schemeClr val="bg1"/>
                </a:solidFill>
              </a:rPr>
              <a:t>по-близки</a:t>
            </a:r>
            <a:r>
              <a:rPr lang="ru-RU" dirty="0" smtClean="0"/>
              <a:t> до </a:t>
            </a:r>
            <a:r>
              <a:rPr lang="ru-RU" b="1" dirty="0" smtClean="0">
                <a:solidFill>
                  <a:schemeClr val="bg1"/>
                </a:solidFill>
              </a:rPr>
              <a:t>техния код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Object-Relational Mapping?</a:t>
            </a:r>
            <a:endParaRPr lang="en-US" dirty="0"/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Основни </a:t>
            </a:r>
            <a:r>
              <a:rPr lang="bg-BG" b="1" dirty="0" smtClean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Обектно-релационно</a:t>
            </a:r>
            <a:r>
              <a:rPr lang="bg-BG" dirty="0" smtClean="0"/>
              <a:t> съответствие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Превръщане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r>
              <a:rPr lang="ru-RU" dirty="0" smtClean="0"/>
              <a:t> към </a:t>
            </a:r>
            <a:r>
              <a:rPr lang="ru-RU" b="1" dirty="0" smtClean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Заявки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 smtClean="0"/>
              <a:t>Популярни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фреймуърки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SQLAlchemy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Framework</a:t>
            </a:r>
            <a:r>
              <a:rPr lang="en-US" dirty="0" smtClean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Hibernate</a:t>
            </a:r>
            <a:r>
              <a:rPr lang="en-US" dirty="0" smtClean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4648200" y="40386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5486400" y="44958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4648200" y="52578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60198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514600"/>
            <a:ext cx="4719691" cy="240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база данни чрез </a:t>
            </a:r>
            <a:r>
              <a:rPr lang="en-US" dirty="0" smtClean="0"/>
              <a:t>C#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5862" y="1447800"/>
            <a:ext cx="2200276" cy="2200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Core: </a:t>
            </a:r>
            <a:r>
              <a:rPr lang="bg-BG" dirty="0" smtClean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 smtClean="0"/>
              <a:t>Стандартният </a:t>
            </a:r>
            <a:r>
              <a:rPr lang="ru-RU" b="1" dirty="0" smtClean="0">
                <a:solidFill>
                  <a:schemeClr val="bg1"/>
                </a:solidFill>
              </a:rPr>
              <a:t>ORM </a:t>
            </a:r>
            <a:r>
              <a:rPr lang="ru-RU" dirty="0" smtClean="0"/>
              <a:t>за</a:t>
            </a:r>
            <a:r>
              <a:rPr lang="ru-RU" b="1" dirty="0" smtClean="0">
                <a:solidFill>
                  <a:schemeClr val="bg1"/>
                </a:solidFill>
              </a:rPr>
              <a:t> .NET </a:t>
            </a:r>
            <a:r>
              <a:rPr lang="ru-RU" dirty="0" smtClean="0"/>
              <a:t>и</a:t>
            </a:r>
            <a:r>
              <a:rPr lang="ru-RU" b="1" dirty="0" smtClean="0">
                <a:solidFill>
                  <a:schemeClr val="bg1"/>
                </a:solidFill>
              </a:rPr>
              <a:t> .NET Core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 smtClean="0"/>
              <a:t>Осигурява </a:t>
            </a:r>
            <a:r>
              <a:rPr lang="ru-RU" b="1" dirty="0" smtClean="0">
                <a:solidFill>
                  <a:schemeClr val="bg1"/>
                </a:solidFill>
              </a:rPr>
              <a:t>LINQ</a:t>
            </a:r>
            <a:r>
              <a:rPr lang="ru-RU" dirty="0" smtClean="0"/>
              <a:t> базирани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 за данни и </a:t>
            </a:r>
            <a:r>
              <a:rPr lang="ru-RU" b="1" dirty="0" smtClean="0">
                <a:solidFill>
                  <a:schemeClr val="bg1"/>
                </a:solidFill>
              </a:rPr>
              <a:t>CRUD</a:t>
            </a:r>
            <a:r>
              <a:rPr lang="ru-RU" dirty="0" smtClean="0"/>
              <a:t> операции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ru-RU" dirty="0" smtClean="0"/>
              <a:t>Автоматично </a:t>
            </a:r>
            <a:r>
              <a:rPr lang="ru-RU" b="1" dirty="0" smtClean="0">
                <a:solidFill>
                  <a:schemeClr val="bg1"/>
                </a:solidFill>
              </a:rPr>
              <a:t>проследяване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промените</a:t>
            </a:r>
            <a:r>
              <a:rPr lang="ru-RU" dirty="0" smtClean="0"/>
              <a:t> на обекти в паметта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ru-RU" dirty="0" smtClean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 smtClean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EF Core </a:t>
            </a:r>
            <a:r>
              <a:rPr lang="ru-RU" dirty="0" smtClean="0"/>
              <a:t>достъпът до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се извършва с помощта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 smtClean="0"/>
              <a:t>Състои се от </a:t>
            </a:r>
            <a:r>
              <a:rPr lang="ru-RU" b="1" dirty="0" smtClean="0">
                <a:solidFill>
                  <a:schemeClr val="bg1"/>
                </a:solidFill>
              </a:rPr>
              <a:t>класове обекти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контекстен обект</a:t>
            </a:r>
            <a:r>
              <a:rPr lang="ru-RU" dirty="0" smtClean="0"/>
              <a:t>, който представлява </a:t>
            </a:r>
            <a:r>
              <a:rPr lang="ru-RU" b="1" dirty="0" smtClean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Контекстният обект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DbContext</a:t>
            </a:r>
            <a:r>
              <a:rPr lang="en-US" dirty="0" smtClean="0"/>
              <a:t>)</a:t>
            </a:r>
            <a:r>
              <a:rPr lang="ru-RU" dirty="0" smtClean="0"/>
              <a:t> позволява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записване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EF</a:t>
            </a:r>
            <a:r>
              <a:rPr lang="bg-BG" dirty="0" smtClean="0"/>
              <a:t> поддържа следните </a:t>
            </a:r>
            <a:r>
              <a:rPr lang="bg-BG" b="1" dirty="0" smtClean="0">
                <a:solidFill>
                  <a:schemeClr val="bg1"/>
                </a:solidFill>
              </a:rPr>
              <a:t>подходи</a:t>
            </a:r>
            <a:r>
              <a:rPr lang="bg-BG" dirty="0" smtClean="0"/>
              <a:t> за разработване на </a:t>
            </a:r>
            <a:r>
              <a:rPr lang="bg-BG" b="1" dirty="0" smtClean="0">
                <a:solidFill>
                  <a:schemeClr val="bg1"/>
                </a:solidFill>
              </a:rPr>
              <a:t>модели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Генериране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съществуваща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Ръчно</a:t>
            </a:r>
            <a:r>
              <a:rPr lang="ru-RU" dirty="0" smtClean="0"/>
              <a:t> създаване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който да </a:t>
            </a:r>
            <a:r>
              <a:rPr lang="ru-RU" b="1" dirty="0" smtClean="0">
                <a:solidFill>
                  <a:schemeClr val="bg1"/>
                </a:solidFill>
              </a:rPr>
              <a:t>съответства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След като бъде създаден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можете да използвате </a:t>
            </a:r>
            <a:r>
              <a:rPr lang="ru-RU" b="1" dirty="0" smtClean="0">
                <a:solidFill>
                  <a:schemeClr val="bg1"/>
                </a:solidFill>
              </a:rPr>
              <a:t>EF миграции</a:t>
            </a:r>
            <a:r>
              <a:rPr lang="ru-RU" dirty="0" smtClean="0"/>
              <a:t>, за да </a:t>
            </a:r>
            <a:r>
              <a:rPr lang="ru-RU" b="1" dirty="0" smtClean="0">
                <a:solidFill>
                  <a:schemeClr val="bg1"/>
                </a:solidFill>
              </a:rPr>
              <a:t>създадете</a:t>
            </a:r>
            <a:r>
              <a:rPr lang="ru-RU" dirty="0" smtClean="0"/>
              <a:t> база данни от </a:t>
            </a:r>
            <a:r>
              <a:rPr lang="ru-RU" b="1" dirty="0" smtClean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Миграциите</a:t>
            </a:r>
            <a:r>
              <a:rPr lang="ru-RU" dirty="0" smtClean="0"/>
              <a:t> позволяват </a:t>
            </a:r>
            <a:r>
              <a:rPr lang="ru-RU" b="1" dirty="0" smtClean="0">
                <a:solidFill>
                  <a:schemeClr val="bg1"/>
                </a:solidFill>
              </a:rPr>
              <a:t>базата данни</a:t>
            </a:r>
            <a:r>
              <a:rPr lang="ru-RU" dirty="0" smtClean="0"/>
              <a:t> да се </a:t>
            </a:r>
            <a:r>
              <a:rPr lang="ru-RU" b="1" dirty="0" smtClean="0">
                <a:solidFill>
                  <a:schemeClr val="bg1"/>
                </a:solidFill>
              </a:rPr>
              <a:t>променя</a:t>
            </a:r>
            <a:r>
              <a:rPr lang="ru-RU" dirty="0" smtClean="0"/>
              <a:t> при </a:t>
            </a:r>
            <a:r>
              <a:rPr lang="ru-RU" b="1" dirty="0" smtClean="0">
                <a:solidFill>
                  <a:schemeClr val="bg1"/>
                </a:solidFill>
              </a:rPr>
              <a:t>модифициране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18228</TotalTime>
  <Words>1358</Words>
  <Application>Microsoft Office PowerPoint</Application>
  <PresentationFormat>Custom</PresentationFormat>
  <Paragraphs>274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Моделът (1)</vt:lpstr>
      <vt:lpstr>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TODO Slide</vt:lpstr>
      <vt:lpstr>Обобщение</vt:lpstr>
      <vt:lpstr>Slide 30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657</cp:revision>
  <dcterms:created xsi:type="dcterms:W3CDTF">2018-05-23T13:08:44Z</dcterms:created>
  <dcterms:modified xsi:type="dcterms:W3CDTF">2023-09-18T20:18:18Z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