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91" r:id="rId2"/>
    <p:sldId id="292" r:id="rId3"/>
    <p:sldId id="294" r:id="rId4"/>
    <p:sldId id="296" r:id="rId5"/>
    <p:sldId id="297" r:id="rId6"/>
    <p:sldId id="298" r:id="rId7"/>
    <p:sldId id="299" r:id="rId8"/>
    <p:sldId id="500" r:id="rId9"/>
    <p:sldId id="501" r:id="rId10"/>
    <p:sldId id="300" r:id="rId11"/>
    <p:sldId id="301" r:id="rId12"/>
    <p:sldId id="496" r:id="rId13"/>
    <p:sldId id="303" r:id="rId14"/>
    <p:sldId id="304" r:id="rId15"/>
    <p:sldId id="305" r:id="rId16"/>
    <p:sldId id="306" r:id="rId17"/>
    <p:sldId id="307" r:id="rId18"/>
    <p:sldId id="308" r:id="rId19"/>
    <p:sldId id="497" r:id="rId20"/>
    <p:sldId id="498" r:id="rId21"/>
    <p:sldId id="499" r:id="rId22"/>
    <p:sldId id="310" r:id="rId23"/>
    <p:sldId id="311" r:id="rId24"/>
    <p:sldId id="312" r:id="rId25"/>
    <p:sldId id="313" r:id="rId26"/>
    <p:sldId id="314" r:id="rId27"/>
    <p:sldId id="494" r:id="rId28"/>
    <p:sldId id="315" r:id="rId29"/>
    <p:sldId id="316" r:id="rId30"/>
    <p:sldId id="317" r:id="rId31"/>
    <p:sldId id="318" r:id="rId32"/>
    <p:sldId id="401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1D32E6-D9DC-4BE7-BF38-8ED76E177331}">
          <p14:sldIdLst>
            <p14:sldId id="291"/>
            <p14:sldId id="292"/>
          </p14:sldIdLst>
        </p14:section>
        <p14:section name="Абстракция" id="{CEBF3383-E310-4356-80B5-6D5F48700F10}">
          <p14:sldIdLst>
            <p14:sldId id="294"/>
            <p14:sldId id="296"/>
            <p14:sldId id="297"/>
            <p14:sldId id="298"/>
          </p14:sldIdLst>
        </p14:section>
        <p14:section name="Интерфейси" id="{42597944-70B1-4364-8C82-71BC9A3BFBA7}">
          <p14:sldIdLst>
            <p14:sldId id="299"/>
            <p14:sldId id="500"/>
            <p14:sldId id="501"/>
            <p14:sldId id="300"/>
            <p14:sldId id="301"/>
            <p14:sldId id="496"/>
            <p14:sldId id="303"/>
            <p14:sldId id="304"/>
            <p14:sldId id="305"/>
            <p14:sldId id="306"/>
            <p14:sldId id="307"/>
          </p14:sldIdLst>
        </p14:section>
        <p14:section name="Абстрактни класове" id="{BA040EAF-498A-4A9C-84BB-45C5C3E0B399}">
          <p14:sldIdLst>
            <p14:sldId id="308"/>
            <p14:sldId id="497"/>
            <p14:sldId id="498"/>
            <p14:sldId id="499"/>
            <p14:sldId id="310"/>
          </p14:sldIdLst>
        </p14:section>
        <p14:section name="Разлика между интерфейси и абстрактни класове" id="{6B125352-FDCA-40BA-870C-105D3A5E7EF5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Обобщение" id="{4FB96423-363F-4A51-8984-B9FBEE5B717D}">
          <p14:sldIdLst>
            <p14:sldId id="318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7" autoAdjust="0"/>
    <p:restoredTop sz="95241" autoAdjust="0"/>
  </p:normalViewPr>
  <p:slideViewPr>
    <p:cSldViewPr showGuides="1">
      <p:cViewPr varScale="1">
        <p:scale>
          <a:sx n="74" d="100"/>
          <a:sy n="74" d="100"/>
        </p:scale>
        <p:origin x="101" y="3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EA1C01-F000-4EE3-9271-88495E4AA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56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73D02-95AF-4DCC-BC36-6B5230C3E3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310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AAFB8-EEDA-4818-A713-39100C089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4145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A1F3C4-C2FB-49E8-8E73-398F509E5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62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045D2E-DC25-4EE1-AD22-ED08127562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2053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FB8D50-5DCA-4E70-AF02-E4DD64D6B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127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711369-FEC3-4032-8651-96B295338E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3579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F78F58-A949-4C17-812C-5B8CEC39AD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8822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E969C-B0D0-4665-AB25-7B76A18DB5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012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EF9BE-E7EC-4134-B760-587CD2D35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256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EDFE7C-7967-4160-A8C8-BB09C0D26A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29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C95B6F-6F20-434C-9E83-23322D9216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8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EE2182-2816-4C6C-A323-02B5CB31F9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7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494C9F-FB35-4A3B-A7A7-6A32D04D0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97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896265-E839-4396-8DCC-544583EF82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258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15D412-3428-4B07-B3A3-1005582E4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152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E5645-74BE-4A80-9C85-76F3052E2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630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2F8686-CC9B-42D7-965B-7A0197D47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3832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0D126E-DDAC-4CE7-9098-2BFC6CFDF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580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6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6#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Абстракция в ООП, интерфейси, дефиниране и имплементация на интерфейс, абстрактни класове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класове и интерфейси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Всички методи в интерфейсите са абстрактни (</a:t>
            </a:r>
            <a:r>
              <a:rPr lang="en-US" sz="3600" b="1" dirty="0"/>
              <a:t>abstract</a:t>
            </a:r>
            <a:r>
              <a:rPr lang="en-US" sz="3600" dirty="0"/>
              <a:t>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Интерфейси в реалността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99000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772398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2766000" y="3849835"/>
            <a:ext cx="6299148" cy="912533"/>
          </a:xfrm>
          <a:prstGeom prst="downArrow">
            <a:avLst>
              <a:gd name="adj1" fmla="val 29459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6096000" y="2799000"/>
            <a:ext cx="1972905" cy="834118"/>
          </a:xfrm>
          <a:prstGeom prst="wedgeRoundRectCallout">
            <a:avLst>
              <a:gd name="adj1" fmla="val -58612"/>
              <a:gd name="adj2" fmla="val -93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Ключова дума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8972316" y="2453500"/>
            <a:ext cx="2683477" cy="890256"/>
          </a:xfrm>
          <a:prstGeom prst="wedgeRoundRectCallout">
            <a:avLst>
              <a:gd name="adj1" fmla="val -78197"/>
              <a:gd name="adj2" fmla="val -691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Име</a:t>
            </a:r>
            <a:r>
              <a:rPr lang="en-US" sz="2400" b="1" dirty="0">
                <a:solidFill>
                  <a:srgbClr val="FFFFFF"/>
                </a:solidFill>
              </a:rPr>
              <a:t> (</a:t>
            </a:r>
            <a:r>
              <a:rPr lang="bg-BG" sz="2400" b="1" dirty="0">
                <a:solidFill>
                  <a:srgbClr val="FFFFFF"/>
                </a:solidFill>
              </a:rPr>
              <a:t>започва с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по конвенция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963795-8247-43E3-842D-F2C1299C4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55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dirty="0"/>
              <a:t>Имплементацията на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400" dirty="0"/>
              <a:t>се задава в клас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интерфейс</a:t>
            </a:r>
            <a:r>
              <a:rPr lang="en-US" dirty="0"/>
              <a:t> </a:t>
            </a:r>
            <a:r>
              <a:rPr lang="bg-BG" dirty="0"/>
              <a:t>и имплементация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6000" y="1944000"/>
            <a:ext cx="10537732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IPrintable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6051" y="4536753"/>
            <a:ext cx="10537733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Document : TextDocument,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IPrintable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Console.WriteLine("Hello");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10833997" y="3795546"/>
            <a:ext cx="1428192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4116000" y="2716074"/>
            <a:ext cx="2835000" cy="487453"/>
          </a:xfrm>
          <a:prstGeom prst="wedgeRoundRectCallout">
            <a:avLst>
              <a:gd name="adj1" fmla="val -65162"/>
              <a:gd name="adj2" fmla="val 37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Само сигнатурите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7671000" y="3744000"/>
            <a:ext cx="3150000" cy="777753"/>
          </a:xfrm>
          <a:prstGeom prst="wedgeRoundRectCallout">
            <a:avLst>
              <a:gd name="adj1" fmla="val -7564"/>
              <a:gd name="adj2" fmla="val 91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Един или повече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интерфейси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463254" y="3743999"/>
            <a:ext cx="3487746" cy="777753"/>
          </a:xfrm>
          <a:prstGeom prst="wedgeRoundRectCallout">
            <a:avLst>
              <a:gd name="adj1" fmla="val 5077"/>
              <a:gd name="adj2" fmla="val 82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Класовете се изписват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574FB0F-13FC-4896-8F32-391700E53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0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8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Клас, който </a:t>
            </a:r>
            <a:r>
              <a:rPr lang="bg-BG" b="1" dirty="0">
                <a:solidFill>
                  <a:schemeClr val="bg1"/>
                </a:solidFill>
              </a:rPr>
              <a:t>имплементира</a:t>
            </a:r>
            <a:r>
              <a:rPr lang="en-US" dirty="0"/>
              <a:t> </a:t>
            </a:r>
            <a:r>
              <a:rPr lang="bg-BG" dirty="0"/>
              <a:t>интерфейс, може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експлицитно </a:t>
            </a:r>
            <a:r>
              <a:rPr lang="en-US" dirty="0"/>
              <a:t> </a:t>
            </a:r>
            <a:r>
              <a:rPr lang="bg-BG" dirty="0"/>
              <a:t>да имплементира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членове</a:t>
            </a:r>
            <a:r>
              <a:rPr lang="en-US" dirty="0"/>
              <a:t> </a:t>
            </a:r>
            <a:r>
              <a:rPr lang="bg-BG" dirty="0"/>
              <a:t>от този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Експлицитен интерфейс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420" y="2333231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06000" y="4014000"/>
            <a:ext cx="7829999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IFile.ReadFile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Console.WriteLine("Reading File");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9450" y="2333230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291000" y="5180810"/>
            <a:ext cx="2481485" cy="1123143"/>
          </a:xfrm>
          <a:prstGeom prst="wedgeRoundRectCallout">
            <a:avLst>
              <a:gd name="adj1" fmla="val 97055"/>
              <a:gd name="adj2" fmla="val -5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Експлицитно имплементиран член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5696EA-ED33-4E07-85FA-B6FB4A603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7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Връзка между </a:t>
            </a:r>
            <a:r>
              <a:rPr lang="bg-BG" b="1" dirty="0">
                <a:solidFill>
                  <a:schemeClr val="bg1"/>
                </a:solidFill>
              </a:rPr>
              <a:t>класовете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интерфейсите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bg-BG" dirty="0"/>
              <a:t>Множествено наследяване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Множествено наследяване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63814F34-A17E-4B9A-8D1D-DB471C2CC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30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проект, който съдържа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рисуваеми 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Имплементирайте два вида фигури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Circle</a:t>
            </a:r>
            <a:r>
              <a:rPr lang="bg-BG" sz="3000" b="1" dirty="0">
                <a:solidFill>
                  <a:schemeClr val="bg1"/>
                </a:solidFill>
              </a:rPr>
              <a:t> (кръг)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Rectangle</a:t>
            </a:r>
            <a:r>
              <a:rPr lang="bg-BG" sz="3000" b="1" dirty="0">
                <a:solidFill>
                  <a:schemeClr val="bg1"/>
                </a:solidFill>
              </a:rPr>
              <a:t> (правоъгълник)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r>
              <a:rPr lang="bg-BG" sz="3000" dirty="0"/>
              <a:t>И двата класа трябва да отпечатват фигурата с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Фигури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26000" y="4599000"/>
            <a:ext cx="3597336" cy="1795775"/>
            <a:chOff x="-306494" y="1655598"/>
            <a:chExt cx="1971028" cy="179577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655598"/>
              <a:ext cx="197092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1391" y="4081269"/>
            <a:ext cx="3429001" cy="2344733"/>
            <a:chOff x="-306388" y="1519054"/>
            <a:chExt cx="1878795" cy="2344733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19054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48447" y="4599000"/>
            <a:ext cx="3124200" cy="1795775"/>
            <a:chOff x="5561362" y="1396868"/>
            <a:chExt cx="3124200" cy="1795775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396868"/>
              <a:ext cx="3124200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71F3E78B-D6BD-4F67-B9EC-512A46030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3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30708" y="1179000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875454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022064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0EA437-464C-4604-A77E-BE5DB9399D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274567"/>
            <a:ext cx="10006799" cy="525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Draw()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Console.WriteLine(end);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16BB65-8F59-4F07-B542-FC025480B6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кръг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7387" y="1124585"/>
            <a:ext cx="9457226" cy="53824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E7801F-EB0E-49DD-8D3D-739B89537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B2667-EC5C-4E24-9FF7-57A9EFDB170E}"/>
              </a:ext>
            </a:extLst>
          </p:cNvPr>
          <p:cNvSpPr txBox="1"/>
          <p:nvPr/>
        </p:nvSpPr>
        <p:spPr>
          <a:xfrm>
            <a:off x="699128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https://judge.softuni.org/Contests/Practice/Index/4066#0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E05CF05-4ABD-C638-429D-535ACBC1B2B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Абстрактни методи </a:t>
            </a:r>
            <a:r>
              <a:rPr lang="bg-BG" dirty="0">
                <a:sym typeface="Wingdings" panose="05000000000000000000" pitchFamily="2" charset="2"/>
              </a:rPr>
              <a:t></a:t>
            </a:r>
            <a:r>
              <a:rPr lang="bg-BG" dirty="0"/>
              <a:t> за дописване в наследник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Абстрактни класове и методи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/>
              <a:t>Можем да използваме </a:t>
            </a:r>
            <a:r>
              <a:rPr lang="bg-BG" sz="2800" b="1" dirty="0">
                <a:solidFill>
                  <a:schemeClr val="bg1"/>
                </a:solidFill>
              </a:rPr>
              <a:t>абстрактен клас </a:t>
            </a:r>
            <a:r>
              <a:rPr lang="bg-BG" sz="2800" dirty="0"/>
              <a:t>като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базов клас </a:t>
            </a:r>
            <a:r>
              <a:rPr lang="bg-BG" sz="2800" dirty="0"/>
              <a:t>и всички производни класове трябва да имплементират абстрактните членове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9896" y="2355553"/>
            <a:ext cx="9028323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9896" y="4110356"/>
            <a:ext cx="90283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Square :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side;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Square(int n)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side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n;</a:t>
            </a: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 side * side;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9200438" y="4040073"/>
            <a:ext cx="2801160" cy="1540891"/>
          </a:xfrm>
          <a:prstGeom prst="wedgeRoundRectCallout">
            <a:avLst>
              <a:gd name="adj1" fmla="val -82911"/>
              <a:gd name="adj2" fmla="val 4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Дъщерните класове допълват имплементацията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894027" y="2609380"/>
            <a:ext cx="2891973" cy="575396"/>
          </a:xfrm>
          <a:prstGeom prst="wedgeRoundRectCallout">
            <a:avLst>
              <a:gd name="adj1" fmla="val -48110"/>
              <a:gd name="adj2" fmla="val 86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Наименуван метод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B7A3614-4048-46E4-9731-3A45A6A62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2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4000" b="1" dirty="0"/>
              <a:t>Абстракция</a:t>
            </a:r>
            <a:r>
              <a:rPr lang="bg-BG" sz="4000" dirty="0"/>
              <a:t> в ООП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b="1" dirty="0"/>
              <a:t>Интерфейси</a:t>
            </a:r>
            <a:r>
              <a:rPr lang="bg-BG" sz="4000" dirty="0"/>
              <a:t> (спецификация на група действия)</a:t>
            </a:r>
          </a:p>
          <a:p>
            <a:pPr marL="893763" lvl="1" indent="-450850"/>
            <a:r>
              <a:rPr lang="bg-BG" sz="3800" b="1" dirty="0"/>
              <a:t>Дефиниране</a:t>
            </a:r>
            <a:r>
              <a:rPr lang="bg-BG" sz="3800" dirty="0"/>
              <a:t> и </a:t>
            </a:r>
            <a:r>
              <a:rPr lang="bg-BG" sz="3800" b="1" dirty="0"/>
              <a:t>имплементация</a:t>
            </a:r>
            <a:r>
              <a:rPr lang="bg-BG" sz="3800" dirty="0"/>
              <a:t> на интерфейс</a:t>
            </a:r>
            <a:endParaRPr lang="fr-FR" sz="3800" dirty="0"/>
          </a:p>
          <a:p>
            <a:pPr marL="742950" indent="-742950">
              <a:buFont typeface="+mj-lt"/>
              <a:buAutoNum type="arabicPeriod"/>
            </a:pPr>
            <a:r>
              <a:rPr lang="bg-BG" sz="4000" b="1" dirty="0"/>
              <a:t>Абстрактни методи </a:t>
            </a:r>
            <a:r>
              <a:rPr lang="bg-BG" sz="4000" dirty="0"/>
              <a:t>и </a:t>
            </a:r>
            <a:r>
              <a:rPr lang="bg-BG" sz="4000" b="1" dirty="0"/>
              <a:t>абстрактни класове</a:t>
            </a:r>
            <a:endParaRPr lang="fr-FR" sz="4000" b="1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Разлика между интерфейси и абстрактни класове</a:t>
            </a:r>
            <a:endParaRPr lang="fr-FR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A53787-F727-4A19-8D9D-A41FC4628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26734"/>
            <a:ext cx="1181809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Абстрактните класове </a:t>
            </a:r>
            <a:r>
              <a:rPr lang="bg-BG" sz="2800" b="1" dirty="0">
                <a:solidFill>
                  <a:schemeClr val="bg1"/>
                </a:solidFill>
              </a:rPr>
              <a:t>може</a:t>
            </a:r>
            <a:r>
              <a:rPr lang="en-US" sz="2800" dirty="0"/>
              <a:t> </a:t>
            </a:r>
            <a:r>
              <a:rPr lang="bg-BG" sz="2800" dirty="0"/>
              <a:t>да съдържат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абстрактни методи </a:t>
            </a:r>
            <a:r>
              <a:rPr lang="bg-BG" sz="2800" dirty="0"/>
              <a:t>и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access-</a:t>
            </a:r>
            <a:r>
              <a:rPr lang="bg-BG" sz="2800" b="1" dirty="0">
                <a:solidFill>
                  <a:schemeClr val="bg1"/>
                </a:solidFill>
              </a:rPr>
              <a:t>ори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203" y="2138645"/>
            <a:ext cx="97686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protected int x = 100;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{ get;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6826" y="4517289"/>
            <a:ext cx="97650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DerivedClass :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 { x++; }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overriding property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get { return x + 10; }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E45632-DC68-46D9-A830-E00C772C5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270" y="937179"/>
            <a:ext cx="11818096" cy="552876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bg-BG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Трябва да задава </a:t>
            </a:r>
            <a:r>
              <a:rPr lang="bg-BG" b="1" dirty="0">
                <a:solidFill>
                  <a:schemeClr val="bg1"/>
                </a:solidFill>
              </a:rPr>
              <a:t>имплементация</a:t>
            </a:r>
            <a:r>
              <a:rPr lang="en-US" dirty="0"/>
              <a:t> </a:t>
            </a:r>
            <a:r>
              <a:rPr lang="bg-BG" dirty="0"/>
              <a:t>за всички </a:t>
            </a:r>
            <a:r>
              <a:rPr lang="bg-BG" b="1" dirty="0">
                <a:solidFill>
                  <a:schemeClr val="bg1"/>
                </a:solidFill>
              </a:rPr>
              <a:t>наследени</a:t>
            </a:r>
            <a:r>
              <a:rPr lang="en-US" dirty="0"/>
              <a:t> </a:t>
            </a:r>
            <a:r>
              <a:rPr lang="bg-BG" dirty="0"/>
              <a:t>членове на интерфейса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1958" y="2682249"/>
            <a:ext cx="3674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fr-FR" sz="2600" b="1" noProof="1">
                <a:latin typeface="Consolas" pitchFamily="49" charset="0"/>
                <a:cs typeface="Consolas" pitchFamily="49" charset="0"/>
              </a:rPr>
              <a:t>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31000" y="2682248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591" y="4624122"/>
            <a:ext cx="7904042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ServiceBase service = new ServiceBase();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8899333" y="4624123"/>
            <a:ext cx="2902300" cy="1531708"/>
          </a:xfrm>
          <a:prstGeom prst="wedgeRoundRectCallout">
            <a:avLst>
              <a:gd name="adj1" fmla="val -74439"/>
              <a:gd name="adj2" fmla="val -5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Абстрактният клас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може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да бъде инстанцииран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342033" y="4505942"/>
            <a:ext cx="1170000" cy="1035001"/>
          </a:xfrm>
          <a:prstGeom prst="mathMultiply">
            <a:avLst/>
          </a:prstGeom>
          <a:solidFill>
            <a:srgbClr val="FF0000">
              <a:alpha val="80000"/>
            </a:srgbClr>
          </a:solidFill>
          <a:ln w="1905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9F8160A-54E1-43CD-BC5C-9418E65BC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7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4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Абстрактният метод </a:t>
            </a:r>
            <a:r>
              <a:rPr lang="bg-BG" sz="3400" dirty="0"/>
              <a:t>имплицитно е </a:t>
            </a:r>
            <a:r>
              <a:rPr lang="bg-BG" sz="3400" b="1" dirty="0">
                <a:solidFill>
                  <a:schemeClr val="bg1"/>
                </a:solidFill>
              </a:rPr>
              <a:t>виртуален метод</a:t>
            </a:r>
            <a:endParaRPr lang="en-US" sz="3400" dirty="0"/>
          </a:p>
          <a:p>
            <a:r>
              <a:rPr lang="bg-BG" sz="3400" dirty="0"/>
              <a:t>Декларации на абстрактни методи са позволени </a:t>
            </a:r>
            <a:r>
              <a:rPr lang="bg-BG" sz="3400" b="1" dirty="0">
                <a:solidFill>
                  <a:schemeClr val="bg1"/>
                </a:solidFill>
              </a:rPr>
              <a:t>само в абстрактни класове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При декларацията на абстрактен метод не се задава имплементация: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методи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4644000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083648-7F50-47A2-AE5C-4F1143A7D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0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84100E-3122-4D32-9F87-521452B42F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4000"/>
            <a:ext cx="10961783" cy="768084"/>
          </a:xfrm>
        </p:spPr>
        <p:txBody>
          <a:bodyPr/>
          <a:lstStyle/>
          <a:p>
            <a:r>
              <a:rPr lang="bg-BG" dirty="0"/>
              <a:t>Разлика между интерфейси и абстрактни класове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5311069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bg-BG" sz="2800" dirty="0"/>
              <a:t>Абстрактен клас </a:t>
            </a:r>
            <a:r>
              <a:rPr lang="en-GB" sz="2800" dirty="0"/>
              <a:t>(AC)</a:t>
            </a:r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наследи само един абстрактен</a:t>
            </a:r>
            <a:r>
              <a:rPr lang="en-US" sz="2800" dirty="0"/>
              <a:t> </a:t>
            </a:r>
            <a:r>
              <a:rPr lang="bg-BG" sz="2800" dirty="0"/>
              <a:t>клас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има модификатори за достъп </a:t>
            </a:r>
            <a:r>
              <a:rPr lang="bg-BG" sz="2800" dirty="0"/>
              <a:t>за полетата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bg-BG" sz="2800" dirty="0"/>
              <a:t>функциите и</a:t>
            </a:r>
            <a:r>
              <a:rPr lang="en-US" sz="2800" dirty="0"/>
              <a:t> </a:t>
            </a:r>
            <a:r>
              <a:rPr lang="bg-BG" sz="2800" dirty="0"/>
              <a:t>свойствата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зададе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имплементация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/</a:t>
            </a:r>
            <a:r>
              <a:rPr lang="bg-BG" sz="2800" dirty="0"/>
              <a:t>или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само </a:t>
            </a:r>
            <a:r>
              <a:rPr lang="bg-BG" sz="2800" b="1" dirty="0">
                <a:solidFill>
                  <a:schemeClr val="bg1"/>
                </a:solidFill>
              </a:rPr>
              <a:t>сигнатура</a:t>
            </a:r>
            <a:r>
              <a:rPr lang="en-US" sz="2800" dirty="0"/>
              <a:t> </a:t>
            </a:r>
            <a:r>
              <a:rPr lang="bg-BG" sz="2800" dirty="0"/>
              <a:t>, която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трябва да бъде презаписана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Интерфейс</a:t>
            </a:r>
            <a:endParaRPr lang="en-GB" sz="2800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Един клас може да </a:t>
            </a:r>
            <a:r>
              <a:rPr lang="bg-BG" sz="2800" b="1" dirty="0">
                <a:solidFill>
                  <a:schemeClr val="bg1"/>
                </a:solidFill>
              </a:rPr>
              <a:t>имплементира множество интерфейси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може да има модификатори за достъп</a:t>
            </a:r>
            <a:r>
              <a:rPr lang="en-US" sz="2800" dirty="0"/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всичко е публично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задава код</a:t>
            </a:r>
            <a:r>
              <a:rPr lang="en-US" sz="2800" dirty="0"/>
              <a:t>, </a:t>
            </a:r>
            <a:r>
              <a:rPr lang="bg-BG" sz="2800" dirty="0"/>
              <a:t>само сигнатури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Разлика между интерфейси и абстрактни класове (1)</a:t>
            </a:r>
            <a:endParaRPr lang="en-GB" sz="3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733D-7467-4FAC-A21A-4C64071266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Абстрактен клас</a:t>
            </a:r>
            <a:endParaRPr lang="en-GB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 </a:t>
            </a:r>
            <a:r>
              <a:rPr lang="bg-BG" sz="3000" dirty="0"/>
              <a:t>да се дефинират полета и константи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dirty="0"/>
              <a:t>Ако добавим </a:t>
            </a:r>
            <a:r>
              <a:rPr lang="bg-BG" sz="3000" b="1" dirty="0">
                <a:solidFill>
                  <a:schemeClr val="bg1"/>
                </a:solidFill>
              </a:rPr>
              <a:t>нов метод</a:t>
            </a:r>
            <a:r>
              <a:rPr lang="bg-BG" sz="3000" dirty="0"/>
              <a:t>, имаме опцията да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осигурим имплементация по подразбиране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400" dirty="0"/>
              <a:t>Интерфейс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да се дефинират полета и константи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Ако добавим </a:t>
            </a:r>
            <a:r>
              <a:rPr lang="bg-BG" sz="3200" b="1" dirty="0">
                <a:solidFill>
                  <a:schemeClr val="bg1"/>
                </a:solidFill>
              </a:rPr>
              <a:t>нов метод, трябва да проследим всички имплементации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bg-BG" sz="3200" dirty="0"/>
              <a:t>на интерфейса и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bg-BG" sz="3200" b="1" dirty="0">
                <a:solidFill>
                  <a:schemeClr val="bg1"/>
                </a:solidFill>
              </a:rPr>
              <a:t>да дефинираме имплементацията</a:t>
            </a:r>
            <a:br>
              <a:rPr lang="en-US" sz="3200" dirty="0"/>
            </a:br>
            <a:r>
              <a:rPr lang="bg-BG" sz="3200" dirty="0"/>
              <a:t>за новия метод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75594" cy="882654"/>
          </a:xfrm>
        </p:spPr>
        <p:txBody>
          <a:bodyPr>
            <a:normAutofit/>
          </a:bodyPr>
          <a:lstStyle/>
          <a:p>
            <a:r>
              <a:rPr lang="bg-BG" sz="3200" dirty="0"/>
              <a:t>Разлика между интерфейси и абстрактни класове (2)</a:t>
            </a:r>
            <a:endParaRPr lang="en-GB" sz="3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89751EE-DDF6-4810-ABBF-970190D5A1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068095"/>
            <a:ext cx="3658600" cy="1280019"/>
            <a:chOff x="4683210" y="1272274"/>
            <a:chExt cx="3658600" cy="128001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272274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03353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079000"/>
            <a:ext cx="4608598" cy="3056669"/>
            <a:chOff x="5180012" y="1592588"/>
            <a:chExt cx="4608598" cy="305666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592588"/>
              <a:ext cx="460859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78872" y="5794897"/>
            <a:ext cx="172757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Renault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37345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Tesla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 flipV="1">
            <a:off x="2595792" y="3517406"/>
            <a:ext cx="301574" cy="19815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 flipV="1">
            <a:off x="4687459" y="4189804"/>
            <a:ext cx="347474" cy="22871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 flipV="1">
            <a:off x="8599319" y="5192212"/>
            <a:ext cx="286682" cy="52357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D25BF01-AA64-4C13-9E54-74C9F5161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6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  <a:p>
            <a:pPr lvl="1"/>
            <a:r>
              <a:rPr lang="bg-BG" dirty="0"/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bg-BG" noProof="1">
                <a:latin typeface="+mj-lt"/>
              </a:rPr>
              <a:t>Трябва да има свойство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bg-BG" noProof="1">
                <a:latin typeface="+mj-lt"/>
              </a:rPr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bg-BG" dirty="0">
                <a:latin typeface="+mj-lt"/>
              </a:rPr>
              <a:t>Трябва да има следните свойства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bg-BG" dirty="0">
                <a:latin typeface="+mj-lt"/>
              </a:rPr>
              <a:t>Трябва да има и следните методи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и</a:t>
            </a:r>
            <a:r>
              <a:rPr lang="en-US" dirty="0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Renault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1F4199-3406-42B3-94C6-4BC81136A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1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59750" y="1376133"/>
            <a:ext cx="7672500" cy="51578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36248-F917-4E1E-9072-9209ACAFE2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7278" y="1280301"/>
            <a:ext cx="10977444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2C306B-6A62-489C-923C-E61BA6F933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1E69C61-A76B-E198-1CBC-BAE6CF7182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Принцип на абстракция в ООП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Постигане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76900" y="1076818"/>
            <a:ext cx="8714100" cy="54502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70A45F-5C81-4141-9D9B-357E229322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E77A-B934-4004-8765-94886AE70F20}"/>
              </a:ext>
            </a:extLst>
          </p:cNvPr>
          <p:cNvSpPr txBox="1"/>
          <p:nvPr/>
        </p:nvSpPr>
        <p:spPr>
          <a:xfrm>
            <a:off x="651000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https://judge.softuni.org/Contests/Practice/Index/4066#1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59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22055" y="4464000"/>
            <a:ext cx="1785558" cy="193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4141" y="1800285"/>
            <a:ext cx="889185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–</a:t>
            </a:r>
            <a:r>
              <a:rPr lang="en-US" sz="3200" dirty="0">
                <a:solidFill>
                  <a:schemeClr val="bg2"/>
                </a:solidFill>
              </a:rPr>
              <a:t> “</a:t>
            </a:r>
            <a:r>
              <a:rPr lang="bg-BG" sz="3200" dirty="0">
                <a:solidFill>
                  <a:schemeClr val="bg2"/>
                </a:solidFill>
              </a:rPr>
              <a:t>показва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само най-важните атрибути и</a:t>
            </a:r>
            <a:r>
              <a:rPr lang="en-US" sz="3200" dirty="0">
                <a:solidFill>
                  <a:schemeClr val="bg2"/>
                </a:solidFill>
              </a:rPr>
              <a:t> “</a:t>
            </a:r>
            <a:r>
              <a:rPr lang="bg-BG" sz="3200" dirty="0">
                <a:solidFill>
                  <a:schemeClr val="bg2"/>
                </a:solidFill>
              </a:rPr>
              <a:t>крие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ненужната информация</a:t>
            </a:r>
            <a:endParaRPr lang="en-US" sz="32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bg-BG" sz="3000" dirty="0">
                <a:solidFill>
                  <a:schemeClr val="bg2"/>
                </a:solidFill>
              </a:rPr>
              <a:t>Как постигаме абстракция? Чрез интерфейси или чрез абстрактни класове</a:t>
            </a:r>
            <a:endParaRPr lang="en-US" sz="30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Интерфейси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bg-BG" sz="3200" dirty="0">
                <a:solidFill>
                  <a:schemeClr val="bg2"/>
                </a:solidFill>
              </a:rPr>
              <a:t>съдържат само сигнатурата на методите и свойствата за имплементация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Абстрактни класове </a:t>
            </a:r>
            <a:r>
              <a:rPr lang="en-US" sz="3200" b="1" dirty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базовия клас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всички производни класове трябва да имплементират абстрактните членове</a:t>
            </a:r>
            <a:endParaRPr lang="en-US" sz="3200" dirty="0">
              <a:solidFill>
                <a:schemeClr val="bg2"/>
              </a:solidFill>
            </a:endParaRPr>
          </a:p>
          <a:p>
            <a:pPr marL="0" indent="0" latinLnBrk="0">
              <a:lnSpc>
                <a:spcPct val="100000"/>
              </a:lnSpc>
              <a:buClr>
                <a:schemeClr val="bg2"/>
              </a:buClr>
              <a:buNone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94F848D-0B2B-45C7-A98F-2F05946E1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24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BFF8ECA-7B84-4AA1-965B-BF3743956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8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Абстракция в ООП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00" y="1521000"/>
            <a:ext cx="2626312" cy="2898000"/>
          </a:xfrm>
          <a:prstGeom prst="rect">
            <a:avLst/>
          </a:prstGeom>
        </p:spPr>
      </p:pic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937402" y="2059201"/>
            <a:ext cx="2873598" cy="2004822"/>
          </a:xfrm>
          <a:prstGeom prst="wedgeRoundRectCallout">
            <a:avLst>
              <a:gd name="adj1" fmla="val -64261"/>
              <a:gd name="adj2" fmla="val 36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Не се нуждаем от тази информация в приложение на банка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3D8BE7E-E83C-48C3-A760-DC818D51FB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BC3699-046F-4143-85EF-A38E8D9B7B9E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5725499" cy="5561124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Абстракцията</a:t>
            </a:r>
            <a:r>
              <a:rPr lang="en-US" sz="3200" dirty="0"/>
              <a:t> “</a:t>
            </a:r>
            <a:r>
              <a:rPr lang="bg-BG" sz="3200" dirty="0"/>
              <a:t>показва</a:t>
            </a:r>
            <a:r>
              <a:rPr lang="en-US" sz="3200" dirty="0"/>
              <a:t>" </a:t>
            </a: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най-важните атрибути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000" dirty="0"/>
              <a:t>“</a:t>
            </a:r>
            <a:r>
              <a:rPr lang="bg-BG" sz="3000" dirty="0"/>
              <a:t>крие</a:t>
            </a:r>
            <a:r>
              <a:rPr lang="en-US" sz="3000" dirty="0"/>
              <a:t>“ </a:t>
            </a:r>
            <a:r>
              <a:rPr lang="bg-BG" sz="3000" dirty="0"/>
              <a:t>ненужната информация</a:t>
            </a:r>
            <a:endParaRPr lang="en-US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Помага да се </a:t>
            </a:r>
            <a:r>
              <a:rPr lang="bg-BG" sz="3200" b="1" dirty="0">
                <a:solidFill>
                  <a:schemeClr val="bg1"/>
                </a:solidFill>
              </a:rPr>
              <a:t>управлява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комплексността</a:t>
            </a:r>
            <a:endParaRPr lang="en-US" sz="32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Абстракцията позволява да се фокусираме върху това </a:t>
            </a:r>
            <a:r>
              <a:rPr lang="bg-BG" sz="3200" b="1" dirty="0">
                <a:solidFill>
                  <a:schemeClr val="bg1"/>
                </a:solidFill>
              </a:rPr>
              <a:t>какво прави даден обект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000" dirty="0"/>
              <a:t>Вместо </a:t>
            </a:r>
            <a:r>
              <a:rPr lang="bg-BG" sz="3000" b="1" dirty="0">
                <a:solidFill>
                  <a:schemeClr val="bg1"/>
                </a:solidFill>
              </a:rPr>
              <a:t>как го прави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Има </a:t>
            </a:r>
            <a:r>
              <a:rPr lang="bg-BG" sz="3600" b="1" dirty="0">
                <a:solidFill>
                  <a:schemeClr val="bg1"/>
                </a:solidFill>
              </a:rPr>
              <a:t>два начина </a:t>
            </a:r>
            <a:r>
              <a:rPr lang="bg-BG" sz="3600" dirty="0"/>
              <a:t>да постигнем абстракция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2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интерфейси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абстрактни класове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постигаме абстракция?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76000" y="3519000"/>
            <a:ext cx="9630000" cy="20031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978C50-D423-41EC-B68D-11641708D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5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000" dirty="0"/>
              <a:t>Енкапсулация</a:t>
            </a:r>
            <a:endParaRPr lang="en-GB" sz="3000" dirty="0"/>
          </a:p>
          <a:p>
            <a:pPr lvl="1"/>
            <a:r>
              <a:rPr lang="bg-BG" sz="3000" dirty="0"/>
              <a:t>Използва се, за да се </a:t>
            </a:r>
            <a:r>
              <a:rPr lang="bg-BG" sz="3000" b="1" dirty="0">
                <a:solidFill>
                  <a:schemeClr val="bg1"/>
                </a:solidFill>
              </a:rPr>
              <a:t>скрие кода</a:t>
            </a:r>
            <a:r>
              <a:rPr lang="en-GB" sz="3000" dirty="0"/>
              <a:t> </a:t>
            </a:r>
            <a:r>
              <a:rPr lang="bg-BG" sz="3000" dirty="0"/>
              <a:t>и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данните</a:t>
            </a:r>
            <a:r>
              <a:rPr lang="en-GB" sz="3000" dirty="0"/>
              <a:t> </a:t>
            </a:r>
            <a:r>
              <a:rPr lang="bg-BG" sz="3000" dirty="0"/>
              <a:t>в </a:t>
            </a:r>
            <a:r>
              <a:rPr lang="bg-BG" sz="3000" b="1" dirty="0">
                <a:solidFill>
                  <a:schemeClr val="bg1"/>
                </a:solidFill>
              </a:rPr>
              <a:t>даден клас</a:t>
            </a:r>
            <a:r>
              <a:rPr lang="bg-BG" sz="3000" dirty="0"/>
              <a:t>, за да се </a:t>
            </a:r>
            <a:r>
              <a:rPr lang="bg-BG" sz="3000" b="1" dirty="0">
                <a:solidFill>
                  <a:schemeClr val="bg1"/>
                </a:solidFill>
              </a:rPr>
              <a:t>защитят</a:t>
            </a:r>
            <a:r>
              <a:rPr lang="bg-BG" sz="3000" dirty="0"/>
              <a:t> от </a:t>
            </a:r>
            <a:r>
              <a:rPr lang="bg-BG" sz="3000" b="1" dirty="0">
                <a:solidFill>
                  <a:schemeClr val="bg1"/>
                </a:solidFill>
              </a:rPr>
              <a:t>външния свят</a:t>
            </a:r>
            <a:endParaRPr lang="en-GB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Постига се чрез </a:t>
            </a:r>
            <a:r>
              <a:rPr lang="bg-BG" sz="3000" b="1" dirty="0">
                <a:solidFill>
                  <a:schemeClr val="bg1"/>
                </a:solidFill>
              </a:rPr>
              <a:t>модификатори за достъп </a:t>
            </a:r>
            <a:r>
              <a:rPr lang="en-GB" sz="3000" dirty="0"/>
              <a:t>(private, protected, public… )</a:t>
            </a:r>
          </a:p>
          <a:p>
            <a:pPr lvl="1"/>
            <a:endParaRPr lang="en-GB" sz="3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600" dirty="0"/>
              <a:t>Абстракция</a:t>
            </a:r>
            <a:endParaRPr lang="en-GB" sz="3600" dirty="0"/>
          </a:p>
          <a:p>
            <a:pPr lvl="1"/>
            <a:r>
              <a:rPr lang="bg-BG" sz="3200" dirty="0"/>
              <a:t>Процес на </a:t>
            </a:r>
            <a:r>
              <a:rPr lang="bg-BG" sz="3200" b="1" dirty="0">
                <a:solidFill>
                  <a:schemeClr val="bg1"/>
                </a:solidFill>
              </a:rPr>
              <a:t>скриване на детайлите по имплементацията</a:t>
            </a:r>
          </a:p>
          <a:p>
            <a:pPr lvl="1"/>
            <a:r>
              <a:rPr lang="bg-BG" sz="3200" dirty="0"/>
              <a:t>и показване само на функционалността на потребителя</a:t>
            </a:r>
            <a:endParaRPr lang="en-US" sz="3200" dirty="0"/>
          </a:p>
          <a:p>
            <a:pPr lvl="1"/>
            <a:r>
              <a:rPr lang="bg-BG" sz="3200" dirty="0"/>
              <a:t>Постига се чрез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абстрактни класове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Разлика между абстракция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енкапсулация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3D8A642-DE43-4E6E-B1B7-1184291DD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515C09C-5850-324A-E13A-11EA2EEAA5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на интерфейси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Интерфейси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24427-0985-2533-92CC-189AA2F1C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1363-7C68-D4F8-855F-71F3CFD73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18148" cy="5528766"/>
          </a:xfrm>
        </p:spPr>
        <p:txBody>
          <a:bodyPr>
            <a:normAutofit/>
          </a:bodyPr>
          <a:lstStyle/>
          <a:p>
            <a:r>
              <a:rPr lang="bg-BG" b="1" dirty="0"/>
              <a:t>Интерфейсите</a:t>
            </a:r>
            <a:r>
              <a:rPr lang="bg-BG" dirty="0"/>
              <a:t> задават спецификация на съвкупност от действия (методи)</a:t>
            </a:r>
            <a:endParaRPr lang="en-US" dirty="0"/>
          </a:p>
          <a:p>
            <a:pPr lvl="1"/>
            <a:r>
              <a:rPr lang="bg-BG" dirty="0"/>
              <a:t>Например интерфейс </a:t>
            </a:r>
            <a:r>
              <a:rPr lang="en-US" b="1" dirty="0" err="1">
                <a:latin typeface="Consolas" panose="020B0609020204030204" pitchFamily="49" charset="0"/>
              </a:rPr>
              <a:t>IShape</a:t>
            </a:r>
            <a:r>
              <a:rPr lang="en-US" dirty="0"/>
              <a:t> </a:t>
            </a:r>
            <a:r>
              <a:rPr lang="bg-BG" dirty="0"/>
              <a:t>дефинира действието "</a:t>
            </a:r>
            <a:r>
              <a:rPr lang="bg-BG" i="1" dirty="0"/>
              <a:t>изчисли лицето на фигурата</a:t>
            </a:r>
            <a:r>
              <a:rPr lang="bg-BG" dirty="0"/>
              <a:t>"</a:t>
            </a:r>
          </a:p>
          <a:p>
            <a:r>
              <a:rPr lang="bg-BG" b="1" dirty="0"/>
              <a:t>Класът-</a:t>
            </a:r>
            <a:r>
              <a:rPr lang="bg-BG" b="1" dirty="0" err="1"/>
              <a:t>имплементатор</a:t>
            </a:r>
            <a:r>
              <a:rPr lang="bg-BG" dirty="0"/>
              <a:t> е длъжен да поддържа всичките тези действия</a:t>
            </a:r>
            <a:endParaRPr lang="en-US" dirty="0"/>
          </a:p>
          <a:p>
            <a:pPr lvl="1"/>
            <a:r>
              <a:rPr lang="bg-BG" dirty="0"/>
              <a:t>Класовете 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dirty="0"/>
              <a:t> </a:t>
            </a:r>
            <a:r>
              <a:rPr lang="bg-BG" dirty="0"/>
              <a:t>смятат лицето си по различен начин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6183FF-AA64-AF24-FD73-26124D5E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Интерфейси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20A73-400D-FEEA-1245-B346221AECC8}"/>
              </a:ext>
            </a:extLst>
          </p:cNvPr>
          <p:cNvSpPr/>
          <p:nvPr/>
        </p:nvSpPr>
        <p:spPr>
          <a:xfrm>
            <a:off x="8190674" y="1628999"/>
            <a:ext cx="3305326" cy="192360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</a:rPr>
              <a:t>IShape</a:t>
            </a:r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------------------------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GB" sz="2800" b="1" dirty="0">
                <a:solidFill>
                  <a:schemeClr val="tx1"/>
                </a:solidFill>
              </a:rPr>
              <a:t>+ </a:t>
            </a:r>
            <a:r>
              <a:rPr lang="en-GB" sz="2800" b="1" dirty="0" err="1">
                <a:solidFill>
                  <a:schemeClr val="tx1"/>
                </a:solidFill>
              </a:rPr>
              <a:t>GetArea</a:t>
            </a:r>
            <a:r>
              <a:rPr lang="en-GB" sz="2800" b="1" dirty="0">
                <a:solidFill>
                  <a:schemeClr val="tx1"/>
                </a:solidFill>
              </a:rPr>
              <a:t>(): double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8EE4E-6BB2-A995-F859-1343AAECCA2B}"/>
              </a:ext>
            </a:extLst>
          </p:cNvPr>
          <p:cNvSpPr/>
          <p:nvPr/>
        </p:nvSpPr>
        <p:spPr>
          <a:xfrm>
            <a:off x="7846318" y="4688500"/>
            <a:ext cx="1930562" cy="720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7" name="Arrow: Right 29">
            <a:extLst>
              <a:ext uri="{FF2B5EF4-FFF2-40B4-BE49-F238E27FC236}">
                <a16:creationId xmlns:a16="http://schemas.microsoft.com/office/drawing/2014/main" id="{B5FF26FE-ACB7-117B-2261-F9A312D37AF5}"/>
              </a:ext>
            </a:extLst>
          </p:cNvPr>
          <p:cNvSpPr/>
          <p:nvPr/>
        </p:nvSpPr>
        <p:spPr>
          <a:xfrm rot="16200000">
            <a:off x="8486998" y="3913264"/>
            <a:ext cx="661007" cy="412480"/>
          </a:xfrm>
          <a:prstGeom prst="rightArrow">
            <a:avLst>
              <a:gd name="adj1" fmla="val 34885"/>
              <a:gd name="adj2" fmla="val 8567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9F5A4C-6F02-4B3D-C946-EDEB56B015E5}"/>
              </a:ext>
            </a:extLst>
          </p:cNvPr>
          <p:cNvSpPr/>
          <p:nvPr/>
        </p:nvSpPr>
        <p:spPr>
          <a:xfrm>
            <a:off x="10019322" y="4688500"/>
            <a:ext cx="1656678" cy="720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tx1"/>
                </a:solidFill>
              </a:rPr>
              <a:t>Triangle</a:t>
            </a:r>
          </a:p>
        </p:txBody>
      </p:sp>
      <p:sp>
        <p:nvSpPr>
          <p:cNvPr id="9" name="Arrow: Right 29">
            <a:extLst>
              <a:ext uri="{FF2B5EF4-FFF2-40B4-BE49-F238E27FC236}">
                <a16:creationId xmlns:a16="http://schemas.microsoft.com/office/drawing/2014/main" id="{A7DB915F-29DF-7922-0230-82DAEC733CE3}"/>
              </a:ext>
            </a:extLst>
          </p:cNvPr>
          <p:cNvSpPr/>
          <p:nvPr/>
        </p:nvSpPr>
        <p:spPr>
          <a:xfrm rot="16200000">
            <a:off x="10517157" y="3913264"/>
            <a:ext cx="661007" cy="412479"/>
          </a:xfrm>
          <a:prstGeom prst="rightArrow">
            <a:avLst>
              <a:gd name="adj1" fmla="val 34885"/>
              <a:gd name="adj2" fmla="val 7802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3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C9C05-A548-1B7D-8E61-75E268453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8A87CE-3F35-6E7F-9011-931B0B61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Интерфейс и имплементация</a:t>
            </a:r>
            <a:endParaRPr lang="en-US" dirty="0"/>
          </a:p>
        </p:txBody>
      </p:sp>
      <p:pic>
        <p:nvPicPr>
          <p:cNvPr id="2050" name="Picture 2" descr="OOP Inheritance &amp; Polymorphism - Java Programming Tutorial">
            <a:extLst>
              <a:ext uri="{FF2B5EF4-FFF2-40B4-BE49-F238E27FC236}">
                <a16:creationId xmlns:a16="http://schemas.microsoft.com/office/drawing/2014/main" id="{CC9D9B37-838D-19E8-7864-FE24D20CB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71" y="1475794"/>
            <a:ext cx="10998859" cy="501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1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3369</TotalTime>
  <Words>2093</Words>
  <Application>Microsoft Office PowerPoint</Application>
  <PresentationFormat>Widescreen</PresentationFormat>
  <Paragraphs>378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Абстрактни класове и интерфейси</vt:lpstr>
      <vt:lpstr>Съдържание</vt:lpstr>
      <vt:lpstr>Постигане на абстракция</vt:lpstr>
      <vt:lpstr>Абстракция в ООП</vt:lpstr>
      <vt:lpstr>Как постигаме абстракция?</vt:lpstr>
      <vt:lpstr>Разлика между абстракция и енкапсулация</vt:lpstr>
      <vt:lpstr>Интерфейси в ООП</vt:lpstr>
      <vt:lpstr>Интерфейси</vt:lpstr>
      <vt:lpstr>Интерфейс и имплементация</vt:lpstr>
      <vt:lpstr>Интерфейси в реалността</vt:lpstr>
      <vt:lpstr>Пример за интерфейс и имплементация</vt:lpstr>
      <vt:lpstr>Експлицитен интерфейс</vt:lpstr>
      <vt:lpstr>Множествено наследяване</vt:lpstr>
      <vt:lpstr>Задача: Фигури</vt:lpstr>
      <vt:lpstr>Решение: Фигури </vt:lpstr>
      <vt:lpstr>Решение: Фигури – правоъгълник</vt:lpstr>
      <vt:lpstr>Решение: Фигури – кръг</vt:lpstr>
      <vt:lpstr>Абстрактни класове и методи</vt:lpstr>
      <vt:lpstr>Абстрактен клас</vt:lpstr>
      <vt:lpstr>Абстрактен клас</vt:lpstr>
      <vt:lpstr>Абстрактен клас</vt:lpstr>
      <vt:lpstr>Абстрактни методи</vt:lpstr>
      <vt:lpstr>Разлика между интерфейси и абстрактни класове</vt:lpstr>
      <vt:lpstr>Разлика между интерфейси и абстрактни класове (1)</vt:lpstr>
      <vt:lpstr>Разлика между интерфейси и абстрактни класове (2)</vt:lpstr>
      <vt:lpstr>Задача: Коли (1)</vt:lpstr>
      <vt:lpstr>Задача: Коли (2)</vt:lpstr>
      <vt:lpstr>Решение: Коли (1)</vt:lpstr>
      <vt:lpstr>Решение: Коли (2)</vt:lpstr>
      <vt:lpstr>Решение: Коли (3)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Абстрактни класове и интерфейси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116</cp:revision>
  <dcterms:created xsi:type="dcterms:W3CDTF">2018-05-23T13:08:44Z</dcterms:created>
  <dcterms:modified xsi:type="dcterms:W3CDTF">2023-07-02T15:03:54Z</dcterms:modified>
  <cp:category>programming;education;software engineering;software development</cp:category>
</cp:coreProperties>
</file>