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564" r:id="rId4"/>
    <p:sldId id="592" r:id="rId5"/>
    <p:sldId id="593" r:id="rId6"/>
    <p:sldId id="590" r:id="rId7"/>
    <p:sldId id="591" r:id="rId8"/>
    <p:sldId id="565" r:id="rId9"/>
    <p:sldId id="566" r:id="rId10"/>
    <p:sldId id="586" r:id="rId11"/>
    <p:sldId id="594" r:id="rId12"/>
    <p:sldId id="588" r:id="rId13"/>
    <p:sldId id="555" r:id="rId14"/>
    <p:sldId id="557" r:id="rId15"/>
    <p:sldId id="587" r:id="rId16"/>
    <p:sldId id="559" r:id="rId17"/>
    <p:sldId id="560" r:id="rId18"/>
    <p:sldId id="542" r:id="rId19"/>
    <p:sldId id="543" r:id="rId20"/>
    <p:sldId id="544" r:id="rId21"/>
    <p:sldId id="545" r:id="rId22"/>
    <p:sldId id="546" r:id="rId23"/>
    <p:sldId id="596" r:id="rId24"/>
    <p:sldId id="548" r:id="rId25"/>
    <p:sldId id="549" r:id="rId26"/>
    <p:sldId id="550" r:id="rId27"/>
    <p:sldId id="551" r:id="rId28"/>
    <p:sldId id="552" r:id="rId29"/>
    <p:sldId id="553" r:id="rId30"/>
    <p:sldId id="554" r:id="rId31"/>
    <p:sldId id="597" r:id="rId32"/>
    <p:sldId id="598" r:id="rId33"/>
    <p:sldId id="599" r:id="rId34"/>
    <p:sldId id="600" r:id="rId35"/>
    <p:sldId id="349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Примерна база данни" id="{107498C0-2909-4B20-8BB8-B233CF13C5B9}">
          <p14:sldIdLst>
            <p14:sldId id="564"/>
            <p14:sldId id="592"/>
            <p14:sldId id="593"/>
            <p14:sldId id="590"/>
          </p14:sldIdLst>
        </p14:section>
        <p14:section name="Създаване на заявки" id="{4F51B8BC-6522-4E6E-B733-BED00F33FCD9}">
          <p14:sldIdLst>
            <p14:sldId id="591"/>
            <p14:sldId id="565"/>
            <p14:sldId id="566"/>
            <p14:sldId id="586"/>
            <p14:sldId id="594"/>
            <p14:sldId id="588"/>
          </p14:sldIdLst>
        </p14:section>
        <p14:section name="Параметрични заявки" id="{50C5B5B8-84D6-4190-8B5E-4941D1C69842}">
          <p14:sldIdLst>
            <p14:sldId id="555"/>
            <p14:sldId id="557"/>
            <p14:sldId id="587"/>
            <p14:sldId id="559"/>
            <p14:sldId id="560"/>
          </p14:sldIdLst>
        </p14:section>
        <p14:section name="Формуляри" id="{770C0E03-2618-4D4B-B9EF-F2266180AA55}">
          <p14:sldIdLst>
            <p14:sldId id="542"/>
            <p14:sldId id="543"/>
            <p14:sldId id="544"/>
            <p14:sldId id="545"/>
            <p14:sldId id="546"/>
            <p14:sldId id="596"/>
          </p14:sldIdLst>
        </p14:section>
        <p14:section name="Отчети" id="{4F97E655-F26C-44F4-9E5A-452A04F45281}">
          <p14:sldIdLst>
            <p14:sldId id="548"/>
            <p14:sldId id="549"/>
            <p14:sldId id="550"/>
            <p14:sldId id="551"/>
            <p14:sldId id="552"/>
            <p14:sldId id="553"/>
            <p14:sldId id="554"/>
            <p14:sldId id="597"/>
            <p14:sldId id="598"/>
            <p14:sldId id="599"/>
            <p14:sldId id="600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8" autoAdjust="0"/>
    <p:restoredTop sz="95325" autoAdjust="0"/>
  </p:normalViewPr>
  <p:slideViewPr>
    <p:cSldViewPr showGuides="1">
      <p:cViewPr varScale="1">
        <p:scale>
          <a:sx n="105" d="100"/>
          <a:sy n="105" d="100"/>
        </p:scale>
        <p:origin x="264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079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31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647F8F-75CD-9A59-EE57-E9B8ED438D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86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E42F0D-079D-0228-2588-7B006DBE76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09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725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606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939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/>
          </a:bodyPr>
          <a:lstStyle/>
          <a:p>
            <a:r>
              <a:rPr lang="bg-BG" sz="4000" dirty="0"/>
              <a:t>Заявки, формуляри и отчети</a:t>
            </a:r>
            <a:endParaRPr lang="en-US" sz="40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Detail</a:t>
            </a:r>
            <a:r>
              <a:rPr lang="en-US" dirty="0"/>
              <a:t>] </a:t>
            </a:r>
            <a:r>
              <a:rPr lang="bg-BG" dirty="0"/>
              <a:t>и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Next &gt;</a:t>
            </a:r>
            <a:r>
              <a:rPr lang="en-US" dirty="0"/>
              <a:t>]</a:t>
            </a:r>
          </a:p>
          <a:p>
            <a:r>
              <a:rPr lang="bg-BG" dirty="0"/>
              <a:t>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Finish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1CFF7-15F1-88FB-222B-D7F38B94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1" y="2619627"/>
            <a:ext cx="4995692" cy="3914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DD5B1285-89A4-5B74-44AE-09D6AD758B9C}"/>
              </a:ext>
            </a:extLst>
          </p:cNvPr>
          <p:cNvSpPr/>
          <p:nvPr/>
        </p:nvSpPr>
        <p:spPr>
          <a:xfrm>
            <a:off x="2406000" y="3284691"/>
            <a:ext cx="3150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E5DA7-5DD1-2F27-986C-6F432D9A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39" y="2619627"/>
            <a:ext cx="4995691" cy="3895128"/>
          </a:xfrm>
          <a:prstGeom prst="rect">
            <a:avLst/>
          </a:prstGeom>
        </p:spPr>
      </p:pic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9D8E04F6-E003-375C-B85F-9E14CD3A99CA}"/>
              </a:ext>
            </a:extLst>
          </p:cNvPr>
          <p:cNvSpPr/>
          <p:nvPr/>
        </p:nvSpPr>
        <p:spPr>
          <a:xfrm>
            <a:off x="11001000" y="6159279"/>
            <a:ext cx="75203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808C6-F61C-C27E-D601-4ABB3DB66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FA6E1-C985-B21C-0CAA-0C836D09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резултат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51FE3-DC46-DDB9-0317-DB21F301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40" y="1186383"/>
            <a:ext cx="4354319" cy="5475233"/>
          </a:xfrm>
          <a:prstGeom prst="rect">
            <a:avLst/>
          </a:prstGeom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B224ADAB-B804-4765-B4F0-EE465DD6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296" y="2214000"/>
            <a:ext cx="3205597" cy="855000"/>
          </a:xfrm>
          <a:prstGeom prst="wedgeRoundRectCallout">
            <a:avLst>
              <a:gd name="adj1" fmla="val -53862"/>
              <a:gd name="adj2" fmla="val -89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Избраните от нас колони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F10122-37E0-BBE3-A1A2-87C25DB7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0" y="3654000"/>
            <a:ext cx="2384999" cy="540000"/>
          </a:xfrm>
          <a:prstGeom prst="wedgeRoundRectCallout">
            <a:avLst>
              <a:gd name="adj1" fmla="val 62723"/>
              <a:gd name="adj2" fmla="val -9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Всички записи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Натискайки с </a:t>
            </a:r>
            <a:r>
              <a:rPr lang="bg-BG" sz="3000" b="1" dirty="0"/>
              <a:t>десния бутон </a:t>
            </a:r>
            <a:r>
              <a:rPr lang="bg-BG" sz="3000" dirty="0"/>
              <a:t>върху </a:t>
            </a:r>
            <a:r>
              <a:rPr lang="bg-BG" sz="3000" b="1" dirty="0">
                <a:solidFill>
                  <a:schemeClr val="bg1"/>
                </a:solidFill>
              </a:rPr>
              <a:t>новосъздадената заявка</a:t>
            </a:r>
            <a:r>
              <a:rPr lang="bg-BG" sz="3000" dirty="0"/>
              <a:t>, можем да изберем </a:t>
            </a:r>
            <a:r>
              <a:rPr lang="bg-BG" sz="3000" b="1" dirty="0">
                <a:solidFill>
                  <a:schemeClr val="bg1"/>
                </a:solidFill>
              </a:rPr>
              <a:t>опцията</a:t>
            </a:r>
            <a:r>
              <a:rPr lang="bg-BG" sz="3000" dirty="0"/>
              <a:t> </a:t>
            </a:r>
            <a:r>
              <a:rPr lang="en-US" sz="3000" dirty="0"/>
              <a:t>[</a:t>
            </a:r>
            <a:r>
              <a:rPr lang="en-US" sz="3000" b="1" dirty="0">
                <a:latin typeface="Consolas" panose="020B0609020204030204" pitchFamily="49" charset="0"/>
              </a:rPr>
              <a:t>SQL View</a:t>
            </a:r>
            <a:r>
              <a:rPr lang="en-US" sz="3000" dirty="0"/>
              <a:t>]</a:t>
            </a:r>
            <a:endParaRPr lang="bg-BG" sz="3000" dirty="0"/>
          </a:p>
          <a:p>
            <a:pPr lvl="1"/>
            <a:r>
              <a:rPr lang="bg-BG" sz="2800" dirty="0"/>
              <a:t>Тя ще покаже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скрипта </a:t>
            </a:r>
            <a:r>
              <a:rPr lang="bg-BG" sz="2800" dirty="0"/>
              <a:t>за извличане на редовете</a:t>
            </a:r>
            <a:r>
              <a:rPr lang="en-US" sz="2800" dirty="0"/>
              <a:t>: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US" dirty="0"/>
              <a:t>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22336-2E2D-2191-7EAF-9EAF90CF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625" y="2840056"/>
            <a:ext cx="3048750" cy="243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66412-A197-D73A-5404-301ACAE2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71" y="5922000"/>
            <a:ext cx="8025457" cy="5850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4A8EB62-3B4B-7840-1A64-646D60C414D3}"/>
              </a:ext>
            </a:extLst>
          </p:cNvPr>
          <p:cNvSpPr/>
          <p:nvPr/>
        </p:nvSpPr>
        <p:spPr bwMode="auto">
          <a:xfrm>
            <a:off x="5825999" y="5398873"/>
            <a:ext cx="540000" cy="50512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C8D4A154-12DE-8BAF-1B70-D870C1D00EDD}"/>
              </a:ext>
            </a:extLst>
          </p:cNvPr>
          <p:cNvSpPr/>
          <p:nvPr/>
        </p:nvSpPr>
        <p:spPr>
          <a:xfrm>
            <a:off x="5810340" y="4454896"/>
            <a:ext cx="1230660" cy="23410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13C891C-9DC2-F0BA-830C-BC4FEB814F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Входни данни при изпълнение на заявка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101AAFB-9F20-1693-57AC-081C2B360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7DAD1-D132-B4EB-D4BA-F8E4BE4C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0" y="1089000"/>
            <a:ext cx="3127519" cy="3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r>
              <a:rPr lang="bg-BG" b="1" dirty="0"/>
              <a:t>Параметри</a:t>
            </a:r>
            <a:r>
              <a:rPr lang="bg-BG" dirty="0"/>
              <a:t> == </a:t>
            </a:r>
            <a:r>
              <a:rPr lang="bg-BG" b="1" dirty="0">
                <a:solidFill>
                  <a:schemeClr val="bg1"/>
                </a:solidFill>
              </a:rPr>
              <a:t>входни данни</a:t>
            </a:r>
            <a:r>
              <a:rPr lang="bg-BG" dirty="0"/>
              <a:t> за заявката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Това е </a:t>
            </a:r>
            <a:r>
              <a:rPr lang="bg-BG" b="1" dirty="0"/>
              <a:t>WHERE</a:t>
            </a:r>
            <a:r>
              <a:rPr lang="bg-BG" dirty="0"/>
              <a:t> клаузата в </a:t>
            </a:r>
            <a:r>
              <a:rPr lang="bg-BG" b="1" dirty="0"/>
              <a:t>SQL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накараме </a:t>
            </a:r>
            <a:r>
              <a:rPr lang="bg-BG" b="1" dirty="0">
                <a:solidFill>
                  <a:schemeClr val="bg1"/>
                </a:solidFill>
              </a:rPr>
              <a:t>заявка </a:t>
            </a:r>
            <a:r>
              <a:rPr lang="bg-BG" dirty="0"/>
              <a:t>да изисква </a:t>
            </a:r>
            <a:r>
              <a:rPr lang="bg-BG" b="1" dirty="0">
                <a:solidFill>
                  <a:schemeClr val="bg1"/>
                </a:solidFill>
              </a:rPr>
              <a:t>критерии</a:t>
            </a:r>
            <a:r>
              <a:rPr lang="bg-BG" dirty="0"/>
              <a:t>, когато я изпълняваме,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000" y="1177541"/>
            <a:ext cx="1447149" cy="1447149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15CE8C-F045-DC15-D4AE-F605E3B072DB}"/>
              </a:ext>
            </a:extLst>
          </p:cNvPr>
          <p:cNvGrpSpPr/>
          <p:nvPr/>
        </p:nvGrpSpPr>
        <p:grpSpPr>
          <a:xfrm>
            <a:off x="336000" y="2731050"/>
            <a:ext cx="11499732" cy="1552950"/>
            <a:chOff x="336000" y="2686050"/>
            <a:chExt cx="11499732" cy="1552950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809DAC9-F820-EBB7-047E-9E1249592B60}"/>
                </a:ext>
              </a:extLst>
            </p:cNvPr>
            <p:cNvSpPr/>
            <p:nvPr/>
          </p:nvSpPr>
          <p:spPr bwMode="auto">
            <a:xfrm>
              <a:off x="3295616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91011F-184F-E0D5-17D5-120CC049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000" y="2686050"/>
              <a:ext cx="2817211" cy="15529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2A4B7A-2865-C465-F357-DB2DABA0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6080" y="2686051"/>
              <a:ext cx="346965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DD57CE-702C-EA26-E5B0-FE9C841B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7540" y="2686051"/>
              <a:ext cx="376421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9657846-28CC-8C1C-94F7-DEB25D88956A}"/>
                </a:ext>
              </a:extLst>
            </p:cNvPr>
            <p:cNvSpPr/>
            <p:nvPr/>
          </p:nvSpPr>
          <p:spPr bwMode="auto">
            <a:xfrm>
              <a:off x="7784157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2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/>
              <a:t>Design View </a:t>
            </a:r>
            <a:r>
              <a:rPr lang="bg-BG" sz="3200" dirty="0"/>
              <a:t>за заявката</a:t>
            </a:r>
            <a:endParaRPr lang="en-US" sz="3200" dirty="0"/>
          </a:p>
          <a:p>
            <a:r>
              <a:rPr lang="bg-BG" sz="3200" dirty="0"/>
              <a:t>Въведете в </a:t>
            </a:r>
            <a:r>
              <a:rPr lang="en-US" sz="3200" b="1" dirty="0">
                <a:solidFill>
                  <a:schemeClr val="bg1"/>
                </a:solidFill>
              </a:rPr>
              <a:t>Criteria</a:t>
            </a:r>
            <a:r>
              <a:rPr lang="bg-BG" sz="3200" dirty="0"/>
              <a:t> за даденото поле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описание на параметъра</a:t>
            </a:r>
            <a:endParaRPr lang="bg-BG" sz="32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962BA-9F51-D8DB-06E1-666A10A2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8" y="2681751"/>
            <a:ext cx="4316785" cy="34165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61F0D6-C59A-CEB5-CC06-1E77EA8ED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29" y="2607965"/>
            <a:ext cx="5780508" cy="36767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7F0F032-04C6-8B9A-D4D4-62DE9909654F}"/>
              </a:ext>
            </a:extLst>
          </p:cNvPr>
          <p:cNvSpPr/>
          <p:nvPr/>
        </p:nvSpPr>
        <p:spPr bwMode="auto">
          <a:xfrm>
            <a:off x="5166217" y="4248923"/>
            <a:ext cx="583118" cy="53007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7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стартиране</a:t>
            </a:r>
            <a:r>
              <a:rPr lang="bg-BG" dirty="0"/>
              <a:t> заявката от бутона </a:t>
            </a:r>
            <a:r>
              <a:rPr lang="en-US" dirty="0"/>
              <a:t>[</a:t>
            </a:r>
            <a:r>
              <a:rPr lang="en-US" b="1" dirty="0"/>
              <a:t>Run</a:t>
            </a:r>
            <a:r>
              <a:rPr lang="en-US" dirty="0"/>
              <a:t>] </a:t>
            </a:r>
            <a:r>
              <a:rPr lang="bg-BG" dirty="0"/>
              <a:t>попълвате стойност за параметъра: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E9B7A8-B708-5B21-F4B8-A5F1A4BDA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1F0692-0634-ECC9-FAFF-F7675B17063F}"/>
              </a:ext>
            </a:extLst>
          </p:cNvPr>
          <p:cNvGrpSpPr/>
          <p:nvPr/>
        </p:nvGrpSpPr>
        <p:grpSpPr>
          <a:xfrm>
            <a:off x="510257" y="3021160"/>
            <a:ext cx="11171486" cy="2495524"/>
            <a:chOff x="504514" y="2033073"/>
            <a:chExt cx="11171486" cy="24955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25C936-F110-3E74-C5FA-D84FBE3F2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14" y="2033074"/>
              <a:ext cx="4501728" cy="24955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D32EC0-944F-3C4B-8363-78A58694D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0709" y="2033073"/>
              <a:ext cx="5685291" cy="249552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E476AA5-6B5B-7AF0-20E8-9F198EA09A4A}"/>
                </a:ext>
              </a:extLst>
            </p:cNvPr>
            <p:cNvSpPr/>
            <p:nvPr/>
          </p:nvSpPr>
          <p:spPr bwMode="auto">
            <a:xfrm>
              <a:off x="5245619" y="3125096"/>
              <a:ext cx="526316" cy="31148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1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000" y="3286991"/>
            <a:ext cx="3350877" cy="3255818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B91DF2A-CEBA-0B9D-C6A3-9795284B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A4DF2-2437-2705-BE89-1439EC84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335" y="4039472"/>
            <a:ext cx="2712206" cy="14218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819EF5-B479-CA17-E4EE-4C981F06F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000" y="4039472"/>
            <a:ext cx="2797237" cy="1423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69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7B40C9F-4740-6BE0-6B2E-C786FD13DDA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формуляри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5DDAF58-2612-BCFC-F214-DB111862B4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</a:p>
        </p:txBody>
      </p:sp>
    </p:spTree>
    <p:extLst>
      <p:ext uri="{BB962C8B-B14F-4D97-AF65-F5344CB8AC3E}">
        <p14:creationId xmlns:p14="http://schemas.microsoft.com/office/powerpoint/2010/main" val="15191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Формулярите</a:t>
            </a:r>
            <a:r>
              <a:rPr lang="ru-RU" dirty="0"/>
              <a:t> в </a:t>
            </a:r>
            <a:r>
              <a:rPr lang="en-US" dirty="0"/>
              <a:t>MS Access</a:t>
            </a:r>
            <a:r>
              <a:rPr lang="bg-BG" dirty="0"/>
              <a:t> са</a:t>
            </a:r>
            <a:r>
              <a:rPr lang="ru-RU" dirty="0"/>
              <a:t>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/>
              <a:t>преглед</a:t>
            </a:r>
            <a:r>
              <a:rPr lang="bg-BG" dirty="0"/>
              <a:t> / </a:t>
            </a:r>
            <a:r>
              <a:rPr lang="bg-BG" b="1" dirty="0"/>
              <a:t>въвеждане</a:t>
            </a:r>
            <a:r>
              <a:rPr lang="bg-BG" dirty="0"/>
              <a:t> / </a:t>
            </a:r>
            <a:r>
              <a:rPr lang="bg-BG" b="1" dirty="0"/>
              <a:t>редакция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95FAD7-3D6C-C32F-4967-052E881A7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72E06-7025-DDEA-58F8-CEBF3932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579876"/>
            <a:ext cx="6905625" cy="40671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96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224000"/>
            <a:ext cx="8460000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Създаване</a:t>
            </a:r>
            <a:r>
              <a:rPr lang="ru-RU" sz="4000" dirty="0"/>
              <a:t> на </a:t>
            </a:r>
            <a:r>
              <a:rPr lang="ru-RU" sz="4000" b="1" dirty="0">
                <a:solidFill>
                  <a:schemeClr val="bg1"/>
                </a:solidFill>
              </a:rPr>
              <a:t>заявки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Параметрични заявки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Формуляри (</a:t>
            </a:r>
            <a:r>
              <a:rPr lang="en-US" sz="4000" b="1" dirty="0">
                <a:solidFill>
                  <a:schemeClr val="bg1"/>
                </a:solidFill>
              </a:rPr>
              <a:t>forms</a:t>
            </a:r>
            <a:r>
              <a:rPr lang="en-US" sz="4000" dirty="0"/>
              <a:t>)</a:t>
            </a:r>
            <a:endParaRPr lang="bg-BG" sz="4000" dirty="0"/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Отчети 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bg1"/>
                </a:solidFill>
              </a:rPr>
              <a:t>reports</a:t>
            </a:r>
            <a:r>
              <a:rPr lang="en-US" sz="4000" dirty="0"/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Дизайнът</a:t>
            </a:r>
            <a:r>
              <a:rPr lang="bg-BG" dirty="0"/>
              <a:t> на формуляра може да се променя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Могат да се разместват полетата, да се слагат различни контроли за всяко поле, да се слагат етикети (</a:t>
            </a:r>
            <a:r>
              <a:rPr lang="bg-BG" dirty="0" err="1"/>
              <a:t>labels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Стойности по подразбиране (</a:t>
            </a:r>
            <a:r>
              <a:rPr lang="bg-BG" dirty="0" err="1"/>
              <a:t>default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Правила за </a:t>
            </a:r>
            <a:r>
              <a:rPr lang="bg-BG" b="1" dirty="0"/>
              <a:t>валидация</a:t>
            </a:r>
            <a:r>
              <a:rPr lang="bg-BG" dirty="0"/>
              <a:t> (например минимална</a:t>
            </a:r>
            <a:br>
              <a:rPr lang="bg-BG" dirty="0"/>
            </a:br>
            <a:r>
              <a:rPr lang="bg-BG" dirty="0"/>
              <a:t>и максимална стойност)</a:t>
            </a:r>
            <a:endParaRPr lang="bg-BG" b="1" dirty="0"/>
          </a:p>
          <a:p>
            <a:r>
              <a:rPr lang="bg-BG" dirty="0"/>
              <a:t>Добрите </a:t>
            </a:r>
            <a:r>
              <a:rPr lang="bg-BG" b="1" dirty="0">
                <a:solidFill>
                  <a:schemeClr val="bg1"/>
                </a:solidFill>
              </a:rPr>
              <a:t>формуляри</a:t>
            </a:r>
            <a:r>
              <a:rPr lang="bg-BG" dirty="0"/>
              <a:t> подобряват </a:t>
            </a:r>
            <a:r>
              <a:rPr lang="bg-BG" b="1" dirty="0">
                <a:solidFill>
                  <a:schemeClr val="bg1"/>
                </a:solidFill>
              </a:rPr>
              <a:t>ефективността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точността</a:t>
            </a:r>
            <a:r>
              <a:rPr lang="bg-BG" dirty="0"/>
              <a:t> на въвеждане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F16E4-3022-1B1A-6FF2-C84CFAFC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8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(3)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474F950-D536-7AD3-4505-F7C0B5A8E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3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278AFFD-6D15-B2FF-527B-C90E894E0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9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3D826-97A6-BAA4-94F7-2911322D4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B7873-34D0-C941-A726-DB67FACFC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стрелките в долната навигация</a:t>
            </a:r>
            <a:br>
              <a:rPr lang="bg-BG" dirty="0"/>
            </a:br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преминавате</a:t>
            </a:r>
            <a:r>
              <a:rPr lang="bg-BG" dirty="0"/>
              <a:t> от</a:t>
            </a:r>
            <a:br>
              <a:rPr lang="bg-BG" dirty="0"/>
            </a:br>
            <a:r>
              <a:rPr lang="bg-BG" b="1" dirty="0">
                <a:solidFill>
                  <a:schemeClr val="bg1"/>
                </a:solidFill>
              </a:rPr>
              <a:t>един запис към друг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E3981-8661-BCF3-D193-70E8CAFD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Навигиране из записите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A9084-F1D2-41D7-8D4F-093B4163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37" y="1173675"/>
            <a:ext cx="4680000" cy="53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8F51BD07-071A-0490-DDB4-F4789C63E8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bg-BG" dirty="0"/>
              <a:t>Отчети</a:t>
            </a:r>
          </a:p>
        </p:txBody>
      </p:sp>
      <p:sp>
        <p:nvSpPr>
          <p:cNvPr id="2" name="Подзаглавие 4">
            <a:extLst>
              <a:ext uri="{FF2B5EF4-FFF2-40B4-BE49-F238E27FC236}">
                <a16:creationId xmlns:a16="http://schemas.microsoft.com/office/drawing/2014/main" id="{2B588684-9025-45DB-0F38-90905C95635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отчети</a:t>
            </a:r>
          </a:p>
        </p:txBody>
      </p:sp>
    </p:spTree>
    <p:extLst>
      <p:ext uri="{BB962C8B-B14F-4D97-AF65-F5344CB8AC3E}">
        <p14:creationId xmlns:p14="http://schemas.microsoft.com/office/powerpoint/2010/main" val="655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 err="1">
                <a:solidFill>
                  <a:schemeClr val="bg1"/>
                </a:solidFill>
              </a:rPr>
              <a:t>време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674F89F-0129-FBBE-CC3E-A34321F29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чрез който представяме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EA37FA-6B72-C06D-9BF5-D6CFD5C3C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1770080-13E4-1EAA-10F0-802B296F7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520E5E16-742A-A19B-3EAC-D215685A3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използвате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ED3F51-3831-E8D5-AA22-93FE15F3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8D0D6-665C-85A7-CC59-6350C824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04" y="4347050"/>
            <a:ext cx="5625192" cy="24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06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06D0E4-A78E-F457-4E0B-2A2925EB21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Employees.accdb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База данни </a:t>
            </a:r>
            <a:r>
              <a:rPr lang="en-US" dirty="0"/>
              <a:t>Employees</a:t>
            </a:r>
            <a:endParaRPr lang="bg-BG" dirty="0"/>
          </a:p>
        </p:txBody>
      </p:sp>
      <p:pic>
        <p:nvPicPr>
          <p:cNvPr id="5" name="Picture 4" descr="A circular object with a logo on it&#10;&#10;Description automatically generated">
            <a:extLst>
              <a:ext uri="{FF2B5EF4-FFF2-40B4-BE49-F238E27FC236}">
                <a16:creationId xmlns:a16="http://schemas.microsoft.com/office/drawing/2014/main" id="{05E6D692-5BCE-531A-0346-B2DEDE501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1" t="17303" r="14539" b="15321"/>
          <a:stretch/>
        </p:blipFill>
        <p:spPr>
          <a:xfrm>
            <a:off x="4628763" y="1224000"/>
            <a:ext cx="2934474" cy="283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495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и използвайте командите от </a:t>
            </a:r>
            <a:r>
              <a:rPr lang="ru-RU" sz="3200" b="1" dirty="0">
                <a:solidFill>
                  <a:schemeClr val="bg1"/>
                </a:solidFill>
              </a:rPr>
              <a:t>контекстното меню</a:t>
            </a:r>
            <a:r>
              <a:rPr lang="ru-RU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</a:t>
            </a:r>
            <a:r>
              <a:rPr lang="ru-RU" sz="3000" b="1" dirty="0">
                <a:solidFill>
                  <a:schemeClr val="bg1"/>
                </a:solidFill>
              </a:rPr>
              <a:t>форматиране</a:t>
            </a:r>
            <a:r>
              <a:rPr lang="ru-RU" sz="3000" dirty="0"/>
              <a:t>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9049DA-1D37-9B53-D15B-E264837A5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8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FCC1E-7139-1098-04F6-62D9C18DC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0561-ADCC-E014-6E46-7C0052E24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Запазете отчета, за да може да се </a:t>
            </a:r>
            <a:r>
              <a:rPr lang="bg-BG" b="1" dirty="0">
                <a:solidFill>
                  <a:schemeClr val="bg1"/>
                </a:solidFill>
              </a:rPr>
              <a:t>визуализира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навигационния панел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5FC5B-A962-B76A-D4F0-13A84592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10" y="125627"/>
            <a:ext cx="10270594" cy="882654"/>
          </a:xfrm>
        </p:spPr>
        <p:txBody>
          <a:bodyPr/>
          <a:lstStyle/>
          <a:p>
            <a:r>
              <a:rPr lang="bg-BG" dirty="0"/>
              <a:t>Принтиране на отчет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7D312-1D1C-CD24-75BB-40797264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256" y="2349000"/>
            <a:ext cx="9221487" cy="23339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945755-6B60-C88B-1C90-7433F7ECF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418" y="5149428"/>
            <a:ext cx="2784082" cy="1232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E1B1FD-3D97-7FD9-91EB-A5A1EACB3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480" y="4824000"/>
            <a:ext cx="1864198" cy="190837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58BFAA-0657-70F2-F3CF-1610EC144A93}"/>
              </a:ext>
            </a:extLst>
          </p:cNvPr>
          <p:cNvSpPr/>
          <p:nvPr/>
        </p:nvSpPr>
        <p:spPr bwMode="auto">
          <a:xfrm>
            <a:off x="5548166" y="5549090"/>
            <a:ext cx="630000" cy="4333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2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D067E-5FEF-DB2C-7CEF-12BED8BB6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C829-C6BA-0919-EA24-26BFFDE84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086701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В навигационния панел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/>
              <a:t>десния бутон </a:t>
            </a:r>
            <a:r>
              <a:rPr lang="bg-BG" sz="3200" dirty="0"/>
              <a:t>натиснете </a:t>
            </a:r>
            <a:r>
              <a:rPr lang="bg-BG" sz="3200" b="1" dirty="0"/>
              <a:t>отчета</a:t>
            </a:r>
            <a:r>
              <a:rPr lang="bg-BG" sz="3200" dirty="0"/>
              <a:t> и след това изберете</a:t>
            </a:r>
            <a:r>
              <a:rPr lang="en-US" sz="3200" dirty="0"/>
              <a:t> [</a:t>
            </a:r>
            <a:r>
              <a:rPr lang="en-US" sz="3200" b="1" dirty="0">
                <a:latin typeface="Consolas" panose="020B0609020204030204" pitchFamily="49" charset="0"/>
              </a:rPr>
              <a:t>Print Preview</a:t>
            </a:r>
            <a:r>
              <a:rPr lang="en-US" sz="3200" dirty="0"/>
              <a:t>]</a:t>
            </a:r>
          </a:p>
          <a:p>
            <a:r>
              <a:rPr lang="ru-RU" sz="3200" dirty="0"/>
              <a:t>В раздела </a:t>
            </a:r>
            <a:r>
              <a:rPr lang="ru-RU" sz="3200" b="1" dirty="0"/>
              <a:t>Print Preview</a:t>
            </a:r>
            <a:r>
              <a:rPr lang="ru-RU" sz="3200" dirty="0"/>
              <a:t>, в групата </a:t>
            </a:r>
            <a:r>
              <a:rPr lang="ru-RU" sz="3200" b="1" dirty="0"/>
              <a:t>Page Layout</a:t>
            </a:r>
            <a:r>
              <a:rPr lang="ru-RU" sz="3200" dirty="0"/>
              <a:t>, натиснете </a:t>
            </a:r>
            <a:r>
              <a:rPr lang="en-US" sz="3200" dirty="0"/>
              <a:t>[</a:t>
            </a:r>
            <a:r>
              <a:rPr lang="ru-RU" sz="3200" b="1" dirty="0">
                <a:latin typeface="Consolas" panose="020B0609020204030204" pitchFamily="49" charset="0"/>
              </a:rPr>
              <a:t>Page Setup</a:t>
            </a:r>
            <a:r>
              <a:rPr lang="en-US" sz="3200" dirty="0"/>
              <a:t>]</a:t>
            </a:r>
            <a:r>
              <a:rPr lang="ru-RU" sz="3200" b="1" dirty="0"/>
              <a:t> </a:t>
            </a:r>
            <a:r>
              <a:rPr lang="ru-RU" sz="3200" dirty="0"/>
              <a:t>и задайте желаните от вас </a:t>
            </a:r>
            <a:r>
              <a:rPr lang="ru-RU" sz="3200" b="1" dirty="0">
                <a:solidFill>
                  <a:schemeClr val="bg1"/>
                </a:solidFill>
              </a:rPr>
              <a:t>настройки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E18418-A933-66FE-D0F9-5250BC70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Принтиране на отчет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C54D9-9C36-1013-C7AB-7295F1E9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944" y="2124000"/>
            <a:ext cx="2457793" cy="41820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3FB1D585-2DCA-21C1-A54A-4D1A5516920D}"/>
              </a:ext>
            </a:extLst>
          </p:cNvPr>
          <p:cNvSpPr/>
          <p:nvPr/>
        </p:nvSpPr>
        <p:spPr>
          <a:xfrm>
            <a:off x="10347840" y="5564927"/>
            <a:ext cx="1485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26" name="Picture 2" descr="Page setup dialog box">
            <a:extLst>
              <a:ext uri="{FF2B5EF4-FFF2-40B4-BE49-F238E27FC236}">
                <a16:creationId xmlns:a16="http://schemas.microsoft.com/office/drawing/2014/main" id="{40364E96-BAB7-2CD8-A430-55CCCA13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25" y="3935718"/>
            <a:ext cx="2799376" cy="286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D067E-5FEF-DB2C-7CEF-12BED8BB6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C829-C6BA-0919-EA24-26BFFDE84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За да принтирате отчета натиснете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] -&gt; [</a:t>
            </a:r>
            <a:r>
              <a:rPr lang="en-US" b="1" dirty="0">
                <a:latin typeface="Consolas" panose="020B0609020204030204" pitchFamily="49" charset="0"/>
              </a:rPr>
              <a:t>Print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Натискайки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Print Preview</a:t>
            </a:r>
            <a:r>
              <a:rPr lang="en-US" dirty="0"/>
              <a:t>], </a:t>
            </a:r>
            <a:r>
              <a:rPr lang="bg-BG" dirty="0"/>
              <a:t>ще се визуализира начинът, по който ще изглежда </a:t>
            </a:r>
            <a:r>
              <a:rPr lang="bg-BG" b="1" dirty="0">
                <a:solidFill>
                  <a:schemeClr val="bg1"/>
                </a:solidFill>
              </a:rPr>
              <a:t>отчетът</a:t>
            </a:r>
            <a:r>
              <a:rPr lang="bg-BG" dirty="0"/>
              <a:t> при принтиране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E18418-A933-66FE-D0F9-5250BC70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Принтиране на отчет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A96C9A-7466-DA63-DB58-F89E09A6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00" y="3104221"/>
            <a:ext cx="4905000" cy="3551373"/>
          </a:xfrm>
          <a:prstGeom prst="rect">
            <a:avLst/>
          </a:prstGeom>
        </p:spPr>
      </p:pic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AF90E82F-D386-2D93-3378-0BF2CFBE0353}"/>
              </a:ext>
            </a:extLst>
          </p:cNvPr>
          <p:cNvSpPr/>
          <p:nvPr/>
        </p:nvSpPr>
        <p:spPr>
          <a:xfrm>
            <a:off x="1641000" y="5004000"/>
            <a:ext cx="2700000" cy="40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D0676E-B4F5-B3CE-0A3C-3A7162EAD791}"/>
              </a:ext>
            </a:extLst>
          </p:cNvPr>
          <p:cNvSpPr/>
          <p:nvPr/>
        </p:nvSpPr>
        <p:spPr bwMode="auto">
          <a:xfrm>
            <a:off x="5331000" y="4554000"/>
            <a:ext cx="598211" cy="45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F9AA41-6A5E-9843-4BF2-135D739EE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760"/>
          <a:stretch/>
        </p:blipFill>
        <p:spPr>
          <a:xfrm>
            <a:off x="6054196" y="3727517"/>
            <a:ext cx="5882541" cy="23047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9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312530-5CE5-A8C8-3FA5-D75EBCA8E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17BD-BDB0-1546-14AC-3C7FA0A57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Quick Print</a:t>
            </a:r>
            <a:r>
              <a:rPr lang="en-US" dirty="0"/>
              <a:t>] </a:t>
            </a:r>
            <a:r>
              <a:rPr lang="bg-BG" dirty="0"/>
              <a:t>и следвайте </a:t>
            </a:r>
            <a:r>
              <a:rPr lang="bg-BG" b="1" dirty="0"/>
              <a:t>стъпките</a:t>
            </a:r>
            <a:r>
              <a:rPr lang="bg-BG" dirty="0"/>
              <a:t>, за да отпечатате </a:t>
            </a:r>
            <a:r>
              <a:rPr lang="bg-BG" b="1" dirty="0"/>
              <a:t>отчета</a:t>
            </a:r>
            <a:r>
              <a:rPr lang="bg-BG" dirty="0"/>
              <a:t> чрез </a:t>
            </a:r>
            <a:r>
              <a:rPr lang="bg-BG" b="1" dirty="0"/>
              <a:t>вашия принтер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C8E320-BCCE-43D9-0BBF-C88E2625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Принтиране на отчет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E423B-507D-3629-4001-4039CB05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57" y="2844000"/>
            <a:ext cx="6001685" cy="3468507"/>
          </a:xfrm>
          <a:prstGeom prst="rect">
            <a:avLst/>
          </a:prstGeom>
        </p:spPr>
      </p:pic>
      <p:sp>
        <p:nvSpPr>
          <p:cNvPr id="5" name="Rectangle: Rounded Corners 17">
            <a:extLst>
              <a:ext uri="{FF2B5EF4-FFF2-40B4-BE49-F238E27FC236}">
                <a16:creationId xmlns:a16="http://schemas.microsoft.com/office/drawing/2014/main" id="{5B8D2554-92E8-FB13-F4E9-A4A79095D976}"/>
              </a:ext>
            </a:extLst>
          </p:cNvPr>
          <p:cNvSpPr/>
          <p:nvPr/>
        </p:nvSpPr>
        <p:spPr>
          <a:xfrm>
            <a:off x="3486000" y="3429000"/>
            <a:ext cx="5400000" cy="90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 СУБД с интуитивен интерфейс</a:t>
            </a:r>
            <a:endParaRPr lang="en-US" sz="28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400" b="1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4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2800" b="1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2800" b="1" dirty="0">
                <a:solidFill>
                  <a:schemeClr val="bg2"/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2800" b="1" dirty="0"/>
              <a:t>Създаване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заявки </a:t>
            </a:r>
            <a:r>
              <a:rPr lang="bg-BG" sz="2800" b="1" dirty="0"/>
              <a:t>с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800" b="1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визуален</a:t>
            </a:r>
            <a:r>
              <a:rPr lang="ru-RU" sz="2800" b="1" dirty="0">
                <a:solidFill>
                  <a:schemeClr val="bg2"/>
                </a:solidFill>
              </a:rPr>
              <a:t> редактор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Параметрични заявки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Потребителя въвежда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2800" b="1" dirty="0"/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отчети </a:t>
            </a:r>
            <a:r>
              <a:rPr lang="bg-BG" sz="2800" b="1" dirty="0"/>
              <a:t>–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п</a:t>
            </a:r>
            <a:r>
              <a:rPr lang="bg-BG" sz="2800" b="1" dirty="0">
                <a:solidFill>
                  <a:schemeClr val="bg2"/>
                </a:solidFill>
              </a:rPr>
              <a:t>о-лесно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анализиране</a:t>
            </a:r>
            <a:r>
              <a:rPr lang="bg-BG" sz="2800" b="1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споделяне</a:t>
            </a:r>
            <a:r>
              <a:rPr lang="bg-BG" sz="2800" b="1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FD71D-5F05-06B2-D36F-CDE477B1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459A-5779-F48D-871A-174692699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За целите на днешния урок ще използваме </a:t>
            </a:r>
            <a:r>
              <a:rPr lang="en-US" sz="3600" dirty="0"/>
              <a:t>MS Access </a:t>
            </a:r>
            <a:r>
              <a:rPr lang="bg-BG" sz="3600" dirty="0"/>
              <a:t>базата данни </a:t>
            </a:r>
            <a:r>
              <a:rPr lang="en-US" sz="3600" b="1" dirty="0"/>
              <a:t>Employees.accdb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Employees</a:t>
            </a:r>
            <a:r>
              <a:rPr lang="bg-BG" sz="3400" dirty="0"/>
              <a:t> – съдържа служители по отдели, градове и заплати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Students</a:t>
            </a:r>
            <a:r>
              <a:rPr lang="en-US" sz="3400" dirty="0"/>
              <a:t> – </a:t>
            </a:r>
            <a:r>
              <a:rPr lang="bg-BG" sz="3400" dirty="0"/>
              <a:t>съдържа студенти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Towns</a:t>
            </a:r>
            <a:r>
              <a:rPr lang="bg-BG" sz="3400" dirty="0"/>
              <a:t> – съдържа градове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5C0255-A018-4D40-5DE5-F0C62546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</a:t>
            </a:r>
            <a:r>
              <a:rPr lang="en-US" dirty="0"/>
              <a:t>MS Access</a:t>
            </a:r>
            <a:r>
              <a:rPr lang="bg-BG" dirty="0"/>
              <a:t> база данни </a:t>
            </a:r>
            <a:r>
              <a:rPr lang="en-US" dirty="0"/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14424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A809F-FBDD-95E7-228E-C7E2AA75D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4613C-B047-6A3F-8881-2FD49D33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данни "</a:t>
            </a:r>
            <a:r>
              <a:rPr lang="en-US" dirty="0"/>
              <a:t>Employees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bg-BG" dirty="0"/>
              <a:t>диаграма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93C4D-016C-35A9-1A4A-AD108B6A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90" y="1511089"/>
            <a:ext cx="9229420" cy="484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73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56247-BC3F-82F6-BAF1-5C9055308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124C3-1D22-4831-EEC9-412E06C7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dirty="0"/>
              <a:t>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8EBC5-1B11-B856-8F5C-74B5E814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449000"/>
            <a:ext cx="11520000" cy="49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9000"/>
            <a:ext cx="10961783" cy="768084"/>
          </a:xfrm>
        </p:spPr>
        <p:txBody>
          <a:bodyPr/>
          <a:lstStyle/>
          <a:p>
            <a:r>
              <a:rPr lang="bg-BG" dirty="0"/>
              <a:t>Създаване на заявки</a:t>
            </a:r>
          </a:p>
        </p:txBody>
      </p:sp>
    </p:spTree>
    <p:extLst>
      <p:ext uri="{BB962C8B-B14F-4D97-AF65-F5344CB8AC3E}">
        <p14:creationId xmlns:p14="http://schemas.microsoft.com/office/powerpoint/2010/main" val="310711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6000" y="1230234"/>
            <a:ext cx="11930042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Изберете</a:t>
            </a:r>
            <a:r>
              <a:rPr lang="en-US" sz="3000" dirty="0"/>
              <a:t> 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000" dirty="0">
                <a:latin typeface="Consolas" pitchFamily="49" charset="0"/>
              </a:rPr>
              <a:t>]</a:t>
            </a:r>
            <a:r>
              <a:rPr lang="en-US" sz="3000" dirty="0"/>
              <a:t> &gt; 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sz="3000" dirty="0">
                <a:latin typeface="Consolas" pitchFamily="49" charset="0"/>
              </a:rPr>
              <a:t>]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3000"/>
              </a:spcBef>
            </a:pPr>
            <a:r>
              <a:rPr lang="bg-BG" sz="3000" dirty="0"/>
              <a:t>Изберете</a:t>
            </a:r>
            <a:r>
              <a:rPr lang="en-US" sz="3000" dirty="0"/>
              <a:t>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sz="3000" dirty="0"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Query Wizard</a:t>
            </a:r>
            <a:r>
              <a:rPr lang="en-US" sz="3000" dirty="0">
                <a:latin typeface="Consolas" pitchFamily="49" charset="0"/>
              </a:rPr>
              <a:t>]</a:t>
            </a:r>
            <a:r>
              <a:rPr lang="en-US" sz="3000" dirty="0"/>
              <a:t> </a:t>
            </a:r>
            <a:r>
              <a:rPr lang="bg-BG" sz="3000" dirty="0"/>
              <a:t>и натиснете</a:t>
            </a:r>
            <a:r>
              <a:rPr lang="en-US" sz="3000" dirty="0"/>
              <a:t> 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  <a:p>
            <a:r>
              <a:rPr lang="ru-RU" sz="3000" dirty="0"/>
              <a:t>Изберете таблицата, която съдържа полето</a:t>
            </a:r>
          </a:p>
          <a:p>
            <a:pPr lvl="1"/>
            <a:r>
              <a:rPr lang="ru-RU" sz="2800" dirty="0"/>
              <a:t>Добавете наличните полета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sz="2800" dirty="0"/>
              <a:t>)</a:t>
            </a:r>
            <a:r>
              <a:rPr lang="ru-RU" sz="2800" dirty="0"/>
              <a:t>,</a:t>
            </a:r>
            <a:br>
              <a:rPr lang="en-US" sz="2800" dirty="0"/>
            </a:br>
            <a:r>
              <a:rPr lang="bg-BG" sz="2800" dirty="0"/>
              <a:t>които</a:t>
            </a:r>
            <a:r>
              <a:rPr lang="ru-RU" sz="2800" dirty="0"/>
              <a:t> искате към избрани полета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sz="2800" dirty="0"/>
              <a:t>)</a:t>
            </a:r>
            <a:endParaRPr lang="en-US" sz="2800" dirty="0"/>
          </a:p>
          <a:p>
            <a:pPr lvl="1"/>
            <a:r>
              <a:rPr lang="ru-RU" sz="2800" dirty="0"/>
              <a:t>Изберете </a:t>
            </a:r>
            <a:r>
              <a:rPr lang="en-US" sz="2800" dirty="0">
                <a:latin typeface="Consolas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sz="2800" dirty="0">
                <a:latin typeface="Consolas" pitchFamily="49" charset="0"/>
              </a:rPr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000" y="5184000"/>
            <a:ext cx="1206600" cy="12066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4F53541-E07C-A9D2-2D4D-043B29B40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23D71-8EEA-0D3A-79C1-0CCB4633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00" y="1877051"/>
            <a:ext cx="3645000" cy="1371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DA70E-1516-54DF-34AF-342089295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000" y="1149171"/>
            <a:ext cx="3470103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4AD2B1-5266-D22F-2681-52483D7F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73" y="1629000"/>
            <a:ext cx="5954054" cy="4662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17F8A4-700B-775C-AD3C-F1446322B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83737" y="2806949"/>
            <a:ext cx="2895600" cy="585000"/>
          </a:xfrm>
          <a:prstGeom prst="wedgeRoundRectCallout">
            <a:avLst>
              <a:gd name="adj1" fmla="val -66006"/>
              <a:gd name="adj2" fmla="val 62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7142" y="4599000"/>
            <a:ext cx="2569800" cy="539999"/>
          </a:xfrm>
          <a:prstGeom prst="wedgeRoundRectCallout">
            <a:avLst>
              <a:gd name="adj1" fmla="val 66091"/>
              <a:gd name="adj2" fmla="val -27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Налични 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69658" y="4720194"/>
            <a:ext cx="3505200" cy="990600"/>
          </a:xfrm>
          <a:prstGeom prst="wedgeRoundRectCallout">
            <a:avLst>
              <a:gd name="adj1" fmla="val -61625"/>
              <a:gd name="adj2" fmla="val -40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резултата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id="{2AD6248C-C960-3E2E-2BA5-284908810A07}"/>
              </a:ext>
            </a:extLst>
          </p:cNvPr>
          <p:cNvSpPr/>
          <p:nvPr/>
        </p:nvSpPr>
        <p:spPr>
          <a:xfrm>
            <a:off x="6996001" y="5859000"/>
            <a:ext cx="99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4211</TotalTime>
  <Words>1272</Words>
  <Application>Microsoft Office PowerPoint</Application>
  <PresentationFormat>Widescreen</PresentationFormat>
  <Paragraphs>203</Paragraphs>
  <Slides>37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Работа с MS Access</vt:lpstr>
      <vt:lpstr>Съдържание</vt:lpstr>
      <vt:lpstr>База данни Employees</vt:lpstr>
      <vt:lpstr>Примерна MS Access база данни Employees</vt:lpstr>
      <vt:lpstr>База данни "Employees" – диаграма</vt:lpstr>
      <vt:lpstr>Таблица Employees</vt:lpstr>
      <vt:lpstr>Създаване на заявки</vt:lpstr>
      <vt:lpstr>Създаване на SELECT заявка (1)</vt:lpstr>
      <vt:lpstr>Създаване на SELECT заявка (2)</vt:lpstr>
      <vt:lpstr>Създаване на SELECT заявка (3)</vt:lpstr>
      <vt:lpstr>Създаване на SELECT заявка – резултат</vt:lpstr>
      <vt:lpstr>Създаване на SELECT заявка – SQL</vt:lpstr>
      <vt:lpstr>Параметрични заявки</vt:lpstr>
      <vt:lpstr>Какво са параметрите?</vt:lpstr>
      <vt:lpstr>Създаване на параметрична заявка</vt:lpstr>
      <vt:lpstr>Създаване на параметрична заявка</vt:lpstr>
      <vt:lpstr>Създаване на параметрична заявка (3)</vt:lpstr>
      <vt:lpstr>Формуляри</vt:lpstr>
      <vt:lpstr>Формуляри в MS Access (1)</vt:lpstr>
      <vt:lpstr>Формуляри в MS Access (2)</vt:lpstr>
      <vt:lpstr>Формуляри в MS Access (3)</vt:lpstr>
      <vt:lpstr>Създаване на формуляр от таблица (2)</vt:lpstr>
      <vt:lpstr>Навигиране из записите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Принтиране на отчет (1)</vt:lpstr>
      <vt:lpstr>Принтиране на отчет (2)</vt:lpstr>
      <vt:lpstr>Принтиране на отчет (3)</vt:lpstr>
      <vt:lpstr>Принтиране на отчет (4)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164</cp:revision>
  <dcterms:created xsi:type="dcterms:W3CDTF">2018-05-23T13:08:44Z</dcterms:created>
  <dcterms:modified xsi:type="dcterms:W3CDTF">2024-08-26T09:16:37Z</dcterms:modified>
  <cp:category>computer programming;programming;software development;software engineering</cp:category>
</cp:coreProperties>
</file>