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8" r:id="rId22"/>
    <p:sldId id="27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B189DDE0-9559-4B35-A61E-8B4DDA9D6490}">
          <p14:sldIdLst>
            <p14:sldId id="256"/>
            <p14:sldId id="257"/>
          </p14:sldIdLst>
        </p14:section>
        <p14:section name="Характеристики на символ" id="{E15FB9BA-E226-4252-90F8-B604D0D146DD}">
          <p14:sldIdLst>
            <p14:sldId id="258"/>
            <p14:sldId id="259"/>
          </p14:sldIdLst>
        </p14:section>
        <p14:section name="Форматиране на символи" id="{3C62F7ED-00B9-4C1E-9EA8-4D768CF2E75A}">
          <p14:sldIdLst>
            <p14:sldId id="260"/>
            <p14:sldId id="261"/>
            <p14:sldId id="262"/>
            <p14:sldId id="263"/>
            <p14:sldId id="264"/>
          </p14:sldIdLst>
        </p14:section>
        <p14:section name="Скрити символи" id="{394B5857-609B-4EE6-B675-1CD5C48EAF91}">
          <p14:sldIdLst>
            <p14:sldId id="265"/>
            <p14:sldId id="266"/>
          </p14:sldIdLst>
        </p14:section>
        <p14:section name="Форматиране на абзац" id="{49B49523-3E75-48FE-9C24-B644B2986DB6}">
          <p14:sldIdLst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</p14:sldIdLst>
        </p14:section>
        <p14:section name="Заключение" id="{91C7ADDB-CA26-4347-96A0-F233FE5F6034}">
          <p14:sldIdLst>
            <p14:sldId id="275"/>
            <p14:sldId id="278"/>
            <p14:sldId id="27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54" autoAdjust="0"/>
    <p:restoredTop sz="95238" autoAdjust="0"/>
  </p:normalViewPr>
  <p:slideViewPr>
    <p:cSldViewPr showGuides="1">
      <p:cViewPr>
        <p:scale>
          <a:sx n="75" d="100"/>
          <a:sy n="75" d="100"/>
        </p:scale>
        <p:origin x="922" y="403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2.1.2025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2032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5178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hyperlink" Target="https://github.com/BG-IT-Edu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857" y="1871075"/>
            <a:ext cx="10965303" cy="705869"/>
          </a:xfrm>
        </p:spPr>
        <p:txBody>
          <a:bodyPr>
            <a:normAutofit/>
          </a:bodyPr>
          <a:lstStyle/>
          <a:p>
            <a:r>
              <a:rPr lang="bg-BG" dirty="0">
                <a:solidFill>
                  <a:srgbClr val="234465"/>
                </a:solidFill>
              </a:rPr>
              <a:t>Начини за редактиране на текст в </a:t>
            </a:r>
            <a:r>
              <a:rPr lang="en-US" dirty="0">
                <a:solidFill>
                  <a:srgbClr val="234465"/>
                </a:solidFill>
              </a:rPr>
              <a:t>Word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409" y="429804"/>
            <a:ext cx="11183752" cy="1451750"/>
          </a:xfrm>
        </p:spPr>
        <p:txBody>
          <a:bodyPr>
            <a:noAutofit/>
          </a:bodyPr>
          <a:lstStyle/>
          <a:p>
            <a:r>
              <a:rPr lang="ru-RU" dirty="0"/>
              <a:t>Форматиране на текст на ниво символ и </a:t>
            </a:r>
            <a:r>
              <a:rPr lang="bg-BG" dirty="0"/>
              <a:t>абзац</a:t>
            </a:r>
            <a:endParaRPr lang="en-US" sz="4800" dirty="0">
              <a:solidFill>
                <a:srgbClr val="234465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000" y="2498784"/>
            <a:ext cx="3241160" cy="3014279"/>
          </a:xfrm>
          <a:prstGeom prst="rect">
            <a:avLst/>
          </a:prstGeom>
        </p:spPr>
      </p:pic>
      <p:sp>
        <p:nvSpPr>
          <p:cNvPr id="14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5 клас</a:t>
            </a:r>
          </a:p>
        </p:txBody>
      </p:sp>
      <p:sp>
        <p:nvSpPr>
          <p:cNvPr id="15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Компютърно моделиране и ИТ</a:t>
            </a:r>
            <a:endParaRPr lang="en-US" dirty="0"/>
          </a:p>
        </p:txBody>
      </p:sp>
      <p:sp>
        <p:nvSpPr>
          <p:cNvPr id="16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4"/>
              </a:rPr>
              <a:t>https://github.com/BG-IT-Edu</a:t>
            </a:r>
            <a:endParaRPr lang="en-US" dirty="0"/>
          </a:p>
        </p:txBody>
      </p:sp>
      <p:sp>
        <p:nvSpPr>
          <p:cNvPr id="17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45" y="3160306"/>
            <a:ext cx="1916955" cy="85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Скрити символи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hq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915" y="996461"/>
            <a:ext cx="3135923" cy="3135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494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4061676"/>
          </a:xfrm>
        </p:spPr>
        <p:txBody>
          <a:bodyPr/>
          <a:lstStyle/>
          <a:p>
            <a:r>
              <a:rPr lang="bg-BG" b="1" dirty="0"/>
              <a:t>Най-често</a:t>
            </a:r>
            <a:r>
              <a:rPr lang="bg-BG" dirty="0"/>
              <a:t> използваните скрити символи:</a:t>
            </a:r>
          </a:p>
          <a:p>
            <a:pPr lvl="1"/>
            <a:r>
              <a:rPr lang="bg-BG" dirty="0"/>
              <a:t>Интервал </a:t>
            </a:r>
            <a:r>
              <a:rPr lang="en-US" dirty="0"/>
              <a:t>[</a:t>
            </a:r>
            <a:r>
              <a:rPr lang="en-US" b="1" dirty="0"/>
              <a:t>Space</a:t>
            </a:r>
            <a:r>
              <a:rPr lang="en-US" dirty="0"/>
              <a:t>] – </a:t>
            </a:r>
            <a:r>
              <a:rPr lang="en-US" b="1" dirty="0"/>
              <a:t>·</a:t>
            </a:r>
          </a:p>
          <a:p>
            <a:pPr lvl="1"/>
            <a:r>
              <a:rPr lang="bg-BG" dirty="0"/>
              <a:t>Край на абзац </a:t>
            </a:r>
            <a:r>
              <a:rPr lang="en-US" dirty="0"/>
              <a:t>[</a:t>
            </a:r>
            <a:r>
              <a:rPr lang="en-US" b="1" dirty="0"/>
              <a:t>Enter</a:t>
            </a:r>
            <a:r>
              <a:rPr lang="en-US" dirty="0"/>
              <a:t>] – </a:t>
            </a:r>
            <a:r>
              <a:rPr lang="en-US" b="1" dirty="0"/>
              <a:t>¶</a:t>
            </a:r>
          </a:p>
          <a:p>
            <a:r>
              <a:rPr lang="bg-BG" dirty="0"/>
              <a:t>Може да </a:t>
            </a:r>
            <a:r>
              <a:rPr lang="bg-BG" b="1" dirty="0"/>
              <a:t>скриете</a:t>
            </a:r>
            <a:r>
              <a:rPr lang="bg-BG" dirty="0"/>
              <a:t> или </a:t>
            </a:r>
            <a:r>
              <a:rPr lang="bg-BG" b="1" dirty="0"/>
              <a:t>покажете</a:t>
            </a:r>
            <a:r>
              <a:rPr lang="bg-BG" dirty="0"/>
              <a:t> тези символи с бутона </a:t>
            </a:r>
            <a:r>
              <a:rPr lang="en-US" dirty="0"/>
              <a:t>[</a:t>
            </a:r>
            <a:r>
              <a:rPr lang="en-US" b="1" dirty="0"/>
              <a:t>¶</a:t>
            </a:r>
            <a:r>
              <a:rPr lang="en-US" dirty="0"/>
              <a:t>] </a:t>
            </a:r>
            <a:r>
              <a:rPr lang="bg-BG" dirty="0"/>
              <a:t>от раздела </a:t>
            </a:r>
            <a:r>
              <a:rPr lang="en-US" b="1" dirty="0"/>
              <a:t>Home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Скрити символи в компютърния текст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93616" y="4658852"/>
            <a:ext cx="4720715" cy="179762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Rectangle 6"/>
          <p:cNvSpPr/>
          <p:nvPr/>
        </p:nvSpPr>
        <p:spPr bwMode="auto">
          <a:xfrm>
            <a:off x="10873452" y="4801108"/>
            <a:ext cx="442548" cy="465993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807" y="4596039"/>
            <a:ext cx="5080643" cy="1923251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31268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Форматиране на абзац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359" y="1537187"/>
            <a:ext cx="2223282" cy="2223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887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5" y="100750"/>
            <a:ext cx="10650510" cy="882654"/>
          </a:xfrm>
        </p:spPr>
        <p:txBody>
          <a:bodyPr>
            <a:normAutofit/>
          </a:bodyPr>
          <a:lstStyle/>
          <a:p>
            <a:r>
              <a:rPr lang="bg-BG" sz="3200" dirty="0"/>
              <a:t>Подравняване и междуредово разстояние на абзац</a:t>
            </a:r>
            <a:endParaRPr lang="en-US" sz="32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48686" y="2838993"/>
            <a:ext cx="5094629" cy="194000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6" name="Rectangle 15"/>
          <p:cNvSpPr/>
          <p:nvPr/>
        </p:nvSpPr>
        <p:spPr bwMode="auto">
          <a:xfrm>
            <a:off x="3622790" y="3627209"/>
            <a:ext cx="2189686" cy="582031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ounded Rectangular Callout 19"/>
          <p:cNvSpPr/>
          <p:nvPr/>
        </p:nvSpPr>
        <p:spPr bwMode="auto">
          <a:xfrm>
            <a:off x="1173068" y="1622285"/>
            <a:ext cx="2633771" cy="958362"/>
          </a:xfrm>
          <a:prstGeom prst="wedgeRoundRectCallout">
            <a:avLst>
              <a:gd name="adj1" fmla="val 46156"/>
              <a:gd name="adj2" fmla="val 14866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Подравняване на абзац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Rounded Rectangular Callout 23"/>
          <p:cNvSpPr/>
          <p:nvPr/>
        </p:nvSpPr>
        <p:spPr bwMode="auto">
          <a:xfrm>
            <a:off x="6755421" y="1409324"/>
            <a:ext cx="2633771" cy="958362"/>
          </a:xfrm>
          <a:prstGeom prst="wedgeRoundRectCallout">
            <a:avLst>
              <a:gd name="adj1" fmla="val -58222"/>
              <a:gd name="adj2" fmla="val 17534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Междуредово разстояние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5812476" y="3627209"/>
            <a:ext cx="823524" cy="582031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00569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0" grpId="0" animBg="1"/>
      <p:bldP spid="24" grpId="0" animBg="1"/>
      <p:bldP spid="2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48686" y="2838993"/>
            <a:ext cx="5094629" cy="194000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Подравняване на абзац</a:t>
            </a:r>
            <a:endParaRPr lang="en-US" dirty="0"/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501160" y="1573823"/>
            <a:ext cx="2633771" cy="958362"/>
          </a:xfrm>
          <a:prstGeom prst="wedgeRoundRectCallout">
            <a:avLst>
              <a:gd name="adj1" fmla="val 67392"/>
              <a:gd name="adj2" fmla="val 1844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Ляво подравняване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3327604" y="1409324"/>
            <a:ext cx="2633771" cy="958362"/>
          </a:xfrm>
          <a:prstGeom prst="wedgeRoundRectCallout">
            <a:avLst>
              <a:gd name="adj1" fmla="val -8124"/>
              <a:gd name="adj2" fmla="val 18473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Централно подравняване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6154048" y="1546778"/>
            <a:ext cx="2633771" cy="958362"/>
          </a:xfrm>
          <a:prstGeom prst="wedgeRoundRectCallout">
            <a:avLst>
              <a:gd name="adj1" fmla="val -90220"/>
              <a:gd name="adj2" fmla="val 17420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Дясно подравняване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6009544" y="5004000"/>
            <a:ext cx="2633771" cy="958362"/>
          </a:xfrm>
          <a:prstGeom prst="wedgeRoundRectCallout">
            <a:avLst>
              <a:gd name="adj1" fmla="val -66775"/>
              <a:gd name="adj2" fmla="val -13811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Двустранно подравняване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35911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Подравняване на абзац – видео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0703" y="1269000"/>
            <a:ext cx="10270594" cy="540480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47009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500" dirty="0"/>
              <a:t>Задаване на междуредово разстояние – видео </a:t>
            </a:r>
            <a:endParaRPr lang="en-US" sz="35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0703" y="1269000"/>
            <a:ext cx="10270594" cy="540480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60032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924ED6D-0C1B-B988-4F69-B6E23FBCF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703" y="1269000"/>
            <a:ext cx="10270594" cy="542379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Форматиране на абзац от диалоговия прозорец</a:t>
            </a:r>
            <a:endParaRPr lang="en-US" sz="3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6160600" y="2674160"/>
            <a:ext cx="197799" cy="217081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4836000" y="3474000"/>
            <a:ext cx="6503910" cy="1755000"/>
          </a:xfrm>
          <a:prstGeom prst="wedgeRoundRectCallout">
            <a:avLst>
              <a:gd name="adj1" fmla="val -27392"/>
              <a:gd name="adj2" fmla="val -7630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 да отворим прозорец с повече опции за форматиране на абзац, натискаме бутона в долния десен ъгъл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70125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31529F1-62B7-905D-157B-29FE50BDC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703" y="1269000"/>
            <a:ext cx="10270594" cy="542379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E033325-34E5-4B57-AA34-53EAB025E5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84952" y="1904897"/>
            <a:ext cx="3829437" cy="462286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400" dirty="0"/>
              <a:t>Форматиране на абзац от диалоговия прозорец</a:t>
            </a:r>
            <a:endParaRPr lang="en-US" sz="3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2496000" y="1576546"/>
            <a:ext cx="2724150" cy="733425"/>
          </a:xfrm>
          <a:prstGeom prst="wedgeRoundRectCallout">
            <a:avLst>
              <a:gd name="adj1" fmla="val 38020"/>
              <a:gd name="adj2" fmla="val 8802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Подравняване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7727292" y="2079000"/>
            <a:ext cx="2466975" cy="1028700"/>
          </a:xfrm>
          <a:prstGeom prst="wedgeRoundRectCallout">
            <a:avLst>
              <a:gd name="adj1" fmla="val -62013"/>
              <a:gd name="adj2" fmla="val 9606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Отстъп на първи ред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1692173" y="3024000"/>
            <a:ext cx="2466975" cy="1028700"/>
          </a:xfrm>
          <a:prstGeom prst="wedgeRoundRectCallout">
            <a:avLst>
              <a:gd name="adj1" fmla="val 61184"/>
              <a:gd name="adj2" fmla="val 3940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Разстояние преди и след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8122837" y="4768755"/>
            <a:ext cx="2619376" cy="1028700"/>
          </a:xfrm>
          <a:prstGeom prst="wedgeRoundRectCallout">
            <a:avLst>
              <a:gd name="adj1" fmla="val -68901"/>
              <a:gd name="adj2" fmla="val -3862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Междуредово разстояние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125118" y="4335149"/>
            <a:ext cx="1700882" cy="473648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826001" y="4336955"/>
            <a:ext cx="1845000" cy="471841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329710" y="5481370"/>
            <a:ext cx="3829438" cy="1187618"/>
          </a:xfrm>
          <a:prstGeom prst="wedgeRoundRectCallout">
            <a:avLst>
              <a:gd name="adj1" fmla="val 55323"/>
              <a:gd name="adj2" fmla="val -2653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Преглед на избраното форматиране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59035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04832" cy="5201066"/>
          </a:xfrm>
        </p:spPr>
        <p:txBody>
          <a:bodyPr>
            <a:normAutofit/>
          </a:bodyPr>
          <a:lstStyle/>
          <a:p>
            <a:r>
              <a:rPr lang="bg-BG" sz="3600" dirty="0"/>
              <a:t>͏</a:t>
            </a:r>
            <a:r>
              <a:rPr lang="bg-BG" sz="3600" b="1" dirty="0">
                <a:solidFill>
                  <a:schemeClr val="bg1"/>
                </a:solidFill>
              </a:rPr>
              <a:t>Отстъп</a:t>
            </a:r>
            <a:r>
              <a:rPr lang="bg-BG" sz="3600" dirty="0"/>
              <a:t> – разстоянието от </a:t>
            </a:r>
            <a:r>
              <a:rPr lang="bg-BG" sz="3600" b="1" dirty="0"/>
              <a:t>левия край на абзаца </a:t>
            </a:r>
            <a:r>
              <a:rPr lang="bg-BG" sz="3600" dirty="0"/>
              <a:t>до </a:t>
            </a:r>
            <a:r>
              <a:rPr lang="bg-BG" sz="3600" b="1" dirty="0"/>
              <a:t>левия край на текстовото поле</a:t>
            </a:r>
            <a:r>
              <a:rPr lang="bg-BG" sz="3600" dirty="0"/>
              <a:t> (същото е и от дясната страна)</a:t>
            </a:r>
            <a:endParaRPr lang="bg-BG" sz="3600" b="1" dirty="0"/>
          </a:p>
          <a:p>
            <a:r>
              <a:rPr lang="bg-BG" sz="3600" dirty="0"/>
              <a:t>Мерни единици:</a:t>
            </a:r>
          </a:p>
          <a:p>
            <a:pPr lvl="1"/>
            <a:r>
              <a:rPr lang="bg-BG" sz="3200" b="1" dirty="0"/>
              <a:t>Сантиметри</a:t>
            </a:r>
            <a:r>
              <a:rPr lang="bg-BG" sz="3200" dirty="0"/>
              <a:t> или </a:t>
            </a:r>
            <a:r>
              <a:rPr lang="bg-BG" sz="3200" b="1" dirty="0"/>
              <a:t>инчове</a:t>
            </a:r>
          </a:p>
          <a:p>
            <a:pPr lvl="1"/>
            <a:r>
              <a:rPr lang="bg-BG" sz="3200" b="1" dirty="0"/>
              <a:t>1</a:t>
            </a:r>
            <a:r>
              <a:rPr lang="en-US" sz="3200" b="1" dirty="0"/>
              <a:t> </a:t>
            </a:r>
            <a:r>
              <a:rPr lang="bg-BG" sz="3200" dirty="0"/>
              <a:t>инч</a:t>
            </a:r>
            <a:r>
              <a:rPr lang="bg-BG" sz="3200" b="1" dirty="0"/>
              <a:t> </a:t>
            </a:r>
            <a:r>
              <a:rPr lang="bg-BG" sz="3200" dirty="0"/>
              <a:t>= </a:t>
            </a:r>
            <a:r>
              <a:rPr lang="bg-BG" sz="3200" b="1" dirty="0"/>
              <a:t>2,54 </a:t>
            </a:r>
            <a:r>
              <a:rPr lang="bg-BG" sz="3200" dirty="0"/>
              <a:t>см.</a:t>
            </a:r>
          </a:p>
          <a:p>
            <a:r>
              <a:rPr lang="bg-BG" sz="3600" dirty="0"/>
              <a:t>Разстоянията преди и след параграф и междуредовото разстояние се задава в </a:t>
            </a:r>
            <a:r>
              <a:rPr lang="bg-BG" sz="3600" b="1" dirty="0"/>
              <a:t>пунктове</a:t>
            </a:r>
            <a:r>
              <a:rPr lang="bg-BG" sz="3600" dirty="0"/>
              <a:t> (</a:t>
            </a:r>
            <a:r>
              <a:rPr lang="en-US" sz="3600" b="1" dirty="0"/>
              <a:t>pt</a:t>
            </a:r>
            <a:r>
              <a:rPr lang="bg-BG" sz="3600" dirty="0"/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Отстъп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712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dirty="0"/>
              <a:t>͏</a:t>
            </a:r>
            <a:r>
              <a:rPr lang="bg-BG" b="1" dirty="0"/>
              <a:t>Характеристики</a:t>
            </a:r>
            <a:r>
              <a:rPr lang="bg-BG" dirty="0"/>
              <a:t> на символ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dirty="0"/>
              <a:t>͏</a:t>
            </a:r>
            <a:r>
              <a:rPr lang="bg-BG" b="1" dirty="0"/>
              <a:t>Форматиране</a:t>
            </a:r>
            <a:r>
              <a:rPr lang="bg-BG" dirty="0"/>
              <a:t> на символи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dirty="0"/>
              <a:t>͏</a:t>
            </a:r>
            <a:r>
              <a:rPr lang="bg-BG" b="1" dirty="0"/>
              <a:t>Скрити символи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dirty="0"/>
              <a:t>͏</a:t>
            </a:r>
            <a:r>
              <a:rPr lang="bg-BG" b="1" dirty="0"/>
              <a:t>Форматиране</a:t>
            </a:r>
            <a:r>
              <a:rPr lang="bg-BG" dirty="0"/>
              <a:t> на абзац</a:t>
            </a:r>
            <a:endParaRPr lang="en-US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sz="3400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b="1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5" y="1321757"/>
            <a:ext cx="10144593" cy="5384284"/>
            <a:chOff x="491307" y="1520950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91307" y="1520950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10258116" y="3980926"/>
            <a:ext cx="2082533" cy="2253824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57195" y="1547936"/>
            <a:ext cx="9579208" cy="5081546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Clr>
                <a:schemeClr val="bg2"/>
              </a:buClr>
            </a:pPr>
            <a:r>
              <a:rPr lang="bg-BG" sz="31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Характеристики на символ</a:t>
            </a:r>
            <a:r>
              <a:rPr lang="bg-BG" sz="3100" b="1" dirty="0">
                <a:solidFill>
                  <a:schemeClr val="bg2"/>
                </a:solidFill>
              </a:rPr>
              <a:t>:</a:t>
            </a:r>
          </a:p>
          <a:p>
            <a:pPr lvl="1">
              <a:buClr>
                <a:schemeClr val="bg2"/>
              </a:buClr>
            </a:pPr>
            <a:r>
              <a:rPr lang="bg-BG" sz="2900" b="1" dirty="0">
                <a:solidFill>
                  <a:schemeClr val="bg2"/>
                </a:solidFill>
              </a:rPr>
              <a:t>Цвят</a:t>
            </a:r>
            <a:r>
              <a:rPr lang="bg-BG" sz="2900" dirty="0">
                <a:solidFill>
                  <a:schemeClr val="bg2"/>
                </a:solidFill>
              </a:rPr>
              <a:t>,</a:t>
            </a:r>
            <a:r>
              <a:rPr lang="bg-BG" sz="2900" b="1" dirty="0">
                <a:solidFill>
                  <a:schemeClr val="bg2"/>
                </a:solidFill>
              </a:rPr>
              <a:t> големина </a:t>
            </a:r>
            <a:r>
              <a:rPr lang="bg-BG" sz="2900" dirty="0">
                <a:solidFill>
                  <a:schemeClr val="bg2"/>
                </a:solidFill>
              </a:rPr>
              <a:t>и</a:t>
            </a:r>
            <a:r>
              <a:rPr lang="bg-BG" sz="2900" b="1" dirty="0">
                <a:solidFill>
                  <a:schemeClr val="bg2"/>
                </a:solidFill>
              </a:rPr>
              <a:t> шрифт</a:t>
            </a:r>
          </a:p>
          <a:p>
            <a:pPr>
              <a:buClr>
                <a:schemeClr val="bg2"/>
              </a:buClr>
            </a:pPr>
            <a:r>
              <a:rPr lang="bg-BG" sz="3100" dirty="0">
                <a:solidFill>
                  <a:schemeClr val="bg2"/>
                </a:solidFill>
              </a:rPr>
              <a:t>Компютърните текстове съдържат </a:t>
            </a:r>
            <a:r>
              <a:rPr lang="bg-BG" sz="3100" b="1" dirty="0">
                <a:solidFill>
                  <a:schemeClr val="bg2"/>
                </a:solidFill>
              </a:rPr>
              <a:t>скрити символи</a:t>
            </a:r>
          </a:p>
          <a:p>
            <a:pPr>
              <a:buClr>
                <a:schemeClr val="bg2"/>
              </a:buClr>
            </a:pPr>
            <a:r>
              <a:rPr lang="bg-BG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Отстъп</a:t>
            </a:r>
            <a:r>
              <a:rPr lang="bg-BG" sz="3200" dirty="0"/>
              <a:t> </a:t>
            </a:r>
            <a:r>
              <a:rPr lang="bg-BG" sz="3200" dirty="0">
                <a:solidFill>
                  <a:schemeClr val="bg2"/>
                </a:solidFill>
              </a:rPr>
              <a:t>– разстоянието от </a:t>
            </a:r>
            <a:r>
              <a:rPr lang="bg-BG" sz="3200" b="1" dirty="0">
                <a:solidFill>
                  <a:schemeClr val="bg2"/>
                </a:solidFill>
              </a:rPr>
              <a:t>края на абзаца </a:t>
            </a:r>
            <a:r>
              <a:rPr lang="bg-BG" sz="3200" dirty="0">
                <a:solidFill>
                  <a:schemeClr val="bg2"/>
                </a:solidFill>
              </a:rPr>
              <a:t>до </a:t>
            </a:r>
            <a:r>
              <a:rPr lang="bg-BG" sz="3200" b="1" dirty="0">
                <a:solidFill>
                  <a:schemeClr val="bg2"/>
                </a:solidFill>
              </a:rPr>
              <a:t>края на текстовото поле</a:t>
            </a:r>
          </a:p>
          <a:p>
            <a:pPr>
              <a:buClr>
                <a:schemeClr val="bg2"/>
              </a:buClr>
            </a:pPr>
            <a:r>
              <a:rPr lang="bg-BG" sz="3200" b="1" dirty="0">
                <a:solidFill>
                  <a:schemeClr val="bg2"/>
                </a:solidFill>
              </a:rPr>
              <a:t>Мерни единици:</a:t>
            </a:r>
          </a:p>
          <a:p>
            <a:pPr lvl="1">
              <a:buClr>
                <a:schemeClr val="bg2"/>
              </a:buClr>
            </a:pPr>
            <a:r>
              <a:rPr lang="bg-BG" sz="3000" b="1" dirty="0">
                <a:solidFill>
                  <a:schemeClr val="bg2"/>
                </a:solidFill>
              </a:rPr>
              <a:t>Инчове </a:t>
            </a:r>
            <a:r>
              <a:rPr lang="bg-BG" sz="3000" dirty="0">
                <a:solidFill>
                  <a:schemeClr val="bg2"/>
                </a:solidFill>
              </a:rPr>
              <a:t>и </a:t>
            </a:r>
            <a:r>
              <a:rPr lang="bg-BG" sz="3000" b="1" dirty="0">
                <a:solidFill>
                  <a:schemeClr val="bg2"/>
                </a:solidFill>
              </a:rPr>
              <a:t>сантиметри </a:t>
            </a:r>
            <a:r>
              <a:rPr lang="bg-BG" sz="3000" dirty="0">
                <a:solidFill>
                  <a:schemeClr val="bg2"/>
                </a:solidFill>
              </a:rPr>
              <a:t>(</a:t>
            </a:r>
            <a:r>
              <a:rPr lang="bg-BG" sz="2800" dirty="0">
                <a:solidFill>
                  <a:schemeClr val="bg2"/>
                </a:solidFill>
              </a:rPr>
              <a:t>1 инч = 2,54 см.</a:t>
            </a:r>
            <a:r>
              <a:rPr lang="bg-BG" sz="3000" dirty="0">
                <a:solidFill>
                  <a:schemeClr val="bg2"/>
                </a:solidFill>
              </a:rPr>
              <a:t>)</a:t>
            </a:r>
          </a:p>
          <a:p>
            <a:pPr>
              <a:buClr>
                <a:schemeClr val="bg2"/>
              </a:buClr>
            </a:pPr>
            <a:endParaRPr lang="bg-BG" sz="31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39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Характеристики на символ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408" y="1602728"/>
            <a:ext cx="2543542" cy="2235026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Различни видове шрифтове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878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274767" cy="5547575"/>
          </a:xfrm>
        </p:spPr>
        <p:txBody>
          <a:bodyPr>
            <a:normAutofit/>
          </a:bodyPr>
          <a:lstStyle/>
          <a:p>
            <a:r>
              <a:rPr lang="bg-BG" b="1" dirty="0"/>
              <a:t>Компютърният текст </a:t>
            </a:r>
            <a:r>
              <a:rPr lang="bg-BG" dirty="0"/>
              <a:t>може да се оформя с различни </a:t>
            </a:r>
            <a:r>
              <a:rPr lang="bg-BG" b="1" dirty="0"/>
              <a:t>характеристики на символите</a:t>
            </a:r>
            <a:r>
              <a:rPr lang="bg-BG" dirty="0"/>
              <a:t>:</a:t>
            </a:r>
          </a:p>
          <a:p>
            <a:pPr lvl="1"/>
            <a:r>
              <a:rPr lang="bg-BG" b="1" dirty="0"/>
              <a:t>Цветове</a:t>
            </a:r>
            <a:r>
              <a:rPr lang="bg-BG" dirty="0"/>
              <a:t>, </a:t>
            </a:r>
            <a:r>
              <a:rPr lang="bg-BG" b="1" dirty="0"/>
              <a:t>големина</a:t>
            </a:r>
            <a:r>
              <a:rPr lang="bg-BG" dirty="0"/>
              <a:t> и </a:t>
            </a:r>
            <a:r>
              <a:rPr lang="bg-BG" b="1" dirty="0"/>
              <a:t>очертание</a:t>
            </a:r>
          </a:p>
          <a:p>
            <a:r>
              <a:rPr lang="bg-BG" b="1" dirty="0"/>
              <a:t>Очертаването</a:t>
            </a:r>
            <a:r>
              <a:rPr lang="bg-BG" dirty="0"/>
              <a:t> на символите се нарича </a:t>
            </a:r>
            <a:r>
              <a:rPr lang="bg-BG" b="1" dirty="0"/>
              <a:t>шрифт</a:t>
            </a:r>
            <a:r>
              <a:rPr lang="bg-BG" dirty="0"/>
              <a:t> (</a:t>
            </a:r>
            <a:r>
              <a:rPr lang="en-US" b="1" dirty="0"/>
              <a:t>Font</a:t>
            </a:r>
            <a:r>
              <a:rPr lang="bg-BG" dirty="0"/>
              <a:t>)</a:t>
            </a:r>
          </a:p>
          <a:p>
            <a:pPr lvl="1"/>
            <a:r>
              <a:rPr lang="bg-BG" dirty="0"/>
              <a:t>Всеки шрифт има </a:t>
            </a:r>
            <a:r>
              <a:rPr lang="bg-BG" b="1" dirty="0"/>
              <a:t>име</a:t>
            </a:r>
            <a:r>
              <a:rPr lang="bg-BG" dirty="0"/>
              <a:t> (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Arial</a:t>
            </a:r>
            <a:r>
              <a:rPr lang="en-US" dirty="0"/>
              <a:t>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Times New Roman</a:t>
            </a:r>
            <a:r>
              <a:rPr lang="en-US" dirty="0"/>
              <a:t>,</a:t>
            </a:r>
            <a:r>
              <a:rPr lang="en-US" b="1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Courier New</a:t>
            </a:r>
            <a:r>
              <a:rPr lang="en-US" dirty="0"/>
              <a:t>, </a:t>
            </a:r>
            <a:r>
              <a:rPr lang="en-US" dirty="0">
                <a:latin typeface="Comic Sans MS" panose="030F0702030302020204" pitchFamily="66" charset="0"/>
              </a:rPr>
              <a:t>Comic Sans</a:t>
            </a:r>
            <a:r>
              <a:rPr lang="bg-BG" dirty="0">
                <a:latin typeface="Comic Sans MS" panose="030F0702030302020204" pitchFamily="66" charset="0"/>
              </a:rPr>
              <a:t>, </a:t>
            </a:r>
            <a:r>
              <a:rPr lang="en-US" dirty="0"/>
              <a:t>Calibri</a:t>
            </a:r>
            <a:r>
              <a:rPr lang="bg-BG" dirty="0"/>
              <a:t>...)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Характеристики на символ</a:t>
            </a:r>
            <a:endParaRPr lang="en-US" dirty="0"/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7721847" y="5178667"/>
            <a:ext cx="3949210" cy="1424355"/>
          </a:xfrm>
          <a:prstGeom prst="wedgeRoundRectCallout">
            <a:avLst>
              <a:gd name="adj1" fmla="val -72039"/>
              <a:gd name="adj2" fmla="val -683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Кой от изброените шрифтове е използван в презентацията?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056000" y="3859823"/>
            <a:ext cx="10169999" cy="1019908"/>
          </a:xfrm>
          <a:prstGeom prst="rect">
            <a:avLst/>
          </a:prstGeom>
          <a:noFill/>
          <a:ln w="28575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3467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Форматиране на символи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746" y="1556381"/>
            <a:ext cx="1993949" cy="19939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857" y="1111836"/>
            <a:ext cx="1628481" cy="162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595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Задаване на шрифт и размер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8251" y="2929175"/>
            <a:ext cx="6495498" cy="194353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8" name="Rounded Rectangular Callout 7"/>
          <p:cNvSpPr/>
          <p:nvPr/>
        </p:nvSpPr>
        <p:spPr bwMode="auto">
          <a:xfrm>
            <a:off x="2549769" y="1538654"/>
            <a:ext cx="1529861" cy="729761"/>
          </a:xfrm>
          <a:prstGeom prst="wedgeRoundRectCallout">
            <a:avLst>
              <a:gd name="adj1" fmla="val 38565"/>
              <a:gd name="adj2" fmla="val 15611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Шрифт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5679832" y="1626578"/>
            <a:ext cx="1652954" cy="729761"/>
          </a:xfrm>
          <a:prstGeom prst="wedgeRoundRectCallout">
            <a:avLst>
              <a:gd name="adj1" fmla="val -31520"/>
              <a:gd name="adj2" fmla="val 14278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Размер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06132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Задаване на шрифт и размер</a:t>
            </a:r>
            <a:r>
              <a:rPr lang="en-US" dirty="0"/>
              <a:t> – </a:t>
            </a:r>
            <a:r>
              <a:rPr lang="bg-BG" dirty="0"/>
              <a:t>видео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4746" y="1254852"/>
            <a:ext cx="10182508" cy="535845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65707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Задаване на стил и цвят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34436" y="2881645"/>
            <a:ext cx="5323129" cy="159274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Rectangle 5"/>
          <p:cNvSpPr/>
          <p:nvPr/>
        </p:nvSpPr>
        <p:spPr bwMode="auto">
          <a:xfrm>
            <a:off x="3621000" y="3519000"/>
            <a:ext cx="2855998" cy="465993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1281000" y="2373858"/>
            <a:ext cx="1529861" cy="729761"/>
          </a:xfrm>
          <a:prstGeom prst="wedgeRoundRectCallout">
            <a:avLst>
              <a:gd name="adj1" fmla="val 98335"/>
              <a:gd name="adj2" fmla="val 1326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Стил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6476998" y="3519000"/>
            <a:ext cx="2139002" cy="465993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9651000" y="2394000"/>
            <a:ext cx="1529861" cy="729761"/>
          </a:xfrm>
          <a:prstGeom prst="wedgeRoundRectCallout">
            <a:avLst>
              <a:gd name="adj1" fmla="val -113974"/>
              <a:gd name="adj2" fmla="val 13653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Цвят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11673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Задаване на стил и цвят</a:t>
            </a:r>
            <a:r>
              <a:rPr lang="en-US" dirty="0"/>
              <a:t> – </a:t>
            </a:r>
            <a:r>
              <a:rPr lang="bg-BG" dirty="0"/>
              <a:t>видео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0703" y="1270765"/>
            <a:ext cx="10270594" cy="540480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02034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3883</TotalTime>
  <Words>562</Words>
  <Application>Microsoft Office PowerPoint</Application>
  <PresentationFormat>Widescreen</PresentationFormat>
  <Paragraphs>106</Paragraphs>
  <Slides>22</Slides>
  <Notes>7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Comic Sans MS</vt:lpstr>
      <vt:lpstr>Consolas</vt:lpstr>
      <vt:lpstr>Courier New</vt:lpstr>
      <vt:lpstr>Times New Roman</vt:lpstr>
      <vt:lpstr>Wingdings</vt:lpstr>
      <vt:lpstr>SoftUni</vt:lpstr>
      <vt:lpstr>Форматиране на текст на ниво символ и абзац</vt:lpstr>
      <vt:lpstr>Съдържание</vt:lpstr>
      <vt:lpstr>Характеристики на символ</vt:lpstr>
      <vt:lpstr>Характеристики на символ</vt:lpstr>
      <vt:lpstr>Форматиране на символи</vt:lpstr>
      <vt:lpstr>Задаване на шрифт и размер</vt:lpstr>
      <vt:lpstr>Задаване на шрифт и размер – видео</vt:lpstr>
      <vt:lpstr>Задаване на стил и цвят</vt:lpstr>
      <vt:lpstr>Задаване на стил и цвят – видео</vt:lpstr>
      <vt:lpstr>Скрити символи</vt:lpstr>
      <vt:lpstr>Скрити символи в компютърния текст</vt:lpstr>
      <vt:lpstr>Форматиране на абзац</vt:lpstr>
      <vt:lpstr>Подравняване и междуредово разстояние на абзац</vt:lpstr>
      <vt:lpstr>Подравняване на абзац</vt:lpstr>
      <vt:lpstr>Подравняване на абзац – видео</vt:lpstr>
      <vt:lpstr>Задаване на междуредово разстояние – видео </vt:lpstr>
      <vt:lpstr>Форматиране на абзац от диалоговия прозорец</vt:lpstr>
      <vt:lpstr>Форматиране на абзац от диалоговия прозорец</vt:lpstr>
      <vt:lpstr>Отстъп</vt:lpstr>
      <vt:lpstr>Обобщение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 the Trainers</dc:title>
  <dc:subject>Train the Trainers - – Practical Training Course @ SoftUni</dc:subject>
  <dc:creator>BG-IT-Edu</dc:creator>
  <cp:keywords>Trainers; Trainer; Train the Trainers; Software University; SoftUni; programming; coding; software development; education; training; course</cp:keywords>
  <dc:description>Open Programming and IT Courseware for IT Teachers (BG-IT-Edu): https://github.com/BG-IT-Edu
With the kind support of SoftUni: https://softuni.bg</dc:description>
  <cp:lastModifiedBy>Zaraliev</cp:lastModifiedBy>
  <cp:revision>97</cp:revision>
  <dcterms:created xsi:type="dcterms:W3CDTF">2018-05-23T13:08:44Z</dcterms:created>
  <dcterms:modified xsi:type="dcterms:W3CDTF">2025-01-02T09:46:16Z</dcterms:modified>
  <cp:category>computer programming; programming</cp:category>
</cp:coreProperties>
</file>