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4" r:id="rId10"/>
    <p:sldId id="596" r:id="rId11"/>
    <p:sldId id="597" r:id="rId12"/>
    <p:sldId id="598" r:id="rId13"/>
    <p:sldId id="600" r:id="rId14"/>
    <p:sldId id="586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Библиотеки" id="{21F5C8BA-2C99-4AE9-91A4-F9607D8D70EB}">
          <p14:sldIdLst>
            <p14:sldId id="587"/>
            <p14:sldId id="588"/>
          </p14:sldIdLst>
        </p14:section>
        <p14:section name="Използване на библиотеки" id="{394B0A69-030A-4B6F-BB41-B4610C424DEF}">
          <p14:sldIdLst>
            <p14:sldId id="589"/>
            <p14:sldId id="590"/>
            <p14:sldId id="591"/>
            <p14:sldId id="592"/>
            <p14:sldId id="594"/>
            <p14:sldId id="596"/>
            <p14:sldId id="597"/>
            <p14:sldId id="598"/>
            <p14:sldId id="600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3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oogle.com/url?sa=i&amp;url=https%3A%2F%2Fwww.freepik.com%2Ficons%2Ftime&amp;psig=AOvVaw1bs_Ize7hLmJ6dA4IZzQ8z&amp;ust=1733480335350000&amp;source=images&amp;cd=vfe&amp;opi=89978449&amp;ved=0CBQQjRxqFwoTCPDSx8-zkIoDFQAAAAAdAAAAABAE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www.google.com/url?sa=i&amp;url=https%3A%2F%2Fwww.freepik.com%2Ficons%2Ftime&amp;psig=AOvVaw1bs_Ize7hLmJ6dA4IZzQ8z&amp;ust=1733480335350000&amp;source=images&amp;cd=vfe&amp;opi=89978449&amp;ved=0CBQQjRxqFwoTCPDSx8-zkIoDFQAAAAAdAAAAABA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61000" y="1359000"/>
            <a:ext cx="11083636" cy="720000"/>
          </a:xfrm>
        </p:spPr>
        <p:txBody>
          <a:bodyPr>
            <a:normAutofit/>
          </a:bodyPr>
          <a:lstStyle/>
          <a:p>
            <a:r>
              <a:rPr lang="bg-BG" dirty="0"/>
              <a:t>Инструменти за по-лесно програмиране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947499"/>
          </a:xfrm>
        </p:spPr>
        <p:txBody>
          <a:bodyPr>
            <a:normAutofit/>
          </a:bodyPr>
          <a:lstStyle/>
          <a:p>
            <a:r>
              <a:rPr lang="bg-BG" dirty="0"/>
              <a:t>Библиотеки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8" name="Picture 4" descr="Don't give me another DSL. Give me a library : r/programmi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6" b="144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5241000" y="3294000"/>
            <a:ext cx="6065892" cy="1215613"/>
          </a:xfrm>
        </p:spPr>
        <p:txBody>
          <a:bodyPr/>
          <a:lstStyle/>
          <a:p>
            <a:r>
              <a:rPr lang="bg-BG" dirty="0"/>
              <a:t>Библиотека за време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5241000" y="1899000"/>
            <a:ext cx="6065892" cy="1326380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pic>
        <p:nvPicPr>
          <p:cNvPr id="8" name="Picture 10" descr="Time icons for free download | Freepi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50" y="1899000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1F73-E06B-1414-8333-8438BDD2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10DDD-AC84-9C98-9AF9-8F663569F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4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sleep()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– </a:t>
            </a:r>
            <a:r>
              <a:rPr lang="bg-BG" sz="3400" b="1" dirty="0"/>
              <a:t>с</a:t>
            </a:r>
            <a:r>
              <a:rPr lang="ru-RU" sz="3400" b="1" dirty="0"/>
              <a:t>пира програмата </a:t>
            </a:r>
            <a:r>
              <a:rPr lang="ru-RU" sz="3400" dirty="0"/>
              <a:t>за определен период от време</a:t>
            </a:r>
            <a:endParaRPr lang="en-US" sz="3400" dirty="0">
              <a:solidFill>
                <a:schemeClr val="accent4"/>
              </a:solidFill>
            </a:endParaRPr>
          </a:p>
          <a:p>
            <a:endParaRPr lang="en-US" sz="34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accent4"/>
              </a:solidFill>
            </a:endParaRPr>
          </a:p>
          <a:p>
            <a:pPr>
              <a:buClr>
                <a:schemeClr val="tx1"/>
              </a:buClr>
            </a:pPr>
            <a:r>
              <a:rPr lang="sv-SE" sz="3400" b="1" dirty="0">
                <a:solidFill>
                  <a:schemeClr val="bg1"/>
                </a:solidFill>
              </a:rPr>
              <a:t>ctime()</a:t>
            </a:r>
            <a:r>
              <a:rPr lang="sv-SE" sz="3400" b="1" dirty="0">
                <a:solidFill>
                  <a:schemeClr val="accent4"/>
                </a:solidFill>
              </a:rPr>
              <a:t> </a:t>
            </a:r>
            <a:r>
              <a:rPr lang="bg-BG" sz="3400" b="1" dirty="0"/>
              <a:t>– получаване </a:t>
            </a:r>
            <a:r>
              <a:rPr lang="bg-BG" sz="3400" dirty="0"/>
              <a:t>на</a:t>
            </a:r>
            <a:r>
              <a:rPr lang="bg-BG" sz="3400" b="1" dirty="0"/>
              <a:t> текущо време</a:t>
            </a:r>
            <a:endParaRPr lang="bg-BG" sz="3400" dirty="0">
              <a:solidFill>
                <a:schemeClr val="accent4"/>
              </a:solidFill>
            </a:endParaRPr>
          </a:p>
          <a:p>
            <a:endParaRPr lang="en-US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EE9685-A110-B8D2-1F96-07F266C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от библиотеката </a:t>
            </a:r>
            <a:r>
              <a:rPr lang="en-US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E0EFB-769C-F257-80B5-6B73C4F8EE25}"/>
              </a:ext>
            </a:extLst>
          </p:cNvPr>
          <p:cNvSpPr txBox="1"/>
          <p:nvPr/>
        </p:nvSpPr>
        <p:spPr>
          <a:xfrm>
            <a:off x="693900" y="1973207"/>
            <a:ext cx="71100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time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time</a:t>
            </a:r>
            <a:r>
              <a:rPr lang="ru-RU" sz="2400" b="1" dirty="0">
                <a:latin typeface="Consolas" panose="020B0609020204030204" pitchFamily="49" charset="0"/>
              </a:rPr>
              <a:t>.</a:t>
            </a: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sleep(</a:t>
            </a:r>
            <a:r>
              <a:rPr lang="ru-RU" sz="2400" b="1" dirty="0">
                <a:latin typeface="Consolas" panose="020B0609020204030204" pitchFamily="49" charset="0"/>
              </a:rPr>
              <a:t>2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b="1" dirty="0">
                <a:latin typeface="Consolas" panose="020B0609020204030204" pitchFamily="49" charset="0"/>
              </a:rPr>
              <a:t>print("Това се показва след 2 секунди.")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47421-8D30-B3D2-3F26-4556D3DD04AF}"/>
              </a:ext>
            </a:extLst>
          </p:cNvPr>
          <p:cNvSpPr txBox="1"/>
          <p:nvPr/>
        </p:nvSpPr>
        <p:spPr>
          <a:xfrm>
            <a:off x="693900" y="4509000"/>
            <a:ext cx="71100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time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current_time =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time</a:t>
            </a:r>
            <a:r>
              <a:rPr lang="en-GB" sz="2400" b="1" dirty="0">
                <a:latin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ctime()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print(current_time)</a:t>
            </a:r>
            <a:endParaRPr lang="sv-SE" sz="24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 descr="A yellow rectangular object with black text">
            <a:extLst>
              <a:ext uri="{FF2B5EF4-FFF2-40B4-BE49-F238E27FC236}">
                <a16:creationId xmlns:a16="http://schemas.microsoft.com/office/drawing/2014/main" id="{28C0BD9F-C1C7-DFE5-4DBE-6EA24F73C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4"/>
          <a:stretch/>
        </p:blipFill>
        <p:spPr>
          <a:xfrm>
            <a:off x="8725788" y="2105559"/>
            <a:ext cx="3106224" cy="1326087"/>
          </a:xfrm>
          <a:prstGeom prst="rect">
            <a:avLst/>
          </a:prstGeom>
        </p:spPr>
      </p:pic>
      <p:sp>
        <p:nvSpPr>
          <p:cNvPr id="12" name="Equal 7">
            <a:extLst>
              <a:ext uri="{FF2B5EF4-FFF2-40B4-BE49-F238E27FC236}">
                <a16:creationId xmlns:a16="http://schemas.microsoft.com/office/drawing/2014/main" id="{392EDD2F-996C-5560-38BD-732A248E25E4}"/>
              </a:ext>
            </a:extLst>
          </p:cNvPr>
          <p:cNvSpPr/>
          <p:nvPr/>
        </p:nvSpPr>
        <p:spPr bwMode="auto">
          <a:xfrm>
            <a:off x="7896000" y="2498603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4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969DE-27C6-60E1-C2E2-3B702B0A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690C2D2-7C0C-C552-6D15-196BFD1EF8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294000"/>
            <a:ext cx="6065892" cy="1215613"/>
          </a:xfrm>
        </p:spPr>
        <p:txBody>
          <a:bodyPr/>
          <a:lstStyle/>
          <a:p>
            <a:r>
              <a:rPr lang="bg-BG" dirty="0"/>
              <a:t>Библиотека за графика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91D58A-A7A2-78B3-27EE-0FC1585CCA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899000"/>
            <a:ext cx="6065892" cy="1326380"/>
          </a:xfrm>
        </p:spPr>
        <p:txBody>
          <a:bodyPr/>
          <a:lstStyle/>
          <a:p>
            <a:r>
              <a:rPr lang="en-US" dirty="0"/>
              <a:t>turtle</a:t>
            </a:r>
          </a:p>
        </p:txBody>
      </p:sp>
      <p:pic>
        <p:nvPicPr>
          <p:cNvPr id="2" name="Picture 2" descr="A Turtle Introduction to Python">
            <a:extLst>
              <a:ext uri="{FF2B5EF4-FFF2-40B4-BE49-F238E27FC236}">
                <a16:creationId xmlns:a16="http://schemas.microsoft.com/office/drawing/2014/main" id="{28FDD148-3953-9D78-A489-947EFCDA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2034000"/>
            <a:ext cx="2610000" cy="15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7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2CFC6-305E-1465-5B9B-B4179D3B0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Библиотеката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turtle</a:t>
            </a:r>
            <a:r>
              <a:rPr lang="en-GB" dirty="0"/>
              <a:t> </a:t>
            </a:r>
            <a:r>
              <a:rPr lang="bg-BG" dirty="0"/>
              <a:t>се вмъква по следния начин: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Основните </a:t>
            </a:r>
            <a:r>
              <a:rPr lang="bg-BG" b="1" dirty="0"/>
              <a:t>елементи</a:t>
            </a:r>
            <a:r>
              <a:rPr lang="en-GB" dirty="0"/>
              <a:t> (</a:t>
            </a:r>
            <a:r>
              <a:rPr lang="bg-BG" dirty="0"/>
              <a:t>класове</a:t>
            </a:r>
            <a:r>
              <a:rPr lang="en-GB" dirty="0"/>
              <a:t>)</a:t>
            </a:r>
            <a:r>
              <a:rPr lang="bg-BG" dirty="0"/>
              <a:t> в нея са: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Turtle()</a:t>
            </a:r>
            <a:r>
              <a:rPr lang="en-GB" dirty="0"/>
              <a:t> –</a:t>
            </a:r>
            <a:r>
              <a:rPr lang="bg-BG" dirty="0"/>
              <a:t> </a:t>
            </a:r>
            <a:r>
              <a:rPr lang="bg-BG" b="1" dirty="0"/>
              <a:t>героя</a:t>
            </a:r>
            <a:r>
              <a:rPr lang="bg-BG" dirty="0"/>
              <a:t>, който чертае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Screen()</a:t>
            </a:r>
            <a:r>
              <a:rPr lang="en-GB" dirty="0"/>
              <a:t> –</a:t>
            </a:r>
            <a:r>
              <a:rPr lang="bg-BG" dirty="0"/>
              <a:t> </a:t>
            </a:r>
            <a:r>
              <a:rPr lang="bg-BG" b="1" dirty="0"/>
              <a:t>сцената</a:t>
            </a:r>
            <a:r>
              <a:rPr lang="bg-BG" dirty="0"/>
              <a:t> за рисуване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5A1811-BD2D-4994-11FE-4150B86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Библиотеката </a:t>
            </a:r>
            <a:r>
              <a:rPr lang="en-GB" dirty="0"/>
              <a:t>turtle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A7B3A-B482-8737-0B6F-1D0B24C11571}"/>
              </a:ext>
            </a:extLst>
          </p:cNvPr>
          <p:cNvSpPr txBox="1"/>
          <p:nvPr/>
        </p:nvSpPr>
        <p:spPr>
          <a:xfrm>
            <a:off x="696000" y="1899000"/>
            <a:ext cx="378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from turtle </a:t>
            </a: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bg-BG" sz="2400" b="1" dirty="0">
                <a:latin typeface="Consolas" panose="020B0609020204030204" pitchFamily="49" charset="0"/>
              </a:rPr>
              <a:t>* 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25247-27DF-F566-863D-5515C7B8B91B}"/>
              </a:ext>
            </a:extLst>
          </p:cNvPr>
          <p:cNvSpPr txBox="1"/>
          <p:nvPr/>
        </p:nvSpPr>
        <p:spPr>
          <a:xfrm>
            <a:off x="1011000" y="4788089"/>
            <a:ext cx="4275000" cy="1568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from turtle </a:t>
            </a: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bg-BG" sz="2400" b="1" dirty="0">
                <a:latin typeface="Consolas" panose="020B0609020204030204" pitchFamily="49" charset="0"/>
              </a:rPr>
              <a:t>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 err="1">
                <a:latin typeface="Consolas" panose="020B0609020204030204" pitchFamily="49" charset="0"/>
              </a:rPr>
              <a:t>my_turtle</a:t>
            </a:r>
            <a:r>
              <a:rPr lang="en-GB" sz="2400" b="1" dirty="0">
                <a:latin typeface="Consolas" panose="020B0609020204030204" pitchFamily="49" charset="0"/>
              </a:rPr>
              <a:t> = Turtle()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screen = Screen()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8E2A4BB-0786-CC5B-EFC3-D2195C79213B}"/>
              </a:ext>
            </a:extLst>
          </p:cNvPr>
          <p:cNvSpPr/>
          <p:nvPr/>
        </p:nvSpPr>
        <p:spPr bwMode="auto">
          <a:xfrm>
            <a:off x="6591000" y="4464001"/>
            <a:ext cx="5085000" cy="1443385"/>
          </a:xfrm>
          <a:prstGeom prst="wedgeRoundRectCallout">
            <a:avLst>
              <a:gd name="adj1" fmla="val -88976"/>
              <a:gd name="adj2" fmla="val 30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96D5590-AAC4-7743-91B9-FF66F3066FF1}"/>
              </a:ext>
            </a:extLst>
          </p:cNvPr>
          <p:cNvSpPr/>
          <p:nvPr/>
        </p:nvSpPr>
        <p:spPr bwMode="auto">
          <a:xfrm>
            <a:off x="6591000" y="4464000"/>
            <a:ext cx="5085000" cy="1443385"/>
          </a:xfrm>
          <a:prstGeom prst="wedgeRoundRectCallout">
            <a:avLst>
              <a:gd name="adj1" fmla="val -98440"/>
              <a:gd name="adj2" fmla="val 65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дефинираме нашите обекти, които ще използваме в програмата ни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452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</a:rPr>
              <a:t>TODO</a:t>
            </a:r>
            <a:endParaRPr lang="ru-RU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Библиотеки</a:t>
            </a:r>
          </a:p>
          <a:p>
            <a:r>
              <a:rPr lang="bg-BG" dirty="0"/>
              <a:t>͏</a:t>
            </a:r>
            <a:r>
              <a:rPr lang="bg-BG" b="1" dirty="0"/>
              <a:t>Използване</a:t>
            </a:r>
            <a:r>
              <a:rPr lang="bg-BG" dirty="0"/>
              <a:t> на библиотеки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turtle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Допълнителни модули с функционалности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Библиотеки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4" y="1314000"/>
            <a:ext cx="1877311" cy="29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0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450000" cy="5546589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Библиотеки</a:t>
            </a:r>
            <a:r>
              <a:rPr lang="ru-RU" dirty="0"/>
              <a:t> – допълнителни </a:t>
            </a:r>
            <a:r>
              <a:rPr lang="ru-RU" b="1" dirty="0"/>
              <a:t>модули</a:t>
            </a:r>
            <a:r>
              <a:rPr lang="ru-RU" dirty="0"/>
              <a:t> с </a:t>
            </a:r>
            <a:r>
              <a:rPr lang="ru-RU" b="1" dirty="0"/>
              <a:t>готови функции</a:t>
            </a:r>
            <a:r>
              <a:rPr lang="ru-RU" dirty="0"/>
              <a:t> и </a:t>
            </a:r>
            <a:r>
              <a:rPr lang="ru-RU" b="1" dirty="0"/>
              <a:t>команди</a:t>
            </a:r>
          </a:p>
          <a:p>
            <a:pPr lvl="1"/>
            <a:r>
              <a:rPr lang="ru-RU" b="1" dirty="0"/>
              <a:t>Улесняват</a:t>
            </a:r>
            <a:r>
              <a:rPr lang="ru-RU" dirty="0"/>
              <a:t> програмирането</a:t>
            </a:r>
          </a:p>
          <a:p>
            <a:pPr lvl="1"/>
            <a:r>
              <a:rPr lang="ru-RU" b="1" dirty="0"/>
              <a:t>Разширяват</a:t>
            </a:r>
            <a:r>
              <a:rPr lang="ru-RU" dirty="0"/>
              <a:t> възможностите на езика</a:t>
            </a:r>
          </a:p>
          <a:p>
            <a:r>
              <a:rPr lang="ru-RU" dirty="0"/>
              <a:t>Те се вмъкват в началото на кода с </a:t>
            </a:r>
            <a:r>
              <a:rPr lang="ru-RU" b="1" dirty="0"/>
              <a:t>ключовата дума</a:t>
            </a:r>
            <a:r>
              <a:rPr lang="ru-RU" dirty="0"/>
              <a:t> "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ru-RU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библиотеките?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6000" y="5139000"/>
            <a:ext cx="4275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random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Твоят код...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23500" y="4755131"/>
            <a:ext cx="3915000" cy="630000"/>
          </a:xfrm>
          <a:prstGeom prst="wedgeRoundRectCallout">
            <a:avLst>
              <a:gd name="adj1" fmla="val -56929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на библиотеката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000" y="5184000"/>
            <a:ext cx="1996570" cy="19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библиотеки в </a:t>
            </a:r>
            <a:r>
              <a:rPr lang="en-US" dirty="0"/>
              <a:t>Python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Използване на библиотеки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00" y="1494000"/>
            <a:ext cx="2205000" cy="22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/>
              <a:t>езика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bg-BG" dirty="0"/>
              <a:t>има създадени </a:t>
            </a:r>
            <a:r>
              <a:rPr lang="bg-BG" b="1" dirty="0"/>
              <a:t>множество библиотеки </a:t>
            </a:r>
            <a:endParaRPr lang="en-US" b="1" dirty="0"/>
          </a:p>
          <a:p>
            <a:r>
              <a:rPr lang="bg-BG" b="1" dirty="0"/>
              <a:t>Примери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</a:p>
          <a:p>
            <a:pPr lvl="2"/>
            <a:r>
              <a:rPr lang="bg-BG" dirty="0"/>
              <a:t>При използване на </a:t>
            </a:r>
            <a:r>
              <a:rPr lang="bg-BG" b="1" dirty="0"/>
              <a:t>случайни величини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͏͏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2"/>
            <a:r>
              <a:rPr lang="bg-BG" dirty="0"/>
              <a:t>При нужда от команди за </a:t>
            </a:r>
            <a:r>
              <a:rPr lang="bg-BG" b="1" dirty="0"/>
              <a:t>време</a:t>
            </a:r>
            <a:endParaRPr lang="en-US" b="1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turtle</a:t>
            </a:r>
          </a:p>
          <a:p>
            <a:pPr lvl="2"/>
            <a:r>
              <a:rPr lang="bg-BG" dirty="0"/>
              <a:t>При работа с </a:t>
            </a:r>
            <a:r>
              <a:rPr lang="bg-BG" b="1" dirty="0"/>
              <a:t>графика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Библиотеки в </a:t>
            </a:r>
            <a:r>
              <a:rPr lang="en-US" dirty="0"/>
              <a:t>Python</a:t>
            </a:r>
          </a:p>
        </p:txBody>
      </p:sp>
      <p:pic>
        <p:nvPicPr>
          <p:cNvPr id="3074" name="Picture 2" descr="A Turtle Introduction t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00" y="4869000"/>
            <a:ext cx="2610000" cy="15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ice Mahjong Game Random Number Generation Gambling, PNG, 568x551px, Dice,  Dice Game, Gambling, Game, Games Download"/>
          <p:cNvSpPr>
            <a:spLocks noChangeAspect="1" noChangeArrowheads="1"/>
          </p:cNvSpPr>
          <p:nvPr/>
        </p:nvSpPr>
        <p:spPr bwMode="auto">
          <a:xfrm>
            <a:off x="155575" y="-8382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Weak Random Number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42" y="1922354"/>
            <a:ext cx="2636633" cy="16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ime icons for free download | Freepik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000" y="4088027"/>
            <a:ext cx="166500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5241000" y="3338386"/>
            <a:ext cx="6065892" cy="1215613"/>
          </a:xfrm>
        </p:spPr>
        <p:txBody>
          <a:bodyPr/>
          <a:lstStyle/>
          <a:p>
            <a:r>
              <a:rPr lang="bg-BG" dirty="0"/>
              <a:t>Библиотека за случайни величини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5241000" y="1899000"/>
            <a:ext cx="6065892" cy="1326380"/>
          </a:xfrm>
        </p:spPr>
        <p:txBody>
          <a:bodyPr/>
          <a:lstStyle/>
          <a:p>
            <a:r>
              <a:rPr lang="en-US" dirty="0"/>
              <a:t>random</a:t>
            </a:r>
          </a:p>
        </p:txBody>
      </p:sp>
      <p:pic>
        <p:nvPicPr>
          <p:cNvPr id="7" name="Picture 8" descr="Weak Random Number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00" y="2034000"/>
            <a:ext cx="2636633" cy="16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4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randint()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– </a:t>
            </a:r>
            <a:r>
              <a:rPr lang="bg-BG" sz="3400" b="1" dirty="0"/>
              <a:t>с</a:t>
            </a:r>
            <a:r>
              <a:rPr lang="ru-RU" sz="3400" b="1" dirty="0"/>
              <a:t>лучайно цяло число </a:t>
            </a:r>
            <a:r>
              <a:rPr lang="ru-RU" sz="3400" dirty="0"/>
              <a:t>в зададен </a:t>
            </a:r>
            <a:r>
              <a:rPr lang="ru-RU" sz="3400" b="1" dirty="0"/>
              <a:t>диапазон</a:t>
            </a:r>
            <a:endParaRPr lang="en-US" sz="3400" b="1" dirty="0">
              <a:solidFill>
                <a:schemeClr val="accent4"/>
              </a:solidFill>
            </a:endParaRPr>
          </a:p>
          <a:p>
            <a:endParaRPr lang="en-US" sz="34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accent4"/>
              </a:solidFill>
            </a:endParaRPr>
          </a:p>
          <a:p>
            <a:pPr>
              <a:buClr>
                <a:schemeClr val="tx1"/>
              </a:buClr>
            </a:pPr>
            <a:r>
              <a:rPr lang="sv-SE" sz="3400" b="1" dirty="0">
                <a:solidFill>
                  <a:schemeClr val="bg1"/>
                </a:solidFill>
              </a:rPr>
              <a:t>uniform()</a:t>
            </a:r>
            <a:r>
              <a:rPr lang="sv-SE" sz="3400" b="1" dirty="0">
                <a:solidFill>
                  <a:schemeClr val="accent4"/>
                </a:solidFill>
              </a:rPr>
              <a:t> </a:t>
            </a:r>
            <a:r>
              <a:rPr lang="bg-BG" sz="3400" b="1" dirty="0"/>
              <a:t>–</a:t>
            </a:r>
            <a:r>
              <a:rPr lang="bg-BG" sz="3400" b="1" dirty="0">
                <a:solidFill>
                  <a:schemeClr val="accent4"/>
                </a:solidFill>
              </a:rPr>
              <a:t> </a:t>
            </a:r>
            <a:r>
              <a:rPr lang="ru-RU" sz="3400" b="1" dirty="0"/>
              <a:t>случайно десетично число </a:t>
            </a:r>
            <a:r>
              <a:rPr lang="ru-RU" sz="3400" dirty="0"/>
              <a:t>в </a:t>
            </a:r>
            <a:r>
              <a:rPr lang="ru-RU" sz="3400" b="1" dirty="0"/>
              <a:t>диапазон</a:t>
            </a:r>
            <a:endParaRPr lang="bg-BG" sz="3400" dirty="0">
              <a:solidFill>
                <a:schemeClr val="accent4"/>
              </a:solidFill>
            </a:endParaRPr>
          </a:p>
          <a:p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от библиотеката </a:t>
            </a:r>
            <a:r>
              <a:rPr lang="en-US" dirty="0"/>
              <a:t>random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900" y="1973207"/>
            <a:ext cx="71100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random_integer = </a:t>
            </a:r>
            <a:r>
              <a:rPr lang="sv-S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r>
              <a:rPr lang="sv-SE" sz="2400" b="1" dirty="0">
                <a:latin typeface="Consolas" panose="020B0609020204030204" pitchFamily="49" charset="0"/>
              </a:rPr>
              <a:t>.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randint(</a:t>
            </a:r>
            <a:r>
              <a:rPr lang="sv-SE" sz="2400" b="1" dirty="0">
                <a:latin typeface="Consolas" panose="020B0609020204030204" pitchFamily="49" charset="0"/>
              </a:rPr>
              <a:t>1, 10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sv-SE" sz="2400" b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print(random_integer)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900" y="4509000"/>
            <a:ext cx="76971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random_float = </a:t>
            </a:r>
            <a:r>
              <a:rPr lang="sv-S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r>
              <a:rPr lang="sv-SE" sz="2400" b="1" dirty="0">
                <a:latin typeface="Consolas" panose="020B0609020204030204" pitchFamily="49" charset="0"/>
              </a:rPr>
              <a:t>.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uniform(</a:t>
            </a:r>
            <a:r>
              <a:rPr lang="sv-SE" sz="2400" b="1" dirty="0">
                <a:latin typeface="Consolas" panose="020B0609020204030204" pitchFamily="49" charset="0"/>
              </a:rPr>
              <a:t>1.5, 5.5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sv-SE" sz="2400" b="1" dirty="0">
                <a:latin typeface="Consolas" panose="020B0609020204030204" pitchFamily="49" charset="0"/>
              </a:rPr>
              <a:t> print(random_float)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742972" y="1789444"/>
            <a:ext cx="3808027" cy="858514"/>
          </a:xfrm>
          <a:prstGeom prst="wedgeRoundRectCallout">
            <a:avLst>
              <a:gd name="adj1" fmla="val -57532"/>
              <a:gd name="adj2" fmla="val 52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Най-малкото число, което може да бъде избрано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491000" y="2934000"/>
            <a:ext cx="3943027" cy="858514"/>
          </a:xfrm>
          <a:prstGeom prst="wedgeRoundRectCallout">
            <a:avLst>
              <a:gd name="adj1" fmla="val -63237"/>
              <a:gd name="adj2" fmla="val -40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Най-голямото число, което може да бъде избрано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6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shuffle()</a:t>
            </a:r>
            <a:r>
              <a:rPr lang="bg-BG" sz="3400" b="1" dirty="0">
                <a:solidFill>
                  <a:schemeClr val="accent4"/>
                </a:solidFill>
              </a:rPr>
              <a:t> </a:t>
            </a:r>
            <a:r>
              <a:rPr lang="bg-BG" sz="3400" b="1" dirty="0"/>
              <a:t>– р</a:t>
            </a:r>
            <a:r>
              <a:rPr lang="ru-RU" b="1" dirty="0"/>
              <a:t>азбъркване</a:t>
            </a:r>
            <a:r>
              <a:rPr lang="ru-RU" dirty="0"/>
              <a:t> на </a:t>
            </a:r>
            <a:r>
              <a:rPr lang="ru-RU" b="1" dirty="0"/>
              <a:t>елементи</a:t>
            </a:r>
            <a:r>
              <a:rPr lang="ru-RU" dirty="0"/>
              <a:t> в списък</a:t>
            </a:r>
          </a:p>
          <a:p>
            <a:pPr>
              <a:spcAft>
                <a:spcPts val="5400"/>
              </a:spcAft>
              <a:buClr>
                <a:schemeClr val="tx1"/>
              </a:buClr>
            </a:pPr>
            <a:endParaRPr lang="en-US" sz="34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accent4"/>
              </a:solidFill>
            </a:endParaRPr>
          </a:p>
          <a:p>
            <a:pPr>
              <a:buClr>
                <a:schemeClr val="tx1"/>
              </a:buClr>
            </a:pPr>
            <a:r>
              <a:rPr lang="sv-SE" sz="3400" b="1" dirty="0">
                <a:solidFill>
                  <a:schemeClr val="bg1"/>
                </a:solidFill>
              </a:rPr>
              <a:t>choice() </a:t>
            </a:r>
            <a:r>
              <a:rPr lang="bg-BG" sz="3400" b="1" dirty="0"/>
              <a:t>– случаен елемент </a:t>
            </a:r>
            <a:r>
              <a:rPr lang="bg-BG" sz="3400" dirty="0"/>
              <a:t>от списък</a:t>
            </a:r>
            <a:endParaRPr lang="bg-BG" sz="3400" dirty="0">
              <a:solidFill>
                <a:schemeClr val="accent4"/>
              </a:solidFill>
            </a:endParaRPr>
          </a:p>
          <a:p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от библиотеката </a:t>
            </a:r>
            <a:r>
              <a:rPr lang="en-US" dirty="0"/>
              <a:t>random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000" y="1876534"/>
            <a:ext cx="7110000" cy="1997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numbers = [1, 2, 3, 4, 5]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shuffle(</a:t>
            </a:r>
            <a:r>
              <a:rPr lang="en-US" sz="2400" b="1" dirty="0">
                <a:latin typeface="Consolas" panose="020B0609020204030204" pitchFamily="49" charset="0"/>
              </a:rPr>
              <a:t>numbers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print(numbers)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000" y="4554001"/>
            <a:ext cx="9585000" cy="1997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fruits = ['apple', 'banana', 'cherry', 'orange']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random_fruit =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r>
              <a:rPr lang="sv-SE" sz="2400" b="1" dirty="0">
                <a:latin typeface="Consolas" panose="020B0609020204030204" pitchFamily="49" charset="0"/>
              </a:rPr>
              <a:t>.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choice(</a:t>
            </a:r>
            <a:r>
              <a:rPr lang="sv-SE" sz="2400" b="1" dirty="0">
                <a:latin typeface="Consolas" panose="020B0609020204030204" pitchFamily="49" charset="0"/>
              </a:rPr>
              <a:t>fruits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print(random_fruit)</a:t>
            </a:r>
            <a:endParaRPr 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6162</TotalTime>
  <Words>604</Words>
  <Application>Microsoft Office PowerPoint</Application>
  <PresentationFormat>Widescreen</PresentationFormat>
  <Paragraphs>111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Библиотеки</vt:lpstr>
      <vt:lpstr>Съдържание</vt:lpstr>
      <vt:lpstr>Библиотеки</vt:lpstr>
      <vt:lpstr>Какво представляват библиотеките?</vt:lpstr>
      <vt:lpstr>Използване на библиотеки</vt:lpstr>
      <vt:lpstr>Библиотеки в Python</vt:lpstr>
      <vt:lpstr>random</vt:lpstr>
      <vt:lpstr>Команди от библиотеката random (1)</vt:lpstr>
      <vt:lpstr>Команди от библиотеката random (2)</vt:lpstr>
      <vt:lpstr>time</vt:lpstr>
      <vt:lpstr>Команди от библиотеката time</vt:lpstr>
      <vt:lpstr>turtle</vt:lpstr>
      <vt:lpstr>Библиотеката turtle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2059</cp:revision>
  <dcterms:created xsi:type="dcterms:W3CDTF">2018-05-23T13:08:44Z</dcterms:created>
  <dcterms:modified xsi:type="dcterms:W3CDTF">2024-12-05T17:11:45Z</dcterms:modified>
  <cp:category/>
</cp:coreProperties>
</file>