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8"/>
  </p:notesMasterIdLst>
  <p:handoutMasterIdLst>
    <p:handoutMasterId r:id="rId59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588" r:id="rId34"/>
    <p:sldId id="492" r:id="rId35"/>
    <p:sldId id="548" r:id="rId36"/>
    <p:sldId id="551" r:id="rId37"/>
    <p:sldId id="553" r:id="rId38"/>
    <p:sldId id="552" r:id="rId39"/>
    <p:sldId id="493" r:id="rId40"/>
    <p:sldId id="494" r:id="rId41"/>
    <p:sldId id="495" r:id="rId42"/>
    <p:sldId id="496" r:id="rId43"/>
    <p:sldId id="497" r:id="rId44"/>
    <p:sldId id="500" r:id="rId45"/>
    <p:sldId id="501" r:id="rId46"/>
    <p:sldId id="503" r:id="rId47"/>
    <p:sldId id="581" r:id="rId48"/>
    <p:sldId id="582" r:id="rId49"/>
    <p:sldId id="509" r:id="rId50"/>
    <p:sldId id="510" r:id="rId51"/>
    <p:sldId id="511" r:id="rId52"/>
    <p:sldId id="512" r:id="rId53"/>
    <p:sldId id="589" r:id="rId54"/>
    <p:sldId id="534" r:id="rId55"/>
    <p:sldId id="401" r:id="rId56"/>
    <p:sldId id="587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588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89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10" autoAdjust="0"/>
    <p:restoredTop sz="95147" autoAdjust="0"/>
  </p:normalViewPr>
  <p:slideViewPr>
    <p:cSldViewPr showGuides="1">
      <p:cViewPr varScale="1">
        <p:scale>
          <a:sx n="61" d="100"/>
          <a:sy n="61" d="100"/>
        </p:scale>
        <p:origin x="240" y="18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PrintBody()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PrintFooter()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974381" cy="928432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rgbClr val="FFA000"/>
                </a:solidFill>
              </a:rPr>
              <a:t>Параметрите</a:t>
            </a:r>
            <a:r>
              <a:rPr lang="bg-BG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на метода могат да бъдат</a:t>
            </a:r>
            <a:r>
              <a:rPr lang="en-US" sz="3200" dirty="0"/>
              <a:t> </a:t>
            </a:r>
            <a:r>
              <a:rPr lang="bg-BG" sz="3200" dirty="0"/>
              <a:t>от</a:t>
            </a:r>
            <a:r>
              <a:rPr lang="bg-BG" sz="3200" b="1" dirty="0">
                <a:solidFill>
                  <a:srgbClr val="FFA000"/>
                </a:solidFill>
              </a:rPr>
              <a:t> еднакъв </a:t>
            </a:r>
            <a:r>
              <a:rPr lang="bg-BG" sz="3200" dirty="0"/>
              <a:t>или</a:t>
            </a:r>
            <a:r>
              <a:rPr lang="bg-BG" sz="3200" b="1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rgbClr val="FFA000"/>
                </a:solidFill>
              </a:rPr>
              <a:t>различен тип</a:t>
            </a:r>
            <a:endParaRPr lang="en-US" sz="32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/>
              <a:t>Извикваме метода с конкретни стойности </a:t>
            </a:r>
            <a:r>
              <a:rPr lang="en-US" sz="3200" dirty="0"/>
              <a:t>(</a:t>
            </a:r>
            <a:r>
              <a:rPr lang="bg-BG" sz="3200" b="1" dirty="0">
                <a:solidFill>
                  <a:srgbClr val="FFA000"/>
                </a:solidFill>
              </a:rPr>
              <a:t>аргументи</a:t>
            </a:r>
            <a:r>
              <a:rPr lang="en-US" sz="32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6698" y="4937749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6698" y="2259000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3049" y="4930170"/>
            <a:ext cx="4394320" cy="1626249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  <a:r>
              <a:rPr lang="bg-BG" sz="2799" b="1" noProof="1">
                <a:solidFill>
                  <a:schemeClr val="bg2"/>
                </a:solidFill>
              </a:rPr>
              <a:t>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67376" y="2685438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int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Параметрите може да са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съответната оценка</a:t>
            </a:r>
            <a:r>
              <a:rPr lang="bg-BG" sz="3600" b="1" dirty="0">
                <a:solidFill>
                  <a:schemeClr val="bg1"/>
                </a:solidFill>
              </a:rPr>
              <a:t>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2" y="1539000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</a:t>
            </a:r>
            <a:r>
              <a:rPr lang="bg-BG" sz="3200" b="1" dirty="0">
                <a:solidFill>
                  <a:srgbClr val="FFA000"/>
                </a:solidFill>
              </a:rPr>
              <a:t>множество</a:t>
            </a:r>
            <a:r>
              <a:rPr lang="bg-BG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начини</a:t>
            </a:r>
            <a:r>
              <a:rPr lang="bg-BG" sz="3200" dirty="0"/>
              <a:t>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6981000" y="2882347"/>
            <a:ext cx="2925000" cy="1336352"/>
          </a:xfrm>
          <a:prstGeom prst="wedgeRoundRectCallout">
            <a:avLst>
              <a:gd name="adj1" fmla="val -4643"/>
              <a:gd name="adj2" fmla="val -95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 value)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403073" y="5627801"/>
            <a:ext cx="6477822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5469222" y="499323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5" y="5591663"/>
            <a:ext cx="3835043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835042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</a:t>
            </a:r>
            <a:r>
              <a:rPr lang="bg-BG" sz="3600" b="1" dirty="0">
                <a:solidFill>
                  <a:srgbClr val="FFA000"/>
                </a:solidFill>
              </a:rPr>
              <a:t>отпечатва</a:t>
            </a:r>
            <a:r>
              <a:rPr lang="bg-BG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триъгълник</a:t>
            </a:r>
            <a:r>
              <a:rPr lang="bg-BG" sz="3600" dirty="0"/>
              <a:t>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dirty="0"/>
              <a:t>дадено</a:t>
            </a:r>
            <a:r>
              <a:rPr lang="bg-BG" b="1" dirty="0">
                <a:solidFill>
                  <a:srgbClr val="FFA000"/>
                </a:solidFill>
              </a:rPr>
              <a:t>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даден</a:t>
            </a:r>
            <a:r>
              <a:rPr lang="bg-BG" b="1" dirty="0">
                <a:solidFill>
                  <a:srgbClr val="FFA000"/>
                </a:solidFill>
              </a:rPr>
              <a:t>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bg-BG" sz="3200" dirty="0"/>
              <a:t>(от </a:t>
            </a:r>
            <a:r>
              <a:rPr lang="en-US" sz="3200" dirty="0"/>
              <a:t>1 </a:t>
            </a:r>
            <a:r>
              <a:rPr lang="bg-BG" sz="3200" dirty="0"/>
              <a:t>до </a:t>
            </a:r>
            <a:r>
              <a:rPr lang="en-US" sz="3200" dirty="0"/>
              <a:t>n</a:t>
            </a:r>
            <a:r>
              <a:rPr lang="bg-BG" sz="3200" dirty="0"/>
              <a:t>) 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bg-BG" sz="3200" dirty="0"/>
              <a:t>(от </a:t>
            </a:r>
            <a:r>
              <a:rPr lang="en-US" sz="3200" dirty="0"/>
              <a:t>n – 1 </a:t>
            </a:r>
            <a:r>
              <a:rPr lang="bg-BG" sz="3200" dirty="0"/>
              <a:t>до 1) 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 - 1…1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29507" y="863159"/>
            <a:ext cx="9924553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 от </a:t>
            </a:r>
            <a:r>
              <a:rPr lang="bg-BG" sz="3200" b="1" dirty="0">
                <a:solidFill>
                  <a:schemeClr val="bg1"/>
                </a:solidFill>
              </a:rPr>
              <a:t>стойностен тип</a:t>
            </a:r>
            <a:r>
              <a:rPr lang="bg-BG" sz="3200" dirty="0"/>
              <a:t> пазят директно своята стойност в </a:t>
            </a:r>
            <a:r>
              <a:rPr lang="bg-BG" sz="3200" b="1" dirty="0">
                <a:solidFill>
                  <a:schemeClr val="bg1"/>
                </a:solidFill>
              </a:rPr>
              <a:t>стека</a:t>
            </a:r>
            <a:endParaRPr lang="en-US" sz="32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200" b="1" noProof="1">
                <a:latin typeface="Consolas" panose="020B0609020204030204" pitchFamily="49" charset="0"/>
              </a:rPr>
              <a:t>int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float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double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bool</a:t>
            </a:r>
            <a:r>
              <a:rPr lang="en-US" sz="3200" b="1" dirty="0"/>
              <a:t>, </a:t>
            </a:r>
            <a:br>
              <a:rPr lang="en-US" sz="3200" b="1" dirty="0"/>
            </a:br>
            <a:r>
              <a:rPr lang="en-US" sz="3200" b="1" noProof="1">
                <a:latin typeface="Consolas" panose="020B0609020204030204" pitchFamily="49" charset="0"/>
              </a:rPr>
              <a:t>char</a:t>
            </a:r>
            <a:r>
              <a:rPr lang="en-US" sz="3200" b="1" dirty="0"/>
              <a:t>, </a:t>
            </a:r>
            <a:r>
              <a:rPr lang="en-US" sz="3200" b="1" noProof="1">
                <a:latin typeface="Consolas" panose="020B0609020204030204" pitchFamily="49" charset="0"/>
              </a:rPr>
              <a:t>BigInteger</a:t>
            </a:r>
            <a:r>
              <a:rPr lang="en-US" sz="3200" b="1" dirty="0"/>
              <a:t>, …</a:t>
            </a:r>
            <a:endParaRPr lang="bg-BG" sz="3200" b="1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Всяка променлива има свое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копие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>
                <a:solidFill>
                  <a:schemeClr val="bg1"/>
                </a:solidFill>
              </a:rPr>
              <a:t>стойността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16000" y="4583965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74FB0C-D669-4651-A436-1C6ED4CCF86B}"/>
              </a:ext>
            </a:extLst>
          </p:cNvPr>
          <p:cNvSpPr/>
          <p:nvPr/>
        </p:nvSpPr>
        <p:spPr bwMode="auto">
          <a:xfrm>
            <a:off x="8256000" y="2438999"/>
            <a:ext cx="3323873" cy="4099137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`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F0A91-4710-47D9-9094-3DBC957F7328}"/>
              </a:ext>
            </a:extLst>
          </p:cNvPr>
          <p:cNvSpPr/>
          <p:nvPr/>
        </p:nvSpPr>
        <p:spPr bwMode="auto">
          <a:xfrm>
            <a:off x="8426426" y="2625953"/>
            <a:ext cx="2983020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Стек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39D0D5-5735-4AF4-A487-DD4DFFF99153}"/>
              </a:ext>
            </a:extLst>
          </p:cNvPr>
          <p:cNvSpPr/>
          <p:nvPr/>
        </p:nvSpPr>
        <p:spPr bwMode="auto">
          <a:xfrm>
            <a:off x="8426426" y="3674894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671A75-D932-4911-8365-4693739C2C63}"/>
              </a:ext>
            </a:extLst>
          </p:cNvPr>
          <p:cNvSpPr/>
          <p:nvPr/>
        </p:nvSpPr>
        <p:spPr bwMode="auto">
          <a:xfrm>
            <a:off x="8463819" y="4740890"/>
            <a:ext cx="600031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50A6-73D6-456F-A357-BFF712D9191F}"/>
              </a:ext>
            </a:extLst>
          </p:cNvPr>
          <p:cNvSpPr/>
          <p:nvPr/>
        </p:nvSpPr>
        <p:spPr bwMode="auto">
          <a:xfrm>
            <a:off x="8433178" y="5862773"/>
            <a:ext cx="1150514" cy="55012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869A6-3922-4910-BD9B-7C6689D815C7}"/>
              </a:ext>
            </a:extLst>
          </p:cNvPr>
          <p:cNvSpPr txBox="1"/>
          <p:nvPr/>
        </p:nvSpPr>
        <p:spPr>
          <a:xfrm>
            <a:off x="9952678" y="3677399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(4 bytes)</a:t>
            </a:r>
            <a:endParaRPr lang="en-US" sz="2399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EFAA4B-E0A8-47B5-A223-6F5980565E62}"/>
              </a:ext>
            </a:extLst>
          </p:cNvPr>
          <p:cNvSpPr txBox="1"/>
          <p:nvPr/>
        </p:nvSpPr>
        <p:spPr>
          <a:xfrm>
            <a:off x="9952678" y="4758258"/>
            <a:ext cx="135432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(2 bytes)</a:t>
            </a:r>
            <a:endParaRPr lang="en-US" sz="2399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C9C14A-32AC-400E-B4C3-B82715C53A00}"/>
              </a:ext>
            </a:extLst>
          </p:cNvPr>
          <p:cNvSpPr txBox="1"/>
          <p:nvPr/>
        </p:nvSpPr>
        <p:spPr>
          <a:xfrm>
            <a:off x="9982135" y="5856928"/>
            <a:ext cx="1353672" cy="5451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dirty="0"/>
              <a:t>(1 byte)</a:t>
            </a:r>
            <a:endParaRPr lang="en-US" sz="2399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B05FB-6CBE-49BE-BC3A-954CDC8560AA}"/>
              </a:ext>
            </a:extLst>
          </p:cNvPr>
          <p:cNvSpPr txBox="1"/>
          <p:nvPr/>
        </p:nvSpPr>
        <p:spPr>
          <a:xfrm>
            <a:off x="8348588" y="5324757"/>
            <a:ext cx="1126418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result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46163-5220-43F0-840E-596F652BE768}"/>
              </a:ext>
            </a:extLst>
          </p:cNvPr>
          <p:cNvSpPr txBox="1"/>
          <p:nvPr/>
        </p:nvSpPr>
        <p:spPr>
          <a:xfrm>
            <a:off x="8414491" y="4155110"/>
            <a:ext cx="623906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ch</a:t>
            </a:r>
            <a:endParaRPr lang="en-US" sz="2399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33BCB5-BB86-4ABC-9DC0-C131E959E863}"/>
              </a:ext>
            </a:extLst>
          </p:cNvPr>
          <p:cNvSpPr txBox="1"/>
          <p:nvPr/>
        </p:nvSpPr>
        <p:spPr>
          <a:xfrm>
            <a:off x="8426428" y="3128003"/>
            <a:ext cx="573415" cy="6031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dirty="0"/>
              <a:t>i</a:t>
            </a:r>
            <a:endParaRPr lang="en-US" sz="2799" b="1" dirty="0"/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  <p:bldP spid="4" grpId="0" animBg="1"/>
      <p:bldP spid="10" grpId="0" animBg="1"/>
      <p:bldP spid="11" grpId="0" animBg="1"/>
      <p:bldP spid="5" grpId="0" animBg="1"/>
      <p:bldP spid="12" grpId="0" animBg="1"/>
      <p:bldP spid="13" grpId="0" animBg="1"/>
      <p:bldP spid="14" grpId="0"/>
      <p:bldP spid="16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991210" y="1108911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  <a:r>
              <a:rPr lang="bg-BG" sz="3200" dirty="0"/>
              <a:t>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endParaRPr lang="en-US" sz="3200" dirty="0"/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A861B86-D231-6F28-0900-C96B5E5DDF53}"/>
              </a:ext>
            </a:extLst>
          </p:cNvPr>
          <p:cNvSpPr/>
          <p:nvPr/>
        </p:nvSpPr>
        <p:spPr bwMode="auto">
          <a:xfrm>
            <a:off x="3508500" y="3789000"/>
            <a:ext cx="5175000" cy="1260000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картинка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C8A40A-D5BA-49BA-8087-28757671FB71}"/>
              </a:ext>
            </a:extLst>
          </p:cNvPr>
          <p:cNvSpPr/>
          <p:nvPr/>
        </p:nvSpPr>
        <p:spPr bwMode="auto">
          <a:xfrm>
            <a:off x="8573103" y="1295957"/>
            <a:ext cx="3006629" cy="5027890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069C4-C510-4887-991C-EE8DB4A7C7BF}"/>
              </a:ext>
            </a:extLst>
          </p:cNvPr>
          <p:cNvSpPr/>
          <p:nvPr/>
        </p:nvSpPr>
        <p:spPr bwMode="auto">
          <a:xfrm>
            <a:off x="8675143" y="1362249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Heap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133875-192B-4B64-A456-F0C8F7EBD116}"/>
              </a:ext>
            </a:extLst>
          </p:cNvPr>
          <p:cNvSpPr/>
          <p:nvPr/>
        </p:nvSpPr>
        <p:spPr bwMode="auto">
          <a:xfrm>
            <a:off x="5567132" y="1295465"/>
            <a:ext cx="3006629" cy="5028383"/>
          </a:xfrm>
          <a:prstGeom prst="rect">
            <a:avLst/>
          </a:prstGeom>
          <a:solidFill>
            <a:schemeClr val="dk2">
              <a:alpha val="1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3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EC642B-D298-4F70-8934-7C0CB0834BEA}"/>
              </a:ext>
            </a:extLst>
          </p:cNvPr>
          <p:cNvSpPr/>
          <p:nvPr/>
        </p:nvSpPr>
        <p:spPr bwMode="auto">
          <a:xfrm>
            <a:off x="5669172" y="1361757"/>
            <a:ext cx="2818666" cy="60944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9AF9F02-F8F8-4B9C-9472-897F98112044}"/>
              </a:ext>
            </a:extLst>
          </p:cNvPr>
          <p:cNvGrpSpPr/>
          <p:nvPr/>
        </p:nvGrpSpPr>
        <p:grpSpPr>
          <a:xfrm>
            <a:off x="5697566" y="3366275"/>
            <a:ext cx="2547748" cy="816741"/>
            <a:chOff x="5996279" y="3366257"/>
            <a:chExt cx="2548412" cy="81695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E84B558-48DE-4DD9-B7CF-F505F479C9AE}"/>
                </a:ext>
              </a:extLst>
            </p:cNvPr>
            <p:cNvSpPr/>
            <p:nvPr/>
          </p:nvSpPr>
          <p:spPr bwMode="auto">
            <a:xfrm>
              <a:off x="6089392" y="3752655"/>
              <a:ext cx="97320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true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FA687A4-4AC6-44AA-A16C-B003C7792823}"/>
                </a:ext>
              </a:extLst>
            </p:cNvPr>
            <p:cNvSpPr txBox="1"/>
            <p:nvPr/>
          </p:nvSpPr>
          <p:spPr>
            <a:xfrm>
              <a:off x="7399636" y="3707852"/>
              <a:ext cx="1145055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(1 byte)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5A7DA3-B823-475A-AFC3-2D7D73CC8797}"/>
                </a:ext>
              </a:extLst>
            </p:cNvPr>
            <p:cNvSpPr txBox="1"/>
            <p:nvPr/>
          </p:nvSpPr>
          <p:spPr>
            <a:xfrm>
              <a:off x="5996279" y="3366257"/>
              <a:ext cx="855350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result</a:t>
              </a:r>
              <a:endParaRPr lang="en-US" sz="1799" b="1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A5FD847-7C08-4F4E-A4D5-EB47D0DFAAC2}"/>
              </a:ext>
            </a:extLst>
          </p:cNvPr>
          <p:cNvGrpSpPr/>
          <p:nvPr/>
        </p:nvGrpSpPr>
        <p:grpSpPr>
          <a:xfrm>
            <a:off x="5764757" y="2645360"/>
            <a:ext cx="2456197" cy="831338"/>
            <a:chOff x="6063486" y="2645154"/>
            <a:chExt cx="2456837" cy="83155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B1F8AB-838A-41AE-9E17-1FC895A72E8E}"/>
                </a:ext>
              </a:extLst>
            </p:cNvPr>
            <p:cNvSpPr/>
            <p:nvPr/>
          </p:nvSpPr>
          <p:spPr bwMode="auto">
            <a:xfrm>
              <a:off x="6115311" y="3072468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A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2BB7AA-4BAA-47A8-9241-325CB71C1A2A}"/>
                </a:ext>
              </a:extLst>
            </p:cNvPr>
            <p:cNvSpPr txBox="1"/>
            <p:nvPr/>
          </p:nvSpPr>
          <p:spPr>
            <a:xfrm>
              <a:off x="7374719" y="3001350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(2 bytes)</a:t>
              </a:r>
              <a:endParaRPr lang="en-US" sz="1600" b="1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3D5712-78B7-4426-BCB8-1919DBC959D7}"/>
                </a:ext>
              </a:extLst>
            </p:cNvPr>
            <p:cNvSpPr txBox="1"/>
            <p:nvPr/>
          </p:nvSpPr>
          <p:spPr>
            <a:xfrm>
              <a:off x="6063486" y="2645154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ch</a:t>
              </a:r>
              <a:endParaRPr lang="en-US" sz="1600" b="1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1FFD84D-F298-4F6F-9531-DEF24351BB62}"/>
              </a:ext>
            </a:extLst>
          </p:cNvPr>
          <p:cNvGrpSpPr/>
          <p:nvPr/>
        </p:nvGrpSpPr>
        <p:grpSpPr>
          <a:xfrm>
            <a:off x="5745081" y="1941968"/>
            <a:ext cx="2475871" cy="839862"/>
            <a:chOff x="6043807" y="1941579"/>
            <a:chExt cx="2476516" cy="8400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E4723D-3D3B-43FB-BCA6-C4C89CBB76AB}"/>
                </a:ext>
              </a:extLst>
            </p:cNvPr>
            <p:cNvSpPr/>
            <p:nvPr/>
          </p:nvSpPr>
          <p:spPr bwMode="auto">
            <a:xfrm>
              <a:off x="6083681" y="2355025"/>
              <a:ext cx="507560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7C9DF7-1F46-487E-9918-0C644381ACCC}"/>
                </a:ext>
              </a:extLst>
            </p:cNvPr>
            <p:cNvSpPr txBox="1"/>
            <p:nvPr/>
          </p:nvSpPr>
          <p:spPr>
            <a:xfrm>
              <a:off x="7374719" y="2306301"/>
              <a:ext cx="1145604" cy="47535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(4 bytes)</a:t>
              </a:r>
              <a:endParaRPr lang="en-US" sz="16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066B9D8-E1F6-44EA-8841-385DE819F418}"/>
                </a:ext>
              </a:extLst>
            </p:cNvPr>
            <p:cNvSpPr txBox="1"/>
            <p:nvPr/>
          </p:nvSpPr>
          <p:spPr>
            <a:xfrm>
              <a:off x="6043807" y="1941579"/>
              <a:ext cx="527755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i</a:t>
              </a:r>
              <a:endParaRPr lang="en-US" sz="1600" b="1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9C6C8F0-FC97-40A8-8FAF-7743D6047B3A}"/>
              </a:ext>
            </a:extLst>
          </p:cNvPr>
          <p:cNvGrpSpPr/>
          <p:nvPr/>
        </p:nvGrpSpPr>
        <p:grpSpPr>
          <a:xfrm>
            <a:off x="5542660" y="4069667"/>
            <a:ext cx="5431750" cy="838935"/>
            <a:chOff x="5841332" y="4069832"/>
            <a:chExt cx="5433165" cy="83915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2CDC5C-4154-47A5-B6F4-5EDE8FD7A502}"/>
                </a:ext>
              </a:extLst>
            </p:cNvPr>
            <p:cNvSpPr/>
            <p:nvPr/>
          </p:nvSpPr>
          <p:spPr bwMode="auto">
            <a:xfrm>
              <a:off x="6089765" y="4478367"/>
              <a:ext cx="2132613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int32@9ae764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D71A628-ED05-458C-A9A0-C7DD6640CEBC}"/>
                </a:ext>
              </a:extLst>
            </p:cNvPr>
            <p:cNvSpPr txBox="1"/>
            <p:nvPr/>
          </p:nvSpPr>
          <p:spPr>
            <a:xfrm>
              <a:off x="5841332" y="406983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obj</a:t>
              </a:r>
              <a:endParaRPr lang="en-US" sz="1799" b="1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45A87B9-0FAE-40FA-BCD3-125171FC3BE8}"/>
                </a:ext>
              </a:extLst>
            </p:cNvPr>
            <p:cNvSpPr/>
            <p:nvPr/>
          </p:nvSpPr>
          <p:spPr bwMode="auto">
            <a:xfrm>
              <a:off x="9703034" y="4491989"/>
              <a:ext cx="456212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42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2" name="Right Arrow 7">
              <a:extLst>
                <a:ext uri="{FF2B5EF4-FFF2-40B4-BE49-F238E27FC236}">
                  <a16:creationId xmlns:a16="http://schemas.microsoft.com/office/drawing/2014/main" id="{DBD65C5E-78D3-4C13-A626-FFB81F44FDE5}"/>
                </a:ext>
              </a:extLst>
            </p:cNvPr>
            <p:cNvSpPr/>
            <p:nvPr/>
          </p:nvSpPr>
          <p:spPr>
            <a:xfrm>
              <a:off x="8402000" y="4464745"/>
              <a:ext cx="1121412" cy="381000"/>
            </a:xfrm>
            <a:prstGeom prst="rightArrow">
              <a:avLst/>
            </a:prstGeom>
            <a:solidFill>
              <a:schemeClr val="tx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7C756A5-EF46-4C53-8AF6-97E4EAF02B19}"/>
                </a:ext>
              </a:extLst>
            </p:cNvPr>
            <p:cNvSpPr txBox="1"/>
            <p:nvPr/>
          </p:nvSpPr>
          <p:spPr>
            <a:xfrm>
              <a:off x="10128893" y="4433627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4 bytes</a:t>
              </a:r>
              <a:endParaRPr lang="en-US" sz="1600" b="1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35E903C-690C-40BF-92E2-5DE1CE093B02}"/>
              </a:ext>
            </a:extLst>
          </p:cNvPr>
          <p:cNvGrpSpPr/>
          <p:nvPr/>
        </p:nvGrpSpPr>
        <p:grpSpPr>
          <a:xfrm>
            <a:off x="5519937" y="4742821"/>
            <a:ext cx="5674330" cy="803186"/>
            <a:chOff x="5818603" y="4743162"/>
            <a:chExt cx="5675808" cy="80339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0E9F9FD-7A00-4170-9DB5-0DC9F0B7AD40}"/>
                </a:ext>
              </a:extLst>
            </p:cNvPr>
            <p:cNvSpPr/>
            <p:nvPr/>
          </p:nvSpPr>
          <p:spPr bwMode="auto">
            <a:xfrm>
              <a:off x="6094413" y="5129560"/>
              <a:ext cx="2127965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String@7cdaf2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0C1E471-3D6C-49D4-852D-C68D621D877A}"/>
                </a:ext>
              </a:extLst>
            </p:cNvPr>
            <p:cNvSpPr txBox="1"/>
            <p:nvPr/>
          </p:nvSpPr>
          <p:spPr>
            <a:xfrm>
              <a:off x="5818603" y="4743162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str</a:t>
              </a:r>
              <a:endParaRPr lang="en-US" sz="1799" b="1" dirty="0"/>
            </a:p>
          </p:txBody>
        </p:sp>
        <p:sp>
          <p:nvSpPr>
            <p:cNvPr id="43" name="Right Arrow 7">
              <a:extLst>
                <a:ext uri="{FF2B5EF4-FFF2-40B4-BE49-F238E27FC236}">
                  <a16:creationId xmlns:a16="http://schemas.microsoft.com/office/drawing/2014/main" id="{827C8E4E-9E67-4708-9746-EC683CE36DF1}"/>
                </a:ext>
              </a:extLst>
            </p:cNvPr>
            <p:cNvSpPr/>
            <p:nvPr/>
          </p:nvSpPr>
          <p:spPr>
            <a:xfrm>
              <a:off x="8399697" y="5102316"/>
              <a:ext cx="1123715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21414CA-8849-485F-9702-D9ECB135EF50}"/>
                </a:ext>
              </a:extLst>
            </p:cNvPr>
            <p:cNvSpPr/>
            <p:nvPr/>
          </p:nvSpPr>
          <p:spPr bwMode="auto">
            <a:xfrm>
              <a:off x="9703034" y="5121870"/>
              <a:ext cx="82034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Hello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204778C-FBE9-4D15-B951-4EEE30339862}"/>
                </a:ext>
              </a:extLst>
            </p:cNvPr>
            <p:cNvSpPr txBox="1"/>
            <p:nvPr/>
          </p:nvSpPr>
          <p:spPr>
            <a:xfrm>
              <a:off x="10348807" y="5071198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string</a:t>
              </a:r>
              <a:endParaRPr lang="en-US" sz="1600" b="1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4EFE9A5-5847-4AC6-83FE-389CAE369CF3}"/>
              </a:ext>
            </a:extLst>
          </p:cNvPr>
          <p:cNvGrpSpPr/>
          <p:nvPr/>
        </p:nvGrpSpPr>
        <p:grpSpPr>
          <a:xfrm>
            <a:off x="5618403" y="5436945"/>
            <a:ext cx="5886110" cy="757646"/>
            <a:chOff x="5917094" y="5437467"/>
            <a:chExt cx="5887643" cy="75784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28566F6-4D39-42B7-93DE-75B60ADBE5F1}"/>
                </a:ext>
              </a:extLst>
            </p:cNvPr>
            <p:cNvSpPr/>
            <p:nvPr/>
          </p:nvSpPr>
          <p:spPr bwMode="auto">
            <a:xfrm>
              <a:off x="6092283" y="5823865"/>
              <a:ext cx="2127966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byte[]@190d11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EF52D8-4021-40B6-B80C-F9BAEC2DD31C}"/>
                </a:ext>
              </a:extLst>
            </p:cNvPr>
            <p:cNvSpPr txBox="1"/>
            <p:nvPr/>
          </p:nvSpPr>
          <p:spPr>
            <a:xfrm>
              <a:off x="5917094" y="5437467"/>
              <a:ext cx="952823" cy="50754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b="1" dirty="0"/>
                <a:t>bytes</a:t>
              </a:r>
              <a:endParaRPr lang="en-US" sz="1799" b="1" dirty="0"/>
            </a:p>
          </p:txBody>
        </p:sp>
        <p:sp>
          <p:nvSpPr>
            <p:cNvPr id="44" name="Right Arrow 7">
              <a:extLst>
                <a:ext uri="{FF2B5EF4-FFF2-40B4-BE49-F238E27FC236}">
                  <a16:creationId xmlns:a16="http://schemas.microsoft.com/office/drawing/2014/main" id="{950A8F74-508E-4B70-8CFA-D3D14BB44822}"/>
                </a:ext>
              </a:extLst>
            </p:cNvPr>
            <p:cNvSpPr/>
            <p:nvPr/>
          </p:nvSpPr>
          <p:spPr>
            <a:xfrm>
              <a:off x="8402000" y="5796621"/>
              <a:ext cx="1121412" cy="381000"/>
            </a:xfrm>
            <a:prstGeom prst="rightArrow">
              <a:avLst/>
            </a:prstGeom>
            <a:solidFill>
              <a:schemeClr val="dk1">
                <a:alpha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199" b="1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19817F5-837E-47E2-8214-0004226D1C9E}"/>
                </a:ext>
              </a:extLst>
            </p:cNvPr>
            <p:cNvSpPr/>
            <p:nvPr/>
          </p:nvSpPr>
          <p:spPr bwMode="auto">
            <a:xfrm>
              <a:off x="9703034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1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DB47035B-40EB-4727-A99A-1C320A6972F4}"/>
                </a:ext>
              </a:extLst>
            </p:cNvPr>
            <p:cNvSpPr/>
            <p:nvPr/>
          </p:nvSpPr>
          <p:spPr bwMode="auto">
            <a:xfrm>
              <a:off x="10056812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2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6F704D0-0C82-4E54-9ADB-7C7B51E2905D}"/>
                </a:ext>
              </a:extLst>
            </p:cNvPr>
            <p:cNvSpPr/>
            <p:nvPr/>
          </p:nvSpPr>
          <p:spPr bwMode="auto">
            <a:xfrm>
              <a:off x="10413323" y="5796621"/>
              <a:ext cx="353778" cy="35375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799" b="1" dirty="0">
                  <a:solidFill>
                    <a:srgbClr val="FFFFFF"/>
                  </a:solidFill>
                </a:rPr>
                <a:t>3</a:t>
              </a:r>
              <a:endParaRPr lang="en-US" sz="1799" b="1" dirty="0">
                <a:solidFill>
                  <a:srgbClr val="FFFFFF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D755263-30A6-4BB4-8D19-F5AC5F602A0C}"/>
                </a:ext>
              </a:extLst>
            </p:cNvPr>
            <p:cNvSpPr txBox="1"/>
            <p:nvPr/>
          </p:nvSpPr>
          <p:spPr>
            <a:xfrm>
              <a:off x="10659133" y="5719951"/>
              <a:ext cx="1145604" cy="47535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600" b="1" dirty="0"/>
                <a:t>byte []</a:t>
              </a:r>
              <a:endParaRPr lang="en-US" sz="1600" b="1" dirty="0"/>
            </a:p>
          </p:txBody>
        </p: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b="1" dirty="0">
                <a:solidFill>
                  <a:srgbClr val="FFA000"/>
                </a:solidFill>
              </a:rPr>
              <a:t>само</a:t>
            </a:r>
            <a:r>
              <a:rPr lang="bg-BG" sz="3400" dirty="0"/>
              <a:t>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dirty="0"/>
              <a:t> 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DA474D-7E20-276C-D872-FDF0EC8AA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903D-9F15-FCC3-7A14-70A881A1B1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EE06C4-C54E-FB8A-9A03-D404DA06C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Връщане на двойка стойности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ACEA151-66E6-BFFD-451B-EBE741220DC4}"/>
              </a:ext>
            </a:extLst>
          </p:cNvPr>
          <p:cNvSpPr/>
          <p:nvPr/>
        </p:nvSpPr>
        <p:spPr bwMode="auto">
          <a:xfrm>
            <a:off x="3351000" y="1674000"/>
            <a:ext cx="7020000" cy="436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 как се връща двойка стойности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275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F1188D4-FF46-A0D3-E03D-E18A8DBD7403}"/>
              </a:ext>
            </a:extLst>
          </p:cNvPr>
          <p:cNvGrpSpPr/>
          <p:nvPr/>
        </p:nvGrpSpPr>
        <p:grpSpPr>
          <a:xfrm>
            <a:off x="2793824" y="2774651"/>
            <a:ext cx="6894687" cy="2736668"/>
            <a:chOff x="2793824" y="2774651"/>
            <a:chExt cx="6894687" cy="27366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E948D6-42C3-4447-8FC2-55BCA526C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5" y="2774651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2362A31-5F40-431D-B4B7-51175EEE5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3051296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12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1F4524D-D92D-4B11-9E95-3DF692E09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3824" y="4323685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13" name="Right Arrow 14">
              <a:extLst>
                <a:ext uri="{FF2B5EF4-FFF2-40B4-BE49-F238E27FC236}">
                  <a16:creationId xmlns:a16="http://schemas.microsoft.com/office/drawing/2014/main" id="{78273AC2-D375-47B5-88FD-7988BC3E468D}"/>
                </a:ext>
              </a:extLst>
            </p:cNvPr>
            <p:cNvSpPr/>
            <p:nvPr/>
          </p:nvSpPr>
          <p:spPr>
            <a:xfrm flipV="1">
              <a:off x="3796411" y="4624719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66E673-B46E-4055-8829-58904C81C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3180" y="4525234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D634171F-5415-4C3C-B065-E7868E428F3A}"/>
                </a:ext>
              </a:extLst>
            </p:cNvPr>
            <p:cNvSpPr/>
            <p:nvPr/>
          </p:nvSpPr>
          <p:spPr>
            <a:xfrm flipV="1">
              <a:off x="3796411" y="3184553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3377B-FEF0-41C6-9289-6CA4FE3C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9" y="2885348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14ADDD8-96C5-490F-AEA8-B0B1D4893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3161993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199" b="1" noProof="1">
                  <a:latin typeface="Consolas" panose="020B0609020204030204" pitchFamily="49" charset="0"/>
                </a:rPr>
                <a:t>48</a:t>
              </a:r>
              <a:endParaRPr lang="it-IT" sz="3199" b="1" noProof="1">
                <a:latin typeface="Consolas" panose="020B0609020204030204" pitchFamily="49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89EC55-6884-4991-AB07-0D82EB86B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2898" y="4434382"/>
              <a:ext cx="672032" cy="107693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7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8</a:t>
              </a:r>
            </a:p>
          </p:txBody>
        </p:sp>
        <p:sp>
          <p:nvSpPr>
            <p:cNvPr id="19" name="Right Arrow 14">
              <a:extLst>
                <a:ext uri="{FF2B5EF4-FFF2-40B4-BE49-F238E27FC236}">
                  <a16:creationId xmlns:a16="http://schemas.microsoft.com/office/drawing/2014/main" id="{37577219-85D8-42A5-99C1-932A8F5C8105}"/>
                </a:ext>
              </a:extLst>
            </p:cNvPr>
            <p:cNvSpPr/>
            <p:nvPr/>
          </p:nvSpPr>
          <p:spPr>
            <a:xfrm flipV="1">
              <a:off x="7615485" y="4735416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3BB558D-FBA1-44A9-86FC-F21D18136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2255" y="4635931"/>
              <a:ext cx="1246256" cy="58462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it-IT" sz="3199" b="1" noProof="1">
                  <a:latin typeface="Consolas" panose="020B0609020204030204" pitchFamily="49" charset="0"/>
                </a:rPr>
                <a:t>56</a:t>
              </a:r>
            </a:p>
          </p:txBody>
        </p:sp>
        <p:sp>
          <p:nvSpPr>
            <p:cNvPr id="21" name="Right Arrow 14">
              <a:extLst>
                <a:ext uri="{FF2B5EF4-FFF2-40B4-BE49-F238E27FC236}">
                  <a16:creationId xmlns:a16="http://schemas.microsoft.com/office/drawing/2014/main" id="{114A43CB-7D0B-4CF3-95EC-B9F049308488}"/>
                </a:ext>
              </a:extLst>
            </p:cNvPr>
            <p:cNvSpPr/>
            <p:nvPr/>
          </p:nvSpPr>
          <p:spPr>
            <a:xfrm flipV="1">
              <a:off x="7615485" y="3295251"/>
              <a:ext cx="496215" cy="385646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повторения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>
            <a:normAutofit/>
          </a:bodyPr>
          <a:lstStyle/>
          <a:p>
            <a:r>
              <a:rPr lang="bg-BG" sz="3200" dirty="0"/>
              <a:t>Създайте метод, който </a:t>
            </a:r>
            <a:r>
              <a:rPr lang="bg-BG" sz="3200" b="1" dirty="0">
                <a:solidFill>
                  <a:schemeClr val="bg1"/>
                </a:solidFill>
              </a:rPr>
              <a:t>изчислява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връща</a:t>
            </a:r>
            <a:r>
              <a:rPr lang="bg-BG" sz="3200" dirty="0"/>
              <a:t> стойността на дадено число – </a:t>
            </a:r>
            <a:r>
              <a:rPr lang="bg-BG" sz="3200" b="1" dirty="0">
                <a:solidFill>
                  <a:schemeClr val="bg1"/>
                </a:solidFill>
              </a:rPr>
              <a:t>база</a:t>
            </a:r>
            <a:r>
              <a:rPr lang="bg-BG" sz="3200" dirty="0"/>
              <a:t>, повдигнато на определена </a:t>
            </a:r>
            <a:r>
              <a:rPr lang="bg-BG" sz="3200" b="1" dirty="0">
                <a:solidFill>
                  <a:schemeClr val="bg1"/>
                </a:solidFill>
              </a:rPr>
              <a:t>степен</a:t>
            </a:r>
            <a:r>
              <a:rPr lang="bg-BG" sz="3200" dirty="0"/>
              <a:t>:</a:t>
            </a:r>
            <a:endParaRPr lang="en-US" sz="3200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</a:t>
            </a:r>
            <a:br>
              <a:rPr lang="en-US" dirty="0"/>
            </a:br>
            <a:r>
              <a:rPr lang="bg-BG" dirty="0"/>
              <a:t>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 "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61000" y="180900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166428"/>
              <a:gd name="adj2" fmla="val -102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8097D5F7-4D45-6B2F-77A1-9C5DCF6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65" y="4372654"/>
            <a:ext cx="3198540" cy="1737422"/>
          </a:xfrm>
          <a:prstGeom prst="wedgeRoundRectCallout">
            <a:avLst>
              <a:gd name="adj1" fmla="val -26107"/>
              <a:gd name="adj2" fmla="val -95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1FB26F-5CFC-F5D2-C2D1-E1CF70516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1904" y="4372653"/>
            <a:ext cx="3198540" cy="1737422"/>
          </a:xfrm>
          <a:prstGeom prst="wedgeRoundRectCallout">
            <a:avLst>
              <a:gd name="adj1" fmla="val -79912"/>
              <a:gd name="adj2" fmla="val -75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</a:t>
            </a:r>
            <a:r>
              <a:rPr lang="bg-BG" sz="3600" b="1" dirty="0">
                <a:solidFill>
                  <a:schemeClr val="bg1"/>
                </a:solidFill>
              </a:rPr>
              <a:t>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2" name="AutoShape 23">
            <a:extLst>
              <a:ext uri="{FF2B5EF4-FFF2-40B4-BE49-F238E27FC236}">
                <a16:creationId xmlns:a16="http://schemas.microsoft.com/office/drawing/2014/main" id="{20CB0754-CF73-C7A4-EB65-C81115DC7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9178" y="4270887"/>
            <a:ext cx="5801179" cy="1260939"/>
          </a:xfrm>
          <a:prstGeom prst="wedgeRoundRectCallout">
            <a:avLst>
              <a:gd name="adj1" fmla="val -69578"/>
              <a:gd name="adj2" fmla="val -29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000" b="1" dirty="0">
                <a:solidFill>
                  <a:srgbClr val="FFFFFF"/>
                </a:solidFill>
              </a:rPr>
              <a:t>При излизане от </a:t>
            </a:r>
            <a:r>
              <a:rPr lang="en-US" sz="3000" b="1" dirty="0">
                <a:solidFill>
                  <a:srgbClr val="FFFFFF"/>
                </a:solidFill>
              </a:rPr>
              <a:t>Main()</a:t>
            </a:r>
            <a:r>
              <a:rPr lang="bg-BG" sz="3000" b="1" dirty="0">
                <a:solidFill>
                  <a:srgbClr val="FFFFFF"/>
                </a:solidFill>
              </a:rPr>
              <a:t> метода, програмата приключва</a:t>
            </a:r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на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на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Решение</a:t>
            </a:r>
            <a:r>
              <a:rPr lang="en-GB" sz="3000" dirty="0"/>
              <a:t>: </a:t>
            </a:r>
            <a:r>
              <a:rPr lang="bg-BG" sz="3000" dirty="0"/>
              <a:t>Произведение от четни и нечетни цифри </a:t>
            </a:r>
            <a:r>
              <a:rPr lang="en-US" sz="3000" dirty="0"/>
              <a:t>(2)</a:t>
            </a:r>
            <a:endParaRPr lang="bg-BG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94563EB-6AE2-8837-CE82-00069365927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5916"/>
            <a:ext cx="10961783" cy="768084"/>
          </a:xfrm>
        </p:spPr>
        <p:txBody>
          <a:bodyPr/>
          <a:lstStyle/>
          <a:p>
            <a:r>
              <a:rPr lang="bg-BG" dirty="0"/>
              <a:t>Препоръки за правилни имена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извикаме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 при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1000" y="3519000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15062" y="655705"/>
            <a:ext cx="10321675" cy="5546589"/>
          </a:xfrm>
        </p:spPr>
        <p:txBody>
          <a:bodyPr>
            <a:normAutofit/>
          </a:bodyPr>
          <a:lstStyle/>
          <a:p>
            <a:pPr marL="442912" lvl="1" indent="0">
              <a:buNone/>
            </a:pPr>
            <a:endParaRPr lang="en-US" sz="3400" dirty="0"/>
          </a:p>
          <a:p>
            <a:pPr lvl="1"/>
            <a:r>
              <a:rPr lang="bg-BG" sz="3400" dirty="0"/>
              <a:t>Именуване на </a:t>
            </a:r>
            <a:r>
              <a:rPr lang="bg-BG" sz="3400" b="1" dirty="0"/>
              <a:t>параметър:</a:t>
            </a:r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505883" y="4863106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4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DF2399CE-BE6F-FAAF-E190-AAE40D3B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16561" y="4991175"/>
            <a:ext cx="571448" cy="513741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1F550-7AF1-8604-F74C-584CB548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805" y="5817353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bg-BG" sz="2600" b="1" noProof="1">
                <a:latin typeface="Consolas" pitchFamily="49" charset="0"/>
                <a:cs typeface="Consolas" pitchFamily="49" charset="0"/>
              </a:rPr>
              <a:t>а, а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sdf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a1, a2, a3, foo, bar</a:t>
            </a:r>
          </a:p>
        </p:txBody>
      </p:sp>
      <p:pic>
        <p:nvPicPr>
          <p:cNvPr id="9" name="Picture 8" descr="approve, block, cancel, delete, reject icon">
            <a:extLst>
              <a:ext uri="{FF2B5EF4-FFF2-40B4-BE49-F238E27FC236}">
                <a16:creationId xmlns:a16="http://schemas.microsoft.com/office/drawing/2014/main" id="{B084115B-86A7-7B0D-28CF-2075858B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54151" y="5937693"/>
            <a:ext cx="534748" cy="52920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026502" y="4841962"/>
            <a:ext cx="5038049" cy="1327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</a:t>
            </a:r>
            <a:r>
              <a:rPr lang="bg-BG" sz="3200" b="1" noProof="1">
                <a:solidFill>
                  <a:srgbClr val="FFFFFF"/>
                </a:solidFill>
              </a:rPr>
              <a:t>методи 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798684" cy="5560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Уверете се, че ползвате правилна </a:t>
            </a:r>
            <a:r>
              <a:rPr lang="bg-BG" sz="3000" b="1" dirty="0">
                <a:solidFill>
                  <a:schemeClr val="bg1"/>
                </a:solidFill>
              </a:rPr>
              <a:t>индентация</a:t>
            </a:r>
            <a:r>
              <a:rPr lang="bg-BG" sz="3000" dirty="0"/>
              <a:t> (отместване навътре)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1799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000" dirty="0"/>
              <a:t>Оставяйте </a:t>
            </a:r>
            <a:r>
              <a:rPr lang="bg-BG" sz="3000" b="1" dirty="0">
                <a:solidFill>
                  <a:schemeClr val="bg1"/>
                </a:solidFill>
              </a:rPr>
              <a:t>празен ред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dirty="0"/>
              <a:t>, </a:t>
            </a:r>
            <a:r>
              <a:rPr lang="bg-BG" sz="3000" dirty="0"/>
              <a:t>след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цикли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условни конструкции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bg-BG" sz="3000" dirty="0"/>
              <a:t>Използвайте </a:t>
            </a:r>
            <a:r>
              <a:rPr lang="bg-BG" sz="3000" b="1" dirty="0">
                <a:solidFill>
                  <a:schemeClr val="bg1"/>
                </a:solidFill>
              </a:rPr>
              <a:t>къдрави скоби </a:t>
            </a:r>
            <a:r>
              <a:rPr lang="en-US" sz="3000" b="1" dirty="0">
                <a:solidFill>
                  <a:schemeClr val="bg1"/>
                </a:solidFill>
              </a:rPr>
              <a:t>{ }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тялото на циклите и условните конструкции 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Избягвайте </a:t>
            </a:r>
            <a:r>
              <a:rPr lang="bg-BG" sz="3000" b="1" dirty="0">
                <a:solidFill>
                  <a:schemeClr val="bg1"/>
                </a:solidFill>
              </a:rPr>
              <a:t>дълги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редове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сложни изрази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899000"/>
            <a:ext cx="10260599" cy="2103480"/>
            <a:chOff x="693812" y="1753037"/>
            <a:chExt cx="10260599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500599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623267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2963" y="1933037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5560" y="1933037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76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връщат стойност </a:t>
            </a:r>
            <a:r>
              <a:rPr lang="bg-BG" sz="3400" dirty="0">
                <a:solidFill>
                  <a:schemeClr val="bg2"/>
                </a:solidFill>
              </a:rPr>
              <a:t>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 не 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348" y="782626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3600" dirty="0"/>
          </a:p>
          <a:p>
            <a:r>
              <a:rPr lang="bg-BG" sz="3600" dirty="0"/>
              <a:t>Не връща никакъв резултат</a:t>
            </a:r>
          </a:p>
          <a:p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2487636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"Hello" 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88643" y="2270679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511000" y="1590091"/>
            <a:ext cx="26098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09351" y="1017776"/>
            <a:ext cx="2536895" cy="955019"/>
          </a:xfrm>
          <a:prstGeom prst="wedgeRoundRectCallout">
            <a:avLst>
              <a:gd name="adj1" fmla="val 39896"/>
              <a:gd name="adj2" fmla="val 101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70336" y="1590091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41000" y="2835684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3586</Words>
  <Application>Microsoft Macintosh PowerPoint</Application>
  <PresentationFormat>Widescreen</PresentationFormat>
  <Paragraphs>719</Paragraphs>
  <Slides>56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Връщане на двойка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Правила при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Модул 1 - ООП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320</cp:revision>
  <dcterms:created xsi:type="dcterms:W3CDTF">2018-05-23T13:08:44Z</dcterms:created>
  <dcterms:modified xsi:type="dcterms:W3CDTF">2023-01-18T10:03:28Z</dcterms:modified>
  <cp:category>Programming;computer programming;software development;web development</cp:category>
</cp:coreProperties>
</file>