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297" r:id="rId2"/>
    <p:sldId id="298" r:id="rId3"/>
    <p:sldId id="309" r:id="rId4"/>
    <p:sldId id="310" r:id="rId5"/>
    <p:sldId id="315" r:id="rId6"/>
    <p:sldId id="316" r:id="rId7"/>
    <p:sldId id="317" r:id="rId8"/>
    <p:sldId id="318" r:id="rId9"/>
    <p:sldId id="319" r:id="rId10"/>
    <p:sldId id="726" r:id="rId11"/>
    <p:sldId id="320" r:id="rId12"/>
    <p:sldId id="321" r:id="rId13"/>
    <p:sldId id="323" r:id="rId14"/>
    <p:sldId id="727" r:id="rId15"/>
    <p:sldId id="728" r:id="rId16"/>
    <p:sldId id="729" r:id="rId17"/>
    <p:sldId id="730" r:id="rId18"/>
    <p:sldId id="731" r:id="rId19"/>
    <p:sldId id="736" r:id="rId20"/>
    <p:sldId id="734" r:id="rId21"/>
    <p:sldId id="735" r:id="rId22"/>
    <p:sldId id="737" r:id="rId23"/>
    <p:sldId id="739" r:id="rId24"/>
    <p:sldId id="324" r:id="rId25"/>
    <p:sldId id="401" r:id="rId26"/>
    <p:sldId id="4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E4FD857-73AF-4F7F-87E9-476647506E0B}">
          <p14:sldIdLst>
            <p14:sldId id="297"/>
            <p14:sldId id="298"/>
          </p14:sldIdLst>
        </p14:section>
        <p14:section name="Делегати" id="{E76108ED-68DC-4534-9776-6B0886125705}">
          <p14:sldIdLst>
            <p14:sldId id="309"/>
            <p14:sldId id="310"/>
            <p14:sldId id="315"/>
            <p14:sldId id="316"/>
            <p14:sldId id="317"/>
            <p14:sldId id="318"/>
            <p14:sldId id="319"/>
            <p14:sldId id="726"/>
            <p14:sldId id="320"/>
            <p14:sldId id="321"/>
            <p14:sldId id="323"/>
          </p14:sldIdLst>
        </p14:section>
        <p14:section name="Предикати" id="{46699B20-3702-41C8-B57D-928A698F6726}">
          <p14:sldIdLst>
            <p14:sldId id="727"/>
            <p14:sldId id="728"/>
            <p14:sldId id="729"/>
          </p14:sldIdLst>
        </p14:section>
        <p14:section name="Събития" id="{5BC4849D-F844-4F37-8492-90BD92BABD47}">
          <p14:sldIdLst>
            <p14:sldId id="730"/>
            <p14:sldId id="731"/>
            <p14:sldId id="736"/>
            <p14:sldId id="734"/>
            <p14:sldId id="735"/>
            <p14:sldId id="737"/>
            <p14:sldId id="739"/>
          </p14:sldIdLst>
        </p14:section>
        <p14:section name="Обобщение" id="{B09F75D5-85A3-486A-8BE9-F1C621FF36A3}">
          <p14:sldIdLst>
            <p14:sldId id="324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008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6" autoAdjust="0"/>
    <p:restoredTop sz="95238" autoAdjust="0"/>
  </p:normalViewPr>
  <p:slideViewPr>
    <p:cSldViewPr showGuides="1">
      <p:cViewPr varScale="1">
        <p:scale>
          <a:sx n="74" d="100"/>
          <a:sy n="74" d="100"/>
        </p:scale>
        <p:origin x="360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15.8.2023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15-Aug-23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F7193-9F57-4894-B985-A19073450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381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C7891-E4B7-4232-A514-A1467D12B7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2120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CE08A1B-2E5F-499C-A8EE-5168CF2C85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3137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89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17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72EA18C-4C17-4B25-8D51-42217A2C27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7191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B25238D-30EC-49FB-9FD0-BF03E5499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511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3278B1-3FC3-4FB0-AAB8-C44E4CE52A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04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8#4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8#3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24000"/>
            <a:ext cx="11083636" cy="675176"/>
          </a:xfrm>
        </p:spPr>
        <p:txBody>
          <a:bodyPr>
            <a:normAutofit/>
          </a:bodyPr>
          <a:lstStyle/>
          <a:p>
            <a:r>
              <a:rPr lang="bg-BG" dirty="0"/>
              <a:t>Обратно извикване (</a:t>
            </a:r>
            <a:r>
              <a:rPr lang="en-US" dirty="0"/>
              <a:t>Callbacks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Делегати и събития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35991"/>
            <a:ext cx="2979920" cy="46006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https://miro.medium.com/max/1610/1*xy6Cj3xMWUM7_9u5GPrIU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416" y="1949235"/>
            <a:ext cx="4993166" cy="314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24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4452CA2-D301-42C5-8348-519A7FA8D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Функциите от по-висок ред </a:t>
            </a:r>
            <a:r>
              <a:rPr lang="bg-BG" sz="3000" dirty="0"/>
              <a:t>приемат други функции като аргументи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CDA475-2B07-49A4-A982-EE230B07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от по-висок ред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1BE7A3F-CB18-4356-AC96-599D75CAB03D}"/>
              </a:ext>
            </a:extLst>
          </p:cNvPr>
          <p:cNvSpPr txBox="1">
            <a:spLocks/>
          </p:cNvSpPr>
          <p:nvPr/>
        </p:nvSpPr>
        <p:spPr>
          <a:xfrm>
            <a:off x="697406" y="1899400"/>
            <a:ext cx="10797188" cy="26257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int </a:t>
            </a:r>
            <a:r>
              <a:rPr lang="en-US" sz="2399" dirty="0">
                <a:solidFill>
                  <a:schemeClr val="bg1"/>
                </a:solidFill>
              </a:rPr>
              <a:t>Аggregate(</a:t>
            </a:r>
            <a:r>
              <a:rPr lang="en-US" sz="2399" dirty="0">
                <a:solidFill>
                  <a:schemeClr val="tx1"/>
                </a:solidFill>
              </a:rPr>
              <a:t>int start, int end, </a:t>
            </a:r>
            <a:r>
              <a:rPr lang="en-US" sz="2399" dirty="0">
                <a:solidFill>
                  <a:schemeClr val="bg1"/>
                </a:solidFill>
              </a:rPr>
              <a:t>Func&lt;int, int, int&gt; func)</a:t>
            </a:r>
            <a:r>
              <a:rPr lang="en-US" sz="2399" dirty="0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int result = start;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for (int i = start + 1; i &lt;= end; i++)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  result = func(result, i);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return result;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}</a:t>
            </a:r>
            <a:endParaRPr lang="en-US" sz="2399" baseline="-25000" dirty="0">
              <a:solidFill>
                <a:schemeClr val="tx1"/>
              </a:solidFill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7406" y="4634660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Аggregate(1, 10, </a:t>
            </a:r>
            <a:r>
              <a:rPr lang="en-US" sz="2399" dirty="0">
                <a:solidFill>
                  <a:schemeClr val="bg1"/>
                </a:solidFill>
              </a:rPr>
              <a:t>(a, b) =&gt; a + b</a:t>
            </a:r>
            <a:r>
              <a:rPr lang="en-US" sz="2399" dirty="0">
                <a:solidFill>
                  <a:schemeClr val="tx1"/>
                </a:solidFill>
              </a:rPr>
              <a:t>)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55</a:t>
            </a:r>
            <a:endParaRPr lang="en-US" sz="2399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61A17C8-F520-4646-A63E-5541A31FA98F}"/>
              </a:ext>
            </a:extLst>
          </p:cNvPr>
          <p:cNvSpPr txBox="1">
            <a:spLocks/>
          </p:cNvSpPr>
          <p:nvPr/>
        </p:nvSpPr>
        <p:spPr>
          <a:xfrm>
            <a:off x="697406" y="5331433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Аggregate(1, 10, </a:t>
            </a:r>
            <a:r>
              <a:rPr lang="en-US" sz="2399" dirty="0">
                <a:solidFill>
                  <a:schemeClr val="bg1"/>
                </a:solidFill>
              </a:rPr>
              <a:t>(a, b) =&gt; a * b</a:t>
            </a:r>
            <a:r>
              <a:rPr lang="en-US" sz="2399" dirty="0">
                <a:solidFill>
                  <a:schemeClr val="tx1"/>
                </a:solidFill>
              </a:rPr>
              <a:t>)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3628800</a:t>
            </a:r>
            <a:endParaRPr lang="en-US" sz="2399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BE666D36-3247-4BFC-9ED4-92C949EFD91D}"/>
              </a:ext>
            </a:extLst>
          </p:cNvPr>
          <p:cNvSpPr txBox="1">
            <a:spLocks/>
          </p:cNvSpPr>
          <p:nvPr/>
        </p:nvSpPr>
        <p:spPr>
          <a:xfrm>
            <a:off x="697406" y="6028206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Аggregate(1, 10, </a:t>
            </a:r>
            <a:r>
              <a:rPr lang="en-US" sz="2399" dirty="0">
                <a:solidFill>
                  <a:schemeClr val="bg1"/>
                </a:solidFill>
              </a:rPr>
              <a:t>(a, b) =&gt; '' + a + b</a:t>
            </a:r>
            <a:r>
              <a:rPr lang="en-US" sz="2399" dirty="0">
                <a:solidFill>
                  <a:schemeClr val="tx1"/>
                </a:solidFill>
              </a:rPr>
              <a:t>)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"12345678910"</a:t>
            </a:r>
            <a:endParaRPr lang="en-US" sz="2399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31A147F-47FA-4E0B-BA36-5EF9397B25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13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35844"/>
            <a:ext cx="11801748" cy="5568904"/>
          </a:xfrm>
        </p:spPr>
        <p:txBody>
          <a:bodyPr>
            <a:normAutofit/>
          </a:bodyPr>
          <a:lstStyle/>
          <a:p>
            <a:r>
              <a:rPr lang="bg-BG" sz="3199" dirty="0"/>
              <a:t>Прочете от конзолата </a:t>
            </a:r>
            <a:r>
              <a:rPr lang="en-US" sz="3199" b="1" dirty="0">
                <a:solidFill>
                  <a:schemeClr val="bg1"/>
                </a:solidFill>
              </a:rPr>
              <a:t>n </a:t>
            </a:r>
            <a:r>
              <a:rPr lang="bg-BG" sz="3199" b="1" dirty="0">
                <a:solidFill>
                  <a:schemeClr val="bg1"/>
                </a:solidFill>
              </a:rPr>
              <a:t>човека</a:t>
            </a:r>
            <a:r>
              <a:rPr lang="en-US" sz="3199" dirty="0"/>
              <a:t> </a:t>
            </a:r>
            <a:r>
              <a:rPr lang="bg-BG" sz="3199" dirty="0"/>
              <a:t>с тяхната </a:t>
            </a:r>
            <a:r>
              <a:rPr lang="bg-BG" sz="3199" b="1" dirty="0">
                <a:solidFill>
                  <a:schemeClr val="bg1"/>
                </a:solidFill>
              </a:rPr>
              <a:t>възраст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bg-BG" sz="3199" dirty="0"/>
              <a:t>Прочете </a:t>
            </a:r>
            <a:r>
              <a:rPr lang="bg-BG" sz="3199" b="1" dirty="0">
                <a:solidFill>
                  <a:schemeClr val="bg1"/>
                </a:solidFill>
              </a:rPr>
              <a:t>условие</a:t>
            </a:r>
            <a:r>
              <a:rPr lang="en-US" sz="3199" dirty="0"/>
              <a:t> ("</a:t>
            </a:r>
            <a:r>
              <a:rPr lang="en-US" sz="3199" b="1" dirty="0"/>
              <a:t>older</a:t>
            </a:r>
            <a:r>
              <a:rPr lang="en-US" sz="3199" dirty="0"/>
              <a:t>" </a:t>
            </a:r>
            <a:r>
              <a:rPr lang="bg-BG" sz="3199" dirty="0"/>
              <a:t>или</a:t>
            </a:r>
            <a:r>
              <a:rPr lang="en-US" sz="3199" dirty="0"/>
              <a:t> "</a:t>
            </a:r>
            <a:r>
              <a:rPr lang="en-US" sz="3199" b="1" dirty="0"/>
              <a:t>younger</a:t>
            </a:r>
            <a:r>
              <a:rPr lang="en-US" sz="3199" dirty="0"/>
              <a:t>") </a:t>
            </a:r>
            <a:r>
              <a:rPr lang="bg-BG" sz="3199" dirty="0"/>
              <a:t>и</a:t>
            </a:r>
            <a:r>
              <a:rPr lang="en-US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филтър </a:t>
            </a:r>
            <a:r>
              <a:rPr lang="bg-BG" sz="3199" dirty="0"/>
              <a:t>за възраст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bg-BG" sz="3199" dirty="0"/>
              <a:t>Прочетете </a:t>
            </a:r>
            <a:r>
              <a:rPr lang="bg-BG" sz="3199" b="1" dirty="0">
                <a:solidFill>
                  <a:schemeClr val="bg1"/>
                </a:solidFill>
              </a:rPr>
              <a:t>типа на формата </a:t>
            </a:r>
            <a:r>
              <a:rPr lang="bg-BG" sz="3199" dirty="0"/>
              <a:t>за изхода и филтрирайте данните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Филтриране</a:t>
            </a:r>
            <a:r>
              <a:rPr lang="en-US" dirty="0"/>
              <a:t> </a:t>
            </a:r>
            <a:r>
              <a:rPr lang="bg-BG" dirty="0"/>
              <a:t>по</a:t>
            </a:r>
            <a:r>
              <a:rPr lang="en-US" dirty="0"/>
              <a:t> </a:t>
            </a:r>
            <a:r>
              <a:rPr lang="bg-BG" dirty="0"/>
              <a:t>възраст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7406" y="3304159"/>
            <a:ext cx="1828324" cy="30459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Noah, 31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older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name age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64579" y="4245848"/>
            <a:ext cx="1946212" cy="12376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Lucas - 20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Mia - 29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 - 31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794E1D-D2D1-4BF1-AF3C-2640F7779558}"/>
              </a:ext>
            </a:extLst>
          </p:cNvPr>
          <p:cNvSpPr/>
          <p:nvPr/>
        </p:nvSpPr>
        <p:spPr bwMode="auto">
          <a:xfrm>
            <a:off x="2766614" y="4655406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1014C4-6F93-4D7F-AB8E-E52E6422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6357" y="3308038"/>
            <a:ext cx="1950612" cy="30459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Noah, 18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younger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A217C-6DE8-4C12-8213-BE1B899E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7653" y="4406945"/>
            <a:ext cx="898347" cy="8499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Simo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0E43158-CE5A-44C1-AE6B-14DBA9843909}"/>
              </a:ext>
            </a:extLst>
          </p:cNvPr>
          <p:cNvSpPr/>
          <p:nvPr/>
        </p:nvSpPr>
        <p:spPr bwMode="auto">
          <a:xfrm>
            <a:off x="8453453" y="4636807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8B02218-AD89-434A-BFC8-F53101A393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303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по възраст </a:t>
            </a:r>
            <a:r>
              <a:rPr lang="en-US" dirty="0"/>
              <a:t>(1)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52418" y="1269000"/>
            <a:ext cx="11248582" cy="16579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accent2"/>
                </a:solidFill>
              </a:rPr>
              <a:t>// TODO: </a:t>
            </a:r>
            <a:r>
              <a:rPr lang="bg-BG" sz="2599" i="1" dirty="0">
                <a:solidFill>
                  <a:schemeClr val="accent2"/>
                </a:solidFill>
              </a:rPr>
              <a:t>Прочетете данните от конзолата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bg1"/>
                </a:solidFill>
              </a:rPr>
              <a:t>Func</a:t>
            </a:r>
            <a:r>
              <a:rPr lang="en-US" sz="2599" dirty="0">
                <a:solidFill>
                  <a:schemeClr val="bg1"/>
                </a:solidFill>
              </a:rPr>
              <a:t>&lt;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dirty="0">
                <a:solidFill>
                  <a:schemeClr val="bg1"/>
                </a:solidFill>
              </a:rPr>
              <a:t>, bool&gt;</a:t>
            </a:r>
            <a:r>
              <a:rPr lang="en-US" sz="2599" dirty="0"/>
              <a:t> </a:t>
            </a:r>
            <a:r>
              <a:rPr lang="en-US" sz="2599" dirty="0">
                <a:solidFill>
                  <a:schemeClr val="tx1"/>
                </a:solidFill>
              </a:rPr>
              <a:t>tester = </a:t>
            </a:r>
            <a:r>
              <a:rPr lang="en-US" sz="2599" noProof="1">
                <a:solidFill>
                  <a:schemeClr val="tx1"/>
                </a:solidFill>
              </a:rPr>
              <a:t>Tester(condition</a:t>
            </a:r>
            <a:r>
              <a:rPr lang="en-US" sz="2599" dirty="0">
                <a:solidFill>
                  <a:schemeClr val="tx1"/>
                </a:solidFill>
              </a:rPr>
              <a:t>, age);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bg1"/>
                </a:solidFill>
              </a:rPr>
              <a:t>Action&lt;KeyValuePair&lt;string, int&gt;&gt;</a:t>
            </a:r>
            <a:r>
              <a:rPr lang="en-US" sz="2599" noProof="1"/>
              <a:t> </a:t>
            </a:r>
            <a:r>
              <a:rPr lang="en-US" sz="2599" dirty="0">
                <a:solidFill>
                  <a:schemeClr val="tx1"/>
                </a:solidFill>
              </a:rPr>
              <a:t>printer = </a:t>
            </a:r>
            <a:r>
              <a:rPr lang="en-US" sz="2599" noProof="1">
                <a:solidFill>
                  <a:schemeClr val="tx1"/>
                </a:solidFill>
              </a:rPr>
              <a:t>Printer</a:t>
            </a:r>
            <a:r>
              <a:rPr lang="en-US" sz="2599" dirty="0">
                <a:solidFill>
                  <a:schemeClr val="tx1"/>
                </a:solidFill>
              </a:rPr>
              <a:t>(format);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PrintFilteredStudent(people</a:t>
            </a:r>
            <a:r>
              <a:rPr lang="en-US" sz="2599" dirty="0">
                <a:solidFill>
                  <a:schemeClr val="tx1"/>
                </a:solidFill>
              </a:rPr>
              <a:t>, tester, printer);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47854" y="3186516"/>
            <a:ext cx="11253298" cy="34577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public static </a:t>
            </a:r>
            <a:r>
              <a:rPr lang="en-US" sz="2599" dirty="0">
                <a:solidFill>
                  <a:schemeClr val="bg1"/>
                </a:solidFill>
              </a:rPr>
              <a:t>Func&lt;int, bool&gt; </a:t>
            </a:r>
            <a:r>
              <a:rPr lang="en-US" sz="2599" dirty="0">
                <a:solidFill>
                  <a:schemeClr val="tx1"/>
                </a:solidFill>
              </a:rPr>
              <a:t>Tester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(string condition, int age)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switch (condition)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case "younger":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x =&gt; x &lt; age;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case "older":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x =&gt; x &gt;= age;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default: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7D58A64-9AAA-471A-A987-5BFBADE44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872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по възраст</a:t>
            </a:r>
            <a:r>
              <a:rPr lang="en-US" dirty="0"/>
              <a:t>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96760" y="2034365"/>
            <a:ext cx="11198483" cy="39788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public static </a:t>
            </a:r>
            <a:r>
              <a:rPr lang="en-US" sz="2599" dirty="0">
                <a:solidFill>
                  <a:schemeClr val="bg1"/>
                </a:solidFill>
              </a:rPr>
              <a:t>Action&lt;KeyValuePair&lt;string, int&gt;&gt;</a:t>
            </a:r>
            <a:r>
              <a:rPr lang="en-US" sz="2599" dirty="0"/>
              <a:t> </a:t>
            </a:r>
            <a:endParaRPr lang="bg-BG" sz="2599" dirty="0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Printer(string</a:t>
            </a:r>
            <a:r>
              <a:rPr lang="en-US" sz="2599" dirty="0">
                <a:solidFill>
                  <a:schemeClr val="tx1"/>
                </a:solidFill>
              </a:rPr>
              <a:t> format)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switch (format)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599" dirty="0">
                <a:solidFill>
                  <a:schemeClr val="tx1"/>
                </a:solidFill>
              </a:rPr>
              <a:t>    </a:t>
            </a:r>
            <a:r>
              <a:rPr lang="en-US" sz="2599" dirty="0">
                <a:solidFill>
                  <a:schemeClr val="tx1"/>
                </a:solidFill>
              </a:rPr>
              <a:t>case "name":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599" dirty="0">
                <a:solidFill>
                  <a:schemeClr val="tx1"/>
                </a:solidFill>
              </a:rPr>
              <a:t>      </a:t>
            </a:r>
            <a:r>
              <a:rPr lang="en-US" sz="2599" dirty="0">
                <a:solidFill>
                  <a:schemeClr val="tx1"/>
                </a:solidFill>
              </a:rPr>
              <a:t>return person =&gt; Console.WriteLine($"{person.Key}");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599" dirty="0"/>
              <a:t>    </a:t>
            </a:r>
            <a:r>
              <a:rPr lang="bg-BG" sz="2599" dirty="0">
                <a:solidFill>
                  <a:schemeClr val="accent2"/>
                </a:solidFill>
              </a:rPr>
              <a:t>//</a:t>
            </a:r>
            <a:r>
              <a:rPr lang="en-US" sz="2599" dirty="0">
                <a:solidFill>
                  <a:schemeClr val="accent2"/>
                </a:solidFill>
              </a:rPr>
              <a:t> TODO: </a:t>
            </a:r>
            <a:r>
              <a:rPr lang="bg-BG" sz="2599" i="1" dirty="0">
                <a:solidFill>
                  <a:schemeClr val="accent2"/>
                </a:solidFill>
              </a:rPr>
              <a:t>довършете останалите случаи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/>
              <a:t>  </a:t>
            </a:r>
            <a:r>
              <a:rPr lang="bg-BG" sz="2599" dirty="0"/>
              <a:t>  </a:t>
            </a:r>
            <a:r>
              <a:rPr lang="en-US" sz="2599" dirty="0">
                <a:solidFill>
                  <a:schemeClr val="tx1"/>
                </a:solidFill>
              </a:rPr>
              <a:t>default: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204CF3E-6B26-4024-9995-1391C792C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0D2E3-652B-4590-A1B2-3D94CDEA3984}"/>
              </a:ext>
            </a:extLst>
          </p:cNvPr>
          <p:cNvSpPr txBox="1"/>
          <p:nvPr/>
        </p:nvSpPr>
        <p:spPr>
          <a:xfrm>
            <a:off x="3176" y="6323846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 </a:t>
            </a:r>
            <a:r>
              <a:rPr lang="en-US" sz="1799" dirty="0"/>
              <a:t>: </a:t>
            </a:r>
            <a:r>
              <a:rPr lang="en-US" u="sng" dirty="0">
                <a:hlinkClick r:id="rId2"/>
              </a:rPr>
              <a:t>https://judge.softuni.bg/Contests/Practice/Index/3168#4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1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Предефинирани булеви делегати</a:t>
            </a:r>
            <a:endParaRPr lang="en-US" dirty="0"/>
          </a:p>
        </p:txBody>
      </p:sp>
      <p:pic>
        <p:nvPicPr>
          <p:cNvPr id="2052" name="Picture 4" descr="https://i.pinimg.com/originals/43/39/8f/43398f8d695b3e8c72a0ec68a93bcad5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75" y="1299506"/>
            <a:ext cx="10985052" cy="283485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2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Предикатите</a:t>
            </a:r>
            <a:r>
              <a:rPr lang="en-US" dirty="0"/>
              <a:t> </a:t>
            </a:r>
            <a:r>
              <a:rPr lang="bg-BG" dirty="0"/>
              <a:t>са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предефинирани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булеви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делегати</a:t>
            </a:r>
            <a:r>
              <a:rPr lang="en-US" dirty="0"/>
              <a:t> </a:t>
            </a:r>
            <a:r>
              <a:rPr lang="bg-BG" dirty="0"/>
              <a:t>със следната сигнатура</a:t>
            </a:r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bg-BG" dirty="0"/>
              <a:t>Дефинират начин да се провери дали обектът отговаря на някакъв </a:t>
            </a:r>
            <a:r>
              <a:rPr lang="bg-BG" b="1" dirty="0">
                <a:solidFill>
                  <a:schemeClr val="bg1"/>
                </a:solidFill>
              </a:rPr>
              <a:t>булев</a:t>
            </a:r>
            <a:r>
              <a:rPr lang="en-US" dirty="0"/>
              <a:t> </a:t>
            </a:r>
            <a:r>
              <a:rPr lang="bg-BG" dirty="0"/>
              <a:t>критерий</a:t>
            </a:r>
            <a:endParaRPr lang="en-US" dirty="0"/>
          </a:p>
          <a:p>
            <a:r>
              <a:rPr lang="bg-BG" dirty="0"/>
              <a:t>Използва се в много методи на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Array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List&lt;T&gt;</a:t>
            </a:r>
            <a:r>
              <a:rPr lang="en-US" dirty="0"/>
              <a:t> </a:t>
            </a:r>
            <a:r>
              <a:rPr lang="bg-BG" dirty="0"/>
              <a:t>за търсене на елемент</a:t>
            </a:r>
            <a:endParaRPr lang="en-US" dirty="0"/>
          </a:p>
          <a:p>
            <a:r>
              <a:rPr lang="bg-BG" dirty="0"/>
              <a:t>Например </a:t>
            </a:r>
            <a:r>
              <a:rPr lang="en-US" b="1" noProof="1">
                <a:solidFill>
                  <a:schemeClr val="bg1"/>
                </a:solidFill>
              </a:rPr>
              <a:t>IList&lt;T</a:t>
            </a:r>
            <a:r>
              <a:rPr lang="en-US" b="1" dirty="0">
                <a:solidFill>
                  <a:schemeClr val="bg1"/>
                </a:solidFill>
              </a:rPr>
              <a:t>&gt;.</a:t>
            </a:r>
            <a:r>
              <a:rPr lang="en-US" b="1" noProof="1">
                <a:solidFill>
                  <a:schemeClr val="bg1"/>
                </a:solidFill>
              </a:rPr>
              <a:t>FindAll(Predicate&lt;T</a:t>
            </a:r>
            <a:r>
              <a:rPr lang="en-US" b="1" dirty="0">
                <a:solidFill>
                  <a:schemeClr val="bg1"/>
                </a:solidFill>
              </a:rPr>
              <a:t>&gt;) </a:t>
            </a:r>
            <a:r>
              <a:rPr lang="bg-BG" dirty="0"/>
              <a:t>връща</a:t>
            </a:r>
            <a:r>
              <a:rPr lang="en-US" dirty="0"/>
              <a:t> </a:t>
            </a:r>
            <a:r>
              <a:rPr lang="bg-BG" dirty="0"/>
              <a:t>всички елементи, които отговарят на критерия, дефиниран от предиката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Предикати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7406" y="2394000"/>
            <a:ext cx="10797188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>
                <a:solidFill>
                  <a:schemeClr val="tx2"/>
                </a:solidFill>
                <a:sym typeface="Wingdings" pitchFamily="2" charset="2"/>
              </a:rPr>
              <a:t>public delegate bool Predicate&lt;T&gt;(T obj)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93019E-1C0F-4C43-BF04-907FA66398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04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bg-BG" dirty="0"/>
              <a:t>Предикати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799364" y="1563085"/>
            <a:ext cx="10578460" cy="46351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 = new List&lt;string&gt;()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"Sofia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"Burgas",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"Plovdiv",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"Varna",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"Ruse",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"Sopot",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Silistra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Predicate&lt;string&gt;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startsWithS =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=&gt;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town.StartsWith("S");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townsWithS =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startsWithS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oreach (string town in townsWithS)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Console.WriteLine(town);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8B2FF8-3209-454E-A9DB-6DAF6CF599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22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EAAF9A-15D2-FCD4-9177-6902536B2D2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Хващане и обработка на събития в </a:t>
            </a:r>
            <a:r>
              <a:rPr lang="en-US" dirty="0"/>
              <a:t>C#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Събития (</a:t>
            </a:r>
            <a:r>
              <a:rPr lang="en-US" dirty="0"/>
              <a:t>Events)</a:t>
            </a:r>
            <a:r>
              <a:rPr lang="bg-BG" dirty="0"/>
              <a:t> и </a:t>
            </a:r>
            <a:r>
              <a:rPr lang="en-US" dirty="0" err="1"/>
              <a:t>EventHandler</a:t>
            </a:r>
            <a:r>
              <a:rPr lang="en-US" dirty="0"/>
              <a:t> </a:t>
            </a:r>
          </a:p>
        </p:txBody>
      </p:sp>
      <p:pic>
        <p:nvPicPr>
          <p:cNvPr id="7" name="Picture 2" descr="https://miro.medium.com/max/1610/1*xy6Cj3xMWUM7_9u5GPrI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1196753"/>
            <a:ext cx="4212418" cy="265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01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Събитията</a:t>
            </a:r>
            <a:r>
              <a:rPr lang="en-US" sz="3200" dirty="0"/>
              <a:t> </a:t>
            </a:r>
            <a:r>
              <a:rPr lang="bg-BG" sz="3200" dirty="0"/>
              <a:t>са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потребителски действия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000" dirty="0"/>
              <a:t>Например</a:t>
            </a:r>
            <a:r>
              <a:rPr lang="en-US" sz="3000" dirty="0"/>
              <a:t>: </a:t>
            </a:r>
            <a:r>
              <a:rPr lang="bg-BG" sz="3000" dirty="0"/>
              <a:t>натискане на бутон</a:t>
            </a:r>
            <a:r>
              <a:rPr lang="en-US" sz="3000" dirty="0"/>
              <a:t>, </a:t>
            </a:r>
            <a:r>
              <a:rPr lang="bg-BG" sz="3000" dirty="0"/>
              <a:t>клик /</a:t>
            </a:r>
            <a:r>
              <a:rPr lang="en-US" sz="3000" dirty="0"/>
              <a:t> </a:t>
            </a:r>
            <a:r>
              <a:rPr lang="bg-BG" sz="3000" dirty="0"/>
              <a:t>движение на мишката или</a:t>
            </a:r>
            <a:r>
              <a:rPr lang="en-US" sz="3000" dirty="0"/>
              <a:t> </a:t>
            </a:r>
            <a:r>
              <a:rPr lang="bg-BG" sz="3000" dirty="0"/>
              <a:t>системно генерирани известия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Събития</a:t>
            </a:r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91941" y="2924664"/>
            <a:ext cx="6336704" cy="358233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Събитията</a:t>
            </a:r>
            <a:r>
              <a:rPr lang="en-US" sz="3000" dirty="0"/>
              <a:t> </a:t>
            </a:r>
            <a:r>
              <a:rPr lang="bg-BG" sz="3000" dirty="0"/>
              <a:t>се декларират в класа и се асоциират с обработчици (</a:t>
            </a:r>
            <a:r>
              <a:rPr lang="en-US" sz="3000" b="1" dirty="0">
                <a:solidFill>
                  <a:schemeClr val="bg1"/>
                </a:solidFill>
              </a:rPr>
              <a:t>event handlers</a:t>
            </a:r>
            <a:r>
              <a:rPr lang="bg-BG" sz="3000" dirty="0"/>
              <a:t>), използващи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делегати</a:t>
            </a:r>
            <a:r>
              <a:rPr lang="en-US" sz="3000" dirty="0"/>
              <a:t> </a:t>
            </a:r>
          </a:p>
          <a:p>
            <a:r>
              <a:rPr lang="bg-BG" sz="3000" dirty="0"/>
              <a:t>За да регистрират събитие</a:t>
            </a:r>
            <a:r>
              <a:rPr lang="en-US" sz="3000" dirty="0"/>
              <a:t>, </a:t>
            </a:r>
            <a:r>
              <a:rPr lang="bg-BG" sz="3000" dirty="0"/>
              <a:t>получателите трябва първо да </a:t>
            </a:r>
            <a:r>
              <a:rPr lang="en-US" sz="3000" dirty="0"/>
              <a:t>"</a:t>
            </a:r>
            <a:r>
              <a:rPr lang="bg-BG" sz="3000" b="1" dirty="0">
                <a:solidFill>
                  <a:schemeClr val="bg1"/>
                </a:solidFill>
              </a:rPr>
              <a:t>се абонират за събитието</a:t>
            </a:r>
            <a:r>
              <a:rPr lang="en-US" sz="3000" dirty="0"/>
              <a:t>"</a:t>
            </a:r>
          </a:p>
        </p:txBody>
      </p:sp>
      <p:pic>
        <p:nvPicPr>
          <p:cNvPr id="8" name="Picture 2" descr="Dan Wahlin - Understanding C# Events, Delegates and Lambdas – New  Pluralsight Cou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404" y="2574000"/>
            <a:ext cx="4762335" cy="379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77B393BD-0098-425E-90C7-CF042E5A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173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Събитията в </a:t>
            </a:r>
            <a:r>
              <a:rPr lang="en-US" dirty="0"/>
              <a:t>C# </a:t>
            </a:r>
            <a:r>
              <a:rPr lang="bg-BG" dirty="0"/>
              <a:t>са делегати с лесен начин за абониране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Дефинират се с ключова дума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C# </a:t>
            </a:r>
            <a:r>
              <a:rPr lang="bg-BG" dirty="0"/>
              <a:t>компилаторът</a:t>
            </a:r>
            <a:r>
              <a:rPr lang="en-US" dirty="0"/>
              <a:t> </a:t>
            </a:r>
            <a:r>
              <a:rPr lang="bg-BG" dirty="0"/>
              <a:t>автоматично</a:t>
            </a:r>
            <a:r>
              <a:rPr lang="en-US" dirty="0"/>
              <a:t> </a:t>
            </a:r>
            <a:r>
              <a:rPr lang="bg-BG" dirty="0"/>
              <a:t>дефинира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+=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-=</a:t>
            </a:r>
            <a:r>
              <a:rPr lang="en-US" dirty="0"/>
              <a:t> </a:t>
            </a:r>
            <a:r>
              <a:rPr lang="bg-BG" dirty="0"/>
              <a:t>операторите за събития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+= </a:t>
            </a:r>
            <a:r>
              <a:rPr lang="bg-BG" b="1" dirty="0">
                <a:solidFill>
                  <a:schemeClr val="bg1"/>
                </a:solidFill>
              </a:rPr>
              <a:t>се абонира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 събитието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-= </a:t>
            </a:r>
            <a:r>
              <a:rPr lang="bg-BG" b="1" dirty="0">
                <a:solidFill>
                  <a:schemeClr val="bg1"/>
                </a:solidFill>
              </a:rPr>
              <a:t>премахва абонамента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 събитието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Декларация и абонамент за събитие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ACFC572-EFDC-4498-97FA-6DF1DA3D5F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4EB85-33C1-74CF-7B21-8DEDAD3EBA79}"/>
              </a:ext>
            </a:extLst>
          </p:cNvPr>
          <p:cNvSpPr txBox="1"/>
          <p:nvPr/>
        </p:nvSpPr>
        <p:spPr>
          <a:xfrm>
            <a:off x="739268" y="2619000"/>
            <a:ext cx="10713464" cy="492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rgbClr val="234465"/>
                </a:solidFill>
                <a:latin typeface="Consolas" panose="020B0609020204030204" pitchFamily="49" charset="0"/>
              </a:rPr>
              <a:t>public </a:t>
            </a:r>
            <a:r>
              <a:rPr lang="en-US" sz="2600" b="1" noProof="1">
                <a:solidFill>
                  <a:srgbClr val="FFA000"/>
                </a:solidFill>
                <a:latin typeface="Consolas" panose="020B0609020204030204" pitchFamily="49" charset="0"/>
              </a:rPr>
              <a:t>event</a:t>
            </a:r>
            <a:r>
              <a:rPr lang="en-US" sz="2600" b="1" noProof="1">
                <a:solidFill>
                  <a:srgbClr val="234465"/>
                </a:solidFill>
                <a:latin typeface="Consolas" panose="020B0609020204030204" pitchFamily="49" charset="0"/>
              </a:rPr>
              <a:t> Action ProcessCompleted;</a:t>
            </a:r>
            <a:endParaRPr lang="en-US" sz="2600" b="1" noProof="1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F6FF5-FA3D-A4DD-F313-DF623AE5F05D}"/>
              </a:ext>
            </a:extLst>
          </p:cNvPr>
          <p:cNvSpPr txBox="1"/>
          <p:nvPr/>
        </p:nvSpPr>
        <p:spPr>
          <a:xfrm>
            <a:off x="739268" y="5904000"/>
            <a:ext cx="10713464" cy="492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rgbClr val="234465"/>
                </a:solidFill>
                <a:latin typeface="Consolas" panose="020B0609020204030204" pitchFamily="49" charset="0"/>
              </a:rPr>
              <a:t>obj.ProcessCompleted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US" sz="2600" b="1" noProof="1">
                <a:solidFill>
                  <a:srgbClr val="234465"/>
                </a:solidFill>
                <a:latin typeface="Consolas" panose="020B0609020204030204" pitchFamily="49" charset="0"/>
              </a:rPr>
              <a:t> () =&gt; { 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</a:rPr>
              <a:t>handle event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rgbClr val="234465"/>
                </a:solidFill>
                <a:latin typeface="Consolas" panose="020B0609020204030204" pitchFamily="49" charset="0"/>
              </a:rPr>
              <a:t>}</a:t>
            </a:r>
            <a:endParaRPr lang="en-US" sz="26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8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367" indent="-444367" defTabSz="895081">
              <a:buFontTx/>
              <a:buAutoNum type="arabicPeriod"/>
            </a:pPr>
            <a:r>
              <a:rPr lang="bg-BG" sz="3400" dirty="0"/>
              <a:t>Делегати</a:t>
            </a:r>
            <a:endParaRPr lang="en-US" sz="3400" dirty="0"/>
          </a:p>
          <a:p>
            <a:pPr marL="444367" indent="-444367" defTabSz="895081">
              <a:buFontTx/>
              <a:buAutoNum type="arabicPeriod"/>
            </a:pPr>
            <a:r>
              <a:rPr lang="bg-BG" sz="3400" dirty="0"/>
              <a:t>Предикати</a:t>
            </a:r>
            <a:endParaRPr lang="en-US" sz="3400" dirty="0"/>
          </a:p>
          <a:p>
            <a:pPr marL="444367" indent="-444367" defTabSz="895081">
              <a:buFontTx/>
              <a:buAutoNum type="arabicPeriod"/>
            </a:pPr>
            <a:r>
              <a:rPr lang="bg-BG" sz="3400" dirty="0"/>
              <a:t>Събития</a:t>
            </a:r>
            <a:endParaRPr lang="en-US" sz="34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79C2492-9BCC-4653-9B46-ECB9572981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8809C6B-FBDC-4F3B-468D-D2E7FF68DB14}"/>
              </a:ext>
            </a:extLst>
          </p:cNvPr>
          <p:cNvSpPr/>
          <p:nvPr/>
        </p:nvSpPr>
        <p:spPr bwMode="auto">
          <a:xfrm>
            <a:off x="6096000" y="1764000"/>
            <a:ext cx="2490217" cy="1980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fix this</a:t>
            </a:r>
          </a:p>
        </p:txBody>
      </p:sp>
    </p:spTree>
    <p:extLst>
      <p:ext uri="{BB962C8B-B14F-4D97-AF65-F5344CB8AC3E}">
        <p14:creationId xmlns:p14="http://schemas.microsoft.com/office/powerpoint/2010/main" val="2011769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1289879" y="1476658"/>
            <a:ext cx="9642243" cy="48773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class ProcessBusinessLogic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</a:t>
            </a:r>
            <a:r>
              <a:rPr lang="en-US" dirty="0">
                <a:solidFill>
                  <a:srgbClr val="FFA000"/>
                </a:solidFill>
              </a:rPr>
              <a:t>event</a:t>
            </a:r>
            <a:r>
              <a:rPr lang="en-US" dirty="0">
                <a:solidFill>
                  <a:srgbClr val="234465"/>
                </a:solidFill>
              </a:rPr>
              <a:t> Action? ProcessCompleted;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void StartProcess()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Console.WriteLine("Process Started!");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OnProcessCompleted();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9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protected virtual void OnProcessCompleted()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843C"/>
                </a:solidFill>
              </a:rPr>
              <a:t>    // </a:t>
            </a:r>
            <a:r>
              <a:rPr lang="en-US" dirty="0">
                <a:solidFill>
                  <a:srgbClr val="00843C"/>
                </a:solidFill>
                <a:latin typeface="+mn-lt"/>
              </a:rPr>
              <a:t>Ако ProcessCompleted не е null, извикваме делегата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ProcessCompleted?.Invoke();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на събития </a:t>
            </a:r>
            <a:r>
              <a:rPr lang="en-US" dirty="0"/>
              <a:t>(1)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021000" y="2106658"/>
            <a:ext cx="2340000" cy="937021"/>
          </a:xfrm>
          <a:prstGeom prst="wedgeRoundRectCallout">
            <a:avLst>
              <a:gd name="adj1" fmla="val -83166"/>
              <a:gd name="adj2" fmla="val -247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Декларираме събитието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DA7756-6A96-424B-9055-FFC87B491B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AutoShape 5">
            <a:extLst>
              <a:ext uri="{FF2B5EF4-FFF2-40B4-BE49-F238E27FC236}">
                <a16:creationId xmlns:a16="http://schemas.microsoft.com/office/drawing/2014/main" id="{C1A295D9-CF3A-09DC-B9A9-D70905F63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000" y="3419637"/>
            <a:ext cx="3653814" cy="937021"/>
          </a:xfrm>
          <a:prstGeom prst="wedgeRoundRectCallout">
            <a:avLst>
              <a:gd name="adj1" fmla="val -72866"/>
              <a:gd name="adj2" fmla="val -17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Извикваме </a:t>
            </a:r>
            <a:r>
              <a:rPr lang="bg-BG" sz="2400" b="1" dirty="0" err="1">
                <a:solidFill>
                  <a:srgbClr val="FFFFFF"/>
                </a:solidFill>
              </a:rPr>
              <a:t>обработчика</a:t>
            </a:r>
            <a:r>
              <a:rPr lang="bg-BG" sz="2400" b="1" dirty="0">
                <a:solidFill>
                  <a:srgbClr val="FFFFFF"/>
                </a:solidFill>
              </a:rPr>
              <a:t> на събитието (ако има)</a:t>
            </a:r>
          </a:p>
        </p:txBody>
      </p:sp>
    </p:spTree>
    <p:extLst>
      <p:ext uri="{BB962C8B-B14F-4D97-AF65-F5344CB8AC3E}">
        <p14:creationId xmlns:p14="http://schemas.microsoft.com/office/powerpoint/2010/main" val="63267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5A4ECCD0-2F87-58A4-A478-F9C3C4692266}"/>
              </a:ext>
            </a:extLst>
          </p:cNvPr>
          <p:cNvSpPr txBox="1">
            <a:spLocks/>
          </p:cNvSpPr>
          <p:nvPr/>
        </p:nvSpPr>
        <p:spPr>
          <a:xfrm>
            <a:off x="1289879" y="1476658"/>
            <a:ext cx="9642243" cy="4154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static void Main() 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ProcessBusinessLogic bl = new ProcessBusinessLogic();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bl.ProcessCompleted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+=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() =&gt;</a:t>
            </a:r>
            <a:br>
              <a:rPr lang="en-US" dirty="0">
                <a:solidFill>
                  <a:schemeClr val="tx2"/>
                </a:solidFill>
                <a:sym typeface="Wingdings" pitchFamily="2" charset="2"/>
              </a:rPr>
            </a:b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  Console.WriteLine("Process Completed!");</a:t>
            </a:r>
            <a:br>
              <a:rPr lang="en-US" dirty="0">
                <a:solidFill>
                  <a:schemeClr val="tx2"/>
                </a:solidFill>
                <a:sym typeface="Wingdings" pitchFamily="2" charset="2"/>
              </a:rPr>
            </a:b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};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bl.StartProcess();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на събития </a:t>
            </a:r>
            <a:r>
              <a:rPr lang="en-US" dirty="0"/>
              <a:t>(2)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164639" y="3113331"/>
            <a:ext cx="4511361" cy="631338"/>
          </a:xfrm>
          <a:prstGeom prst="wedgeRoundRectCallout">
            <a:avLst>
              <a:gd name="adj1" fmla="val -60838"/>
              <a:gd name="adj2" fmla="val -384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Абонираме се за събитието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000" y="4833183"/>
            <a:ext cx="3288954" cy="1096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D6028B5-16C0-4D75-BB16-D244BB113C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519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4"/>
            <a:ext cx="11815018" cy="556112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System.EventHandler</a:t>
            </a:r>
            <a:r>
              <a:rPr lang="en-US" sz="3200" dirty="0"/>
              <a:t> </a:t>
            </a:r>
            <a:r>
              <a:rPr lang="bg-BG" sz="3200" dirty="0"/>
              <a:t>е системен делегат, който дефинира стандартен обработчик на събития</a:t>
            </a:r>
            <a:r>
              <a:rPr lang="en-US" sz="3200" dirty="0"/>
              <a:t> (</a:t>
            </a:r>
            <a:r>
              <a:rPr lang="bg-BG" sz="3200" dirty="0"/>
              <a:t>например в </a:t>
            </a:r>
            <a:r>
              <a:rPr lang="en-US" sz="3200" dirty="0"/>
              <a:t>Windows Forms)</a:t>
            </a:r>
          </a:p>
          <a:p>
            <a:pPr>
              <a:buClr>
                <a:schemeClr val="tx1"/>
              </a:buClr>
            </a:pPr>
            <a:endParaRPr lang="bg-BG" sz="3200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sz="3200" dirty="0"/>
              <a:t>Стандартните събития имат </a:t>
            </a:r>
            <a:r>
              <a:rPr lang="en-US" sz="3200" b="1" dirty="0"/>
              <a:t>sender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bg-BG" sz="3200" b="1" dirty="0"/>
              <a:t>аргументи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bg-BG" sz="3200" dirty="0"/>
              <a:t>Често се ползва клас-наследник, например </a:t>
            </a:r>
            <a:r>
              <a:rPr lang="en-US" sz="3200" b="1" noProof="1">
                <a:solidFill>
                  <a:schemeClr val="bg1"/>
                </a:solidFill>
                <a:sym typeface="Wingdings" pitchFamily="2" charset="2"/>
              </a:rPr>
              <a:t>MouseButtonEventHandler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Делегатът</a:t>
            </a:r>
            <a:r>
              <a:rPr lang="en-US" dirty="0"/>
              <a:t> </a:t>
            </a:r>
            <a:r>
              <a:rPr lang="en-US" noProof="1"/>
              <a:t>System.EventHandler</a:t>
            </a:r>
            <a:r>
              <a:rPr lang="bg-BG" noProof="1"/>
              <a:t> </a:t>
            </a:r>
            <a:r>
              <a:rPr lang="en-US" dirty="0"/>
              <a:t>(1) 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7406" y="2394000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public delegate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void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EventHandler(object sender, EventArgs e);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B3CA-8AA2-4F69-B73F-FC6EB3E5B6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7FEF720-9F0C-6ECA-B351-7BE16C4DABBA}"/>
              </a:ext>
            </a:extLst>
          </p:cNvPr>
          <p:cNvSpPr txBox="1">
            <a:spLocks/>
          </p:cNvSpPr>
          <p:nvPr/>
        </p:nvSpPr>
        <p:spPr>
          <a:xfrm>
            <a:off x="697406" y="5010025"/>
            <a:ext cx="10797188" cy="14789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public delegate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void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MouseButtonEventHandler(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object sender, MouseButtonEventArgs e);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public class MouseButtonEventArgs {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  <a:sym typeface="Wingdings" pitchFamily="2" charset="2"/>
              </a:rPr>
              <a:t>holds mouse buttons info 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3448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 Event Handler </a:t>
            </a:r>
            <a:r>
              <a:rPr lang="bg-BG" dirty="0"/>
              <a:t>за клик на мишката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479676" y="1196752"/>
            <a:ext cx="11232651" cy="5532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eaLnBrk="0" latinLnBrk="1" hangingPunc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defRPr sz="2398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ym typeface="Wingdings" pitchFamily="2" charset="2"/>
              </a:rPr>
              <a:t>public partial class MainWindow : Window</a:t>
            </a:r>
          </a:p>
          <a:p>
            <a:r>
              <a:rPr lang="en-US" noProof="1">
                <a:sym typeface="Wingdings" pitchFamily="2" charset="2"/>
              </a:rPr>
              <a:t>{</a:t>
            </a:r>
          </a:p>
          <a:p>
            <a:r>
              <a:rPr lang="en-US" noProof="1">
                <a:sym typeface="Wingdings" pitchFamily="2" charset="2"/>
              </a:rPr>
              <a:t>  public MainWindow()</a:t>
            </a:r>
          </a:p>
          <a:p>
            <a:r>
              <a:rPr lang="en-US" noProof="1">
                <a:sym typeface="Wingdings" pitchFamily="2" charset="2"/>
              </a:rPr>
              <a:t>  {</a:t>
            </a:r>
          </a:p>
          <a:p>
            <a:r>
              <a:rPr lang="en-US" noProof="1">
                <a:sym typeface="Wingdings" pitchFamily="2" charset="2"/>
              </a:rPr>
              <a:t>    this.InitializeComponent();</a:t>
            </a:r>
          </a:p>
          <a:p>
            <a:r>
              <a:rPr lang="en-US" noProof="1">
                <a:sym typeface="Wingdings" pitchFamily="2" charset="2"/>
              </a:rPr>
              <a:t>    this.MouseDown += this.MainWindow_MouseClick;</a:t>
            </a:r>
          </a:p>
          <a:p>
            <a:r>
              <a:rPr lang="en-US" noProof="1">
                <a:sym typeface="Wingdings" pitchFamily="2" charset="2"/>
              </a:rPr>
              <a:t>  }</a:t>
            </a:r>
          </a:p>
          <a:p>
            <a:endParaRPr lang="en-US" noProof="1">
              <a:sym typeface="Wingdings" pitchFamily="2" charset="2"/>
            </a:endParaRPr>
          </a:p>
          <a:p>
            <a:r>
              <a:rPr lang="en-US" noProof="1">
                <a:sym typeface="Wingdings" pitchFamily="2" charset="2"/>
              </a:rPr>
              <a:t>  private void MainWindow_MouseClick(</a:t>
            </a:r>
          </a:p>
          <a:p>
            <a:r>
              <a:rPr lang="en-US" noProof="1">
                <a:sym typeface="Wingdings" pitchFamily="2" charset="2"/>
              </a:rPr>
              <a:t>    object sender, </a:t>
            </a:r>
            <a:r>
              <a:rPr lang="en-US" noProof="1">
                <a:solidFill>
                  <a:schemeClr val="bg1"/>
                </a:solidFill>
                <a:sym typeface="Wingdings" pitchFamily="2" charset="2"/>
              </a:rPr>
              <a:t>MouseButtonEventArgs e</a:t>
            </a:r>
            <a:r>
              <a:rPr lang="en-US" noProof="1">
                <a:sym typeface="Wingdings" pitchFamily="2" charset="2"/>
              </a:rPr>
              <a:t>)</a:t>
            </a:r>
          </a:p>
          <a:p>
            <a:r>
              <a:rPr lang="en-US" noProof="1">
                <a:sym typeface="Wingdings" pitchFamily="2" charset="2"/>
              </a:rPr>
              <a:t>  {</a:t>
            </a:r>
          </a:p>
          <a:p>
            <a:r>
              <a:rPr lang="en-US" noProof="1">
                <a:sym typeface="Wingdings" pitchFamily="2" charset="2"/>
              </a:rPr>
              <a:t>    MessageBox.Show(string.Format("Mouse clicked at ({0}, {1})",</a:t>
            </a:r>
          </a:p>
          <a:p>
            <a:r>
              <a:rPr lang="en-US" noProof="1">
                <a:sym typeface="Wingdings" pitchFamily="2" charset="2"/>
              </a:rPr>
              <a:t>    </a:t>
            </a:r>
            <a:r>
              <a:rPr lang="en-US" noProof="1">
                <a:solidFill>
                  <a:schemeClr val="bg1"/>
                </a:solidFill>
                <a:sym typeface="Wingdings" pitchFamily="2" charset="2"/>
              </a:rPr>
              <a:t>e</a:t>
            </a:r>
            <a:r>
              <a:rPr lang="en-US" noProof="1">
                <a:sym typeface="Wingdings" pitchFamily="2" charset="2"/>
              </a:rPr>
              <a:t>.MouseDevice.GetPosition(this).X,  </a:t>
            </a:r>
          </a:p>
          <a:p>
            <a:r>
              <a:rPr lang="en-US" noProof="1">
                <a:sym typeface="Wingdings" pitchFamily="2" charset="2"/>
              </a:rPr>
              <a:t>    </a:t>
            </a:r>
            <a:r>
              <a:rPr lang="en-US" noProof="1">
                <a:solidFill>
                  <a:schemeClr val="bg1"/>
                </a:solidFill>
                <a:sym typeface="Wingdings" pitchFamily="2" charset="2"/>
              </a:rPr>
              <a:t>e</a:t>
            </a:r>
            <a:r>
              <a:rPr lang="en-US" noProof="1">
                <a:sym typeface="Wingdings" pitchFamily="2" charset="2"/>
              </a:rPr>
              <a:t>.MouseDevice.GetPosition(this).Y));</a:t>
            </a:r>
          </a:p>
          <a:p>
            <a:r>
              <a:rPr lang="en-US" noProof="1">
                <a:sym typeface="Wingdings" pitchFamily="2" charset="2"/>
              </a:rPr>
              <a:t>  }</a:t>
            </a:r>
          </a:p>
          <a:p>
            <a:r>
              <a:rPr lang="en-US" noProof="1">
                <a:sym typeface="Wingdings" pitchFamily="2" charset="2"/>
              </a:rPr>
              <a:t>}</a:t>
            </a:r>
            <a:endParaRPr lang="bg-BG" noProof="1">
              <a:sym typeface="Wingdings" pitchFamily="2" charset="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256000" y="3513267"/>
            <a:ext cx="3424781" cy="950733"/>
          </a:xfrm>
          <a:prstGeom prst="wedgeRoundRectCallout">
            <a:avLst>
              <a:gd name="adj1" fmla="val -63787"/>
              <a:gd name="adj2" fmla="val 438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Получаваме информация за клика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74554EE-457B-4054-B541-8EB74BA4EE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56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2505" y="1329756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71086" y="1675840"/>
            <a:ext cx="10579914" cy="4705489"/>
          </a:xfrm>
          <a:prstGeom prst="rect">
            <a:avLst/>
          </a:prstGeom>
        </p:spPr>
        <p:txBody>
          <a:bodyPr vert="horz" lIns="107972" tIns="35991" rIns="107972" bIns="35991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Делегатите са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типове данни</a:t>
            </a:r>
            <a:r>
              <a:rPr lang="bg-BG" sz="3400" dirty="0">
                <a:solidFill>
                  <a:schemeClr val="bg2"/>
                </a:solidFill>
              </a:rPr>
              <a:t>, които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съдържат методи </a:t>
            </a:r>
            <a:r>
              <a:rPr lang="bg-BG" sz="3400" dirty="0">
                <a:solidFill>
                  <a:schemeClr val="bg2"/>
                </a:solidFill>
              </a:rPr>
              <a:t>като стойност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Някои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generic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делегати</a:t>
            </a:r>
            <a:r>
              <a:rPr lang="en-US" sz="3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в</a:t>
            </a:r>
            <a:r>
              <a:rPr lang="en-US" sz="3400" dirty="0">
                <a:solidFill>
                  <a:schemeClr val="bg2"/>
                </a:solidFill>
              </a:rPr>
              <a:t> C#:</a:t>
            </a:r>
          </a:p>
          <a:p>
            <a:pPr lvl="1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Action&lt;T&gt;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Func&lt;T, TResult&gt;</a:t>
            </a:r>
            <a:r>
              <a:rPr lang="en-US" sz="3200" noProof="1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Predicate&lt;T&gt;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Събитията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позволяват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да се абонираме за известия </a:t>
            </a:r>
            <a:r>
              <a:rPr lang="bg-BG" sz="3400" dirty="0">
                <a:solidFill>
                  <a:schemeClr val="bg2"/>
                </a:solidFill>
              </a:rPr>
              <a:t>за нещо, което се случва в обекта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Когато дадено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събитие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"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се случи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"</a:t>
            </a:r>
            <a:r>
              <a:rPr lang="en-US" sz="3400" b="1" dirty="0">
                <a:solidFill>
                  <a:schemeClr val="bg2"/>
                </a:solidFill>
              </a:rPr>
              <a:t>,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всички абонирани са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известени</a:t>
            </a:r>
            <a:endParaRPr lang="en-US" sz="3400" b="1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10E1F5C-7C9B-47AD-B0CD-008D7E9BC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FEB695-5F97-79B5-2C5B-A264D5FA50FC}"/>
              </a:ext>
            </a:extLst>
          </p:cNvPr>
          <p:cNvSpPr/>
          <p:nvPr/>
        </p:nvSpPr>
        <p:spPr bwMode="auto">
          <a:xfrm>
            <a:off x="8076000" y="1407273"/>
            <a:ext cx="3150000" cy="2700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се обнови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461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82626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F2BEA6-7855-404E-AB08-67D50837A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139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2840" y="991235"/>
            <a:ext cx="2726320" cy="3153888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/>
          <a:p>
            <a:pPr algn="ctr"/>
            <a:r>
              <a:rPr lang="en-US" sz="19894" b="1" dirty="0">
                <a:ln w="0"/>
                <a:solidFill>
                  <a:schemeClr val="bg2"/>
                </a:solidFill>
              </a:rPr>
              <a:t>=&gt;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839FB99-4B41-568B-9566-F7F05955A0A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Четене, филтриране, конвертиране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386721-3301-4B0B-A12D-63C762DB72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Задачи с </a:t>
            </a:r>
            <a:r>
              <a:rPr lang="fr-FR" dirty="0" err="1"/>
              <a:t>Func</a:t>
            </a:r>
            <a:r>
              <a:rPr lang="fr-FR" dirty="0"/>
              <a:t>&lt;T, V&gt;, Action&lt;T&gt;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493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Делегат</a:t>
            </a:r>
            <a:r>
              <a:rPr lang="en-US" sz="3400" dirty="0"/>
              <a:t> </a:t>
            </a:r>
            <a:r>
              <a:rPr lang="bg-BG" sz="3400" dirty="0"/>
              <a:t>е тип данни, който съдържа като стойност </a:t>
            </a:r>
            <a:r>
              <a:rPr lang="bg-BG" sz="3400" b="1" dirty="0"/>
              <a:t>метод</a:t>
            </a:r>
          </a:p>
          <a:p>
            <a:pPr>
              <a:lnSpc>
                <a:spcPct val="100000"/>
              </a:lnSpc>
            </a:pPr>
            <a:r>
              <a:rPr lang="bg-BG" sz="3400" b="1" dirty="0"/>
              <a:t>Дефиниране на делегат </a:t>
            </a:r>
            <a:r>
              <a:rPr lang="bg-BG" sz="3400" dirty="0"/>
              <a:t>(функция)</a:t>
            </a:r>
            <a:r>
              <a:rPr lang="en-US" sz="3400" dirty="0"/>
              <a:t> </a:t>
            </a:r>
            <a:r>
              <a:rPr lang="bg-BG" sz="3400" dirty="0"/>
              <a:t>чрез </a:t>
            </a:r>
            <a:r>
              <a:rPr lang="en-US" sz="3400" b="1" noProof="1">
                <a:latin typeface="Consolas" panose="020B0609020204030204" pitchFamily="49" charset="0"/>
              </a:rPr>
              <a:t>Func&lt;T,</a:t>
            </a:r>
            <a:r>
              <a:rPr lang="bg-BG" sz="3400" b="1" dirty="0"/>
              <a:t> </a:t>
            </a:r>
            <a:r>
              <a:rPr lang="en-US" sz="3400" b="1" noProof="1">
                <a:latin typeface="Consolas" panose="020B0609020204030204" pitchFamily="49" charset="0"/>
              </a:rPr>
              <a:t>V&gt;</a:t>
            </a:r>
            <a:r>
              <a:rPr lang="bg-BG" sz="3400" dirty="0"/>
              <a:t>:</a:t>
            </a:r>
            <a:endParaRPr lang="en-US" sz="3400" dirty="0"/>
          </a:p>
          <a:p>
            <a:pPr>
              <a:lnSpc>
                <a:spcPct val="100000"/>
              </a:lnSpc>
            </a:pP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Делегати</a:t>
            </a:r>
            <a:r>
              <a:rPr lang="en-US" dirty="0"/>
              <a:t>, </a:t>
            </a:r>
            <a:r>
              <a:rPr lang="en-US" dirty="0" err="1"/>
              <a:t>Func</a:t>
            </a:r>
            <a:r>
              <a:rPr lang="en-US" dirty="0"/>
              <a:t>&lt;T, V&gt;</a:t>
            </a:r>
            <a:endParaRPr lang="bg-BG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97" y="2709000"/>
            <a:ext cx="10396005" cy="6750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3200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3200" b="1" noProof="1">
                <a:latin typeface="Consolas" pitchFamily="49" charset="0"/>
                <a:cs typeface="Consolas" pitchFamily="49" charset="0"/>
              </a:rPr>
              <a:t> func = n =&gt; "number" + n;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30243F-5056-46FB-85F6-67F8DA0C81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E9A53-E1FA-EAA3-0B2F-CE350EAFF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97" y="3596823"/>
            <a:ext cx="10396005" cy="6750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Console.WriteLine(func(5));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number5</a:t>
            </a:r>
            <a:endParaRPr lang="bg-BG" sz="3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DAA4820-5A5C-8FD3-3C69-E0483333C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97" y="4738136"/>
            <a:ext cx="10396005" cy="6750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3200" b="1" noProof="1">
                <a:latin typeface="Consolas" pitchFamily="49" charset="0"/>
                <a:cs typeface="Consolas" pitchFamily="49" charset="0"/>
              </a:rPr>
              <a:t>int, int, int</a:t>
            </a:r>
            <a:r>
              <a:rPr lang="sv-SE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3200" b="1" noProof="1">
                <a:latin typeface="Consolas" pitchFamily="49" charset="0"/>
                <a:cs typeface="Consolas" pitchFamily="49" charset="0"/>
              </a:rPr>
              <a:t> mult =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x, y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sv-SE" sz="3200" b="1" noProof="1">
                <a:latin typeface="Consolas" pitchFamily="49" charset="0"/>
                <a:cs typeface="Consolas" pitchFamily="49" charset="0"/>
              </a:rPr>
              <a:t> =&gt; x * y;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881E9D-D7A2-677F-2FAF-ED0989034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97" y="5625959"/>
            <a:ext cx="10396005" cy="6750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Console.WriteLine(mult(3, 5));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15</a:t>
            </a:r>
            <a:endParaRPr lang="bg-BG" sz="3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05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35844"/>
            <a:ext cx="11801748" cy="5568904"/>
          </a:xfrm>
        </p:spPr>
        <p:txBody>
          <a:bodyPr>
            <a:normAutofit/>
          </a:bodyPr>
          <a:lstStyle/>
          <a:p>
            <a:r>
              <a:rPr lang="bg-BG" sz="3400" dirty="0"/>
              <a:t>Прочетете текст от конзолата</a:t>
            </a:r>
            <a:endParaRPr lang="en-US" sz="3400" dirty="0"/>
          </a:p>
          <a:p>
            <a:r>
              <a:rPr lang="bg-BG" sz="3400" dirty="0"/>
              <a:t>Филтрирайте и отпечатайте всички думи</a:t>
            </a:r>
            <a:r>
              <a:rPr lang="en-US" sz="3400" dirty="0"/>
              <a:t>, </a:t>
            </a:r>
            <a:r>
              <a:rPr lang="bg-BG" sz="3400" dirty="0"/>
              <a:t>които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са изцяло изписани само с главни букви</a:t>
            </a:r>
            <a:endParaRPr lang="en-US" sz="3400" dirty="0"/>
          </a:p>
          <a:p>
            <a:r>
              <a:rPr lang="bg-BG" sz="3400" dirty="0"/>
              <a:t>Използвайте</a:t>
            </a:r>
            <a:r>
              <a:rPr lang="en-US" sz="3400" dirty="0"/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Func&lt;string,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bool&gt;</a:t>
            </a:r>
            <a:r>
              <a:rPr lang="en-US" sz="3400" dirty="0"/>
              <a:t> (</a:t>
            </a:r>
            <a:r>
              <a:rPr lang="bg-BG" sz="3400" dirty="0"/>
              <a:t>предикат</a:t>
            </a:r>
            <a:r>
              <a:rPr lang="en-US" sz="3400" dirty="0"/>
              <a:t>)</a:t>
            </a:r>
            <a:endParaRPr lang="en-US" sz="3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Филтриране на думи с главна буква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4705" y="3903589"/>
            <a:ext cx="5693836" cy="24588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hello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BMW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programming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C#</a:t>
            </a:r>
            <a:endParaRPr lang="sv-SE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27195" y="4582044"/>
            <a:ext cx="2245188" cy="11019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BMW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C#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06EDE-5C57-47D4-B715-0F0C78F0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000" y="4914000"/>
            <a:ext cx="523739" cy="438036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A1E6B5D2-2B1E-45A1-BAC3-9DA2C456F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255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на думи с главна буква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35808" y="1404000"/>
            <a:ext cx="9120382" cy="25924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Func&lt;string, bool&gt;</a:t>
            </a:r>
            <a:r>
              <a:rPr lang="en-US" sz="2799" noProof="1">
                <a:solidFill>
                  <a:schemeClr val="tx1"/>
                </a:solidFill>
              </a:rPr>
              <a:t> isAllCaps =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chemeClr val="bg1"/>
                </a:solidFill>
              </a:rPr>
              <a:t>str =&gt; str == str.ToUpper()</a:t>
            </a:r>
            <a:r>
              <a:rPr lang="en-US" sz="2799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noProof="1">
                <a:solidFill>
                  <a:schemeClr val="tx1"/>
                </a:solidFill>
                <a:highlight>
                  <a:srgbClr val="FFFF00"/>
                </a:highlight>
              </a:rPr>
              <a:t>TODO</a:t>
            </a:r>
            <a:endParaRPr lang="en-US" sz="2799" noProof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090012-7B73-41AE-8FBD-CE8D2F889A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7D9A2-A52C-41F5-B5E8-874B1C3FD173}"/>
              </a:ext>
            </a:extLst>
          </p:cNvPr>
          <p:cNvSpPr txBox="1"/>
          <p:nvPr/>
        </p:nvSpPr>
        <p:spPr>
          <a:xfrm>
            <a:off x="40471" y="6381427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u="sng" dirty="0">
                <a:highlight>
                  <a:srgbClr val="FFFF00"/>
                </a:highlight>
              </a:rPr>
              <a:t>TODO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8725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89229"/>
            <a:ext cx="11801748" cy="5568904"/>
          </a:xfrm>
        </p:spPr>
        <p:txBody>
          <a:bodyPr>
            <a:normAutofit/>
          </a:bodyPr>
          <a:lstStyle/>
          <a:p>
            <a:r>
              <a:rPr lang="bg-BG" sz="3400" dirty="0"/>
              <a:t>Прочетете от конзолата </a:t>
            </a:r>
            <a:r>
              <a:rPr lang="bg-BG" sz="3400" b="1" dirty="0">
                <a:solidFill>
                  <a:schemeClr val="bg1"/>
                </a:solidFill>
              </a:rPr>
              <a:t>цените на продукти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bg-BG" sz="3400" dirty="0"/>
              <a:t>Добавете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ДДС</a:t>
            </a:r>
            <a:r>
              <a:rPr lang="en-US" sz="3400" dirty="0"/>
              <a:t> </a:t>
            </a:r>
            <a:r>
              <a:rPr lang="bg-BG" sz="3400" dirty="0"/>
              <a:t>от</a:t>
            </a:r>
            <a:r>
              <a:rPr lang="en-US" sz="3400" dirty="0"/>
              <a:t> 20% </a:t>
            </a:r>
            <a:r>
              <a:rPr lang="bg-BG" sz="3400" dirty="0"/>
              <a:t>към всеки продукт (</a:t>
            </a:r>
            <a:r>
              <a:rPr lang="en-US" sz="3400" b="1" dirty="0"/>
              <a:t>VAT</a:t>
            </a:r>
            <a:r>
              <a:rPr lang="en-US" sz="3400" dirty="0"/>
              <a:t> </a:t>
            </a:r>
            <a:r>
              <a:rPr lang="bg-BG" sz="3400" dirty="0"/>
              <a:t>на английски)</a:t>
            </a:r>
            <a:endParaRPr lang="en-US" sz="3400" dirty="0"/>
          </a:p>
          <a:p>
            <a:r>
              <a:rPr lang="bg-BG" sz="3400" dirty="0"/>
              <a:t>Използвайте</a:t>
            </a:r>
            <a:r>
              <a:rPr lang="en-US" sz="3400" dirty="0"/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Func&lt;double,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Добавяне на</a:t>
            </a:r>
            <a:r>
              <a:rPr lang="en-US" dirty="0"/>
              <a:t> </a:t>
            </a:r>
            <a:r>
              <a:rPr lang="bg-BG" dirty="0"/>
              <a:t>ДДС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23167" y="3507566"/>
            <a:ext cx="1222077" cy="2754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4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1.00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3.00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8.20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9.60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46560" y="3778349"/>
            <a:ext cx="1066522" cy="22126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8.40</a:t>
            </a:r>
            <a:endParaRPr lang="sv-SE" sz="2399" b="1" noProof="1">
              <a:highlight>
                <a:srgbClr val="FFFF00"/>
              </a:highligh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951" y="4665646"/>
            <a:ext cx="523739" cy="43803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DDECB82-B06C-462A-B66D-90C3F916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999" y="4396848"/>
            <a:ext cx="1998047" cy="975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още един</a:t>
            </a:r>
            <a:br>
              <a:rPr lang="bg-BG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</a:br>
            <a:r>
              <a:rPr lang="bg-BG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пример</a:t>
            </a:r>
            <a:endParaRPr lang="sv-SE" sz="2399" b="1" noProof="1">
              <a:highlight>
                <a:srgbClr val="FFFF00"/>
              </a:highligh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7391C-BE6A-4B54-B6B9-67FA4A0B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8530" y="4590683"/>
            <a:ext cx="1133560" cy="5879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TODO</a:t>
            </a:r>
            <a:endParaRPr lang="sv-SE" sz="2399" b="1" noProof="1">
              <a:highlight>
                <a:srgbClr val="FFFF00"/>
              </a:highligh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9AB0BA-7437-4CBD-92CD-BE9DBF7D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21" y="4665646"/>
            <a:ext cx="523739" cy="438036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325C738-C076-430C-8CFB-33BDDDDC6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829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Добавяне на</a:t>
            </a:r>
            <a:r>
              <a:rPr lang="en-US" dirty="0"/>
              <a:t> </a:t>
            </a:r>
            <a:r>
              <a:rPr lang="bg-BG" dirty="0"/>
              <a:t>ДДС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53444" y="1268761"/>
            <a:ext cx="11085113" cy="48347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bg1"/>
                </a:solidFill>
              </a:rPr>
              <a:t>Func&lt;double, double&gt; </a:t>
            </a:r>
            <a:r>
              <a:rPr lang="en-US" sz="2800" noProof="1">
                <a:solidFill>
                  <a:schemeClr val="tx1"/>
                </a:solidFill>
              </a:rPr>
              <a:t>addVat = p =&gt; p * 1.2;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double[] prices = </a:t>
            </a:r>
            <a:r>
              <a:rPr lang="en-US" sz="2800" noProof="1">
                <a:solidFill>
                  <a:schemeClr val="tx1"/>
                </a:solidFill>
                <a:highlight>
                  <a:srgbClr val="FFFF00"/>
                </a:highlight>
              </a:rPr>
              <a:t>Console.ReadLine()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  <a:highlight>
                  <a:srgbClr val="FFFF00"/>
                </a:highlight>
              </a:rPr>
              <a:t>    .Split(new string[] { ", " },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  <a:highlight>
                  <a:srgbClr val="FFFF00"/>
                </a:highlight>
              </a:rPr>
              <a:t>        StringSplitOptions.RemoveEmptyEntries)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  <a:highlight>
                  <a:srgbClr val="FFFF00"/>
                </a:highlight>
              </a:rPr>
              <a:t>    .Select(</a:t>
            </a:r>
            <a:r>
              <a:rPr lang="en-US" sz="2800" noProof="1">
                <a:solidFill>
                  <a:schemeClr val="bg1"/>
                </a:solidFill>
                <a:highlight>
                  <a:srgbClr val="FFFF00"/>
                </a:highlight>
              </a:rPr>
              <a:t>double.Parse</a:t>
            </a:r>
            <a:r>
              <a:rPr lang="en-US" sz="2800" noProof="1">
                <a:solidFill>
                  <a:schemeClr val="tx1"/>
                </a:solidFill>
                <a:highlight>
                  <a:srgbClr val="FFFF00"/>
                </a:highlight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  <a:highlight>
                  <a:srgbClr val="FFFF00"/>
                </a:highlight>
              </a:rPr>
              <a:t>    .Select(</a:t>
            </a:r>
            <a:r>
              <a:rPr lang="en-US" sz="2800" noProof="1">
                <a:solidFill>
                  <a:schemeClr val="bg1"/>
                </a:solidFill>
                <a:highlight>
                  <a:srgbClr val="FFFF00"/>
                </a:highlight>
              </a:rPr>
              <a:t>addVat</a:t>
            </a:r>
            <a:r>
              <a:rPr lang="en-US" sz="2800" noProof="1">
                <a:solidFill>
                  <a:schemeClr val="tx1"/>
                </a:solidFill>
                <a:highlight>
                  <a:srgbClr val="FFFF00"/>
                </a:highlight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  <a:highlight>
                  <a:srgbClr val="FFFF00"/>
                </a:highlight>
              </a:rPr>
              <a:t>    .ToArray();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  <a:highlight>
                  <a:srgbClr val="FFFF00"/>
                </a:highlight>
              </a:rPr>
              <a:t>foreach (var price in prices)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  <a:highlight>
                  <a:srgbClr val="FFFF00"/>
                </a:highlight>
              </a:rPr>
              <a:t>  Console.WriteLine($"{price:f2}");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A368E6-735B-44F9-B078-6FA7E8D8B6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11B7C-61CD-4CFD-B01F-BD5E14CBC123}"/>
              </a:ext>
            </a:extLst>
          </p:cNvPr>
          <p:cNvSpPr txBox="1"/>
          <p:nvPr/>
        </p:nvSpPr>
        <p:spPr>
          <a:xfrm>
            <a:off x="3176" y="6323846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 </a:t>
            </a:r>
            <a:r>
              <a:rPr lang="en-US" sz="1799" dirty="0"/>
              <a:t>: </a:t>
            </a:r>
            <a:r>
              <a:rPr lang="en-US" u="sng" dirty="0">
                <a:hlinkClick r:id="rId2"/>
              </a:rPr>
              <a:t>https://judge.softuni.bg/Contests/Practice/Index/3168#3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9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Можем да подаваме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  <a:r>
              <a:rPr lang="en-US" sz="3400" dirty="0"/>
              <a:t> </a:t>
            </a:r>
            <a:r>
              <a:rPr lang="bg-BG" sz="3400" dirty="0"/>
              <a:t>на методи</a:t>
            </a:r>
            <a:r>
              <a:rPr lang="en-US" sz="3400" dirty="0"/>
              <a:t>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4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3400" dirty="0"/>
          </a:p>
          <a:p>
            <a:r>
              <a:rPr lang="bg-BG" sz="3400" dirty="0"/>
              <a:t>Можем да използваме метода така</a:t>
            </a:r>
            <a:r>
              <a:rPr lang="en-US" sz="3400" dirty="0"/>
              <a:t>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Подаване на функции на метод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400" y="1884018"/>
            <a:ext cx="10873208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int Operation(int number,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5400" y="4536528"/>
            <a:ext cx="10873208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– 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861275-A80A-4C5D-80FD-1ACE80B8D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965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3546</TotalTime>
  <Words>1728</Words>
  <Application>Microsoft Office PowerPoint</Application>
  <PresentationFormat>Widescreen</PresentationFormat>
  <Paragraphs>284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</vt:lpstr>
      <vt:lpstr>Делегати и събития</vt:lpstr>
      <vt:lpstr>Съдържание</vt:lpstr>
      <vt:lpstr>Задачи с Func&lt;T, V&gt;, Action&lt;T&gt;</vt:lpstr>
      <vt:lpstr>Делегати, Func&lt;T, V&gt;</vt:lpstr>
      <vt:lpstr>Задача: Филтриране на думи с главна буква</vt:lpstr>
      <vt:lpstr>Решение: Филтриране на думи с главна буква</vt:lpstr>
      <vt:lpstr>Задача: Добавяне на ДДС</vt:lpstr>
      <vt:lpstr>Решение: Добавяне на ДДС</vt:lpstr>
      <vt:lpstr>Подаване на функции на метод</vt:lpstr>
      <vt:lpstr>Функции от по-висок ред</vt:lpstr>
      <vt:lpstr>Задача: Филтриране по възраст</vt:lpstr>
      <vt:lpstr>Решение: Филтриране по възраст (1)</vt:lpstr>
      <vt:lpstr>Решение: Филтриране по възраст (2)</vt:lpstr>
      <vt:lpstr>Предефинирани булеви делегати</vt:lpstr>
      <vt:lpstr>Предикати</vt:lpstr>
      <vt:lpstr>Предикати – пример</vt:lpstr>
      <vt:lpstr>Събития (Events) и EventHandler </vt:lpstr>
      <vt:lpstr>Събития</vt:lpstr>
      <vt:lpstr>Декларация и абонамент за събитие</vt:lpstr>
      <vt:lpstr>Деклариране на събития (1)</vt:lpstr>
      <vt:lpstr>Деклариране на събития (2)</vt:lpstr>
      <vt:lpstr>Делегатът System.EventHandler (1) </vt:lpstr>
      <vt:lpstr>UI Event Handler за клик на мишката – пример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Делегати и събития</dc:title>
  <dc:subject>Модул 1 - ООП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162</cp:revision>
  <dcterms:created xsi:type="dcterms:W3CDTF">2018-05-23T13:08:44Z</dcterms:created>
  <dcterms:modified xsi:type="dcterms:W3CDTF">2023-08-15T10:28:13Z</dcterms:modified>
  <cp:category>© SoftUni – https://softuni.org</cp:category>
</cp:coreProperties>
</file>