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2"/>
  </p:notesMasterIdLst>
  <p:handoutMasterIdLst>
    <p:handoutMasterId r:id="rId23"/>
  </p:handoutMasterIdLst>
  <p:sldIdLst>
    <p:sldId id="503" r:id="rId2"/>
    <p:sldId id="276" r:id="rId3"/>
    <p:sldId id="587" r:id="rId4"/>
    <p:sldId id="588" r:id="rId5"/>
    <p:sldId id="589" r:id="rId6"/>
    <p:sldId id="590" r:id="rId7"/>
    <p:sldId id="591" r:id="rId8"/>
    <p:sldId id="592" r:id="rId9"/>
    <p:sldId id="593" r:id="rId10"/>
    <p:sldId id="594" r:id="rId11"/>
    <p:sldId id="595" r:id="rId12"/>
    <p:sldId id="596" r:id="rId13"/>
    <p:sldId id="597" r:id="rId14"/>
    <p:sldId id="598" r:id="rId15"/>
    <p:sldId id="599" r:id="rId16"/>
    <p:sldId id="600" r:id="rId17"/>
    <p:sldId id="601" r:id="rId18"/>
    <p:sldId id="586" r:id="rId19"/>
    <p:sldId id="504" r:id="rId20"/>
    <p:sldId id="50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A0C7653D-1924-4F56-9E27-AA2B21F1DA92}">
          <p14:sldIdLst>
            <p14:sldId id="503"/>
            <p14:sldId id="276"/>
          </p14:sldIdLst>
        </p14:section>
        <p14:section name="Форматиране на страница" id="{33375950-8F68-49A9-A2EF-D5FFA8ED6D13}">
          <p14:sldIdLst>
            <p14:sldId id="587"/>
            <p14:sldId id="588"/>
            <p14:sldId id="589"/>
            <p14:sldId id="590"/>
            <p14:sldId id="591"/>
            <p14:sldId id="592"/>
          </p14:sldIdLst>
        </p14:section>
        <p14:section name="Номериране на страница" id="{8115A883-E28F-48BB-8455-450163669199}">
          <p14:sldIdLst>
            <p14:sldId id="593"/>
            <p14:sldId id="594"/>
            <p14:sldId id="595"/>
            <p14:sldId id="596"/>
          </p14:sldIdLst>
        </p14:section>
        <p14:section name="Отпечатване на документ" id="{35D0EBBF-4293-4D80-8E3D-CA3F779D3DF8}">
          <p14:sldIdLst>
            <p14:sldId id="597"/>
            <p14:sldId id="598"/>
            <p14:sldId id="599"/>
            <p14:sldId id="600"/>
            <p14:sldId id="601"/>
          </p14:sldIdLst>
        </p14:section>
        <p14:section name="Заключение" id="{E19D07F1-86E2-47E9-B2AB-7ADC4F89DC12}">
          <p14:sldIdLst>
            <p14:sldId id="586"/>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54" autoAdjust="0"/>
    <p:restoredTop sz="93810" autoAdjust="0"/>
  </p:normalViewPr>
  <p:slideViewPr>
    <p:cSldViewPr showGuides="1">
      <p:cViewPr varScale="1">
        <p:scale>
          <a:sx n="89" d="100"/>
          <a:sy n="89" d="100"/>
        </p:scale>
        <p:origin x="413" y="86"/>
      </p:cViewPr>
      <p:guideLst>
        <p:guide orient="horz" pos="2184"/>
        <p:guide pos="3840"/>
      </p:guideLst>
    </p:cSldViewPr>
  </p:slideViewPr>
  <p:outlineViewPr>
    <p:cViewPr>
      <p:scale>
        <a:sx n="33" d="100"/>
        <a:sy n="33" d="100"/>
      </p:scale>
      <p:origin x="0" y="-9989"/>
    </p:cViewPr>
  </p:outlineViewPr>
  <p:notesTextViewPr>
    <p:cViewPr>
      <p:scale>
        <a:sx n="3" d="2"/>
        <a:sy n="3" d="2"/>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28.1.2025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1/28/2025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id="{3288A3F3-90B1-4930-8D00-5603BDABEF10}"/>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id="{149CC699-A079-49A5-A4D6-73B7F849A7DC}"/>
              </a:ext>
            </a:extLst>
          </p:cNvPr>
          <p:cNvSpPr>
            <a:spLocks noGrp="1"/>
          </p:cNvSpPr>
          <p:nvPr>
            <p:ph type="body" idx="1"/>
          </p:nvPr>
        </p:nvSpPr>
        <p:spPr/>
        <p:txBody>
          <a:bodyPr/>
          <a:lstStyle/>
          <a:p>
            <a:endParaRPr lang="en-US"/>
          </a:p>
        </p:txBody>
      </p:sp>
      <p:sp>
        <p:nvSpPr>
          <p:cNvPr id="19" name="Slide Number Placeholder 5">
            <a:extLst>
              <a:ext uri="{FF2B5EF4-FFF2-40B4-BE49-F238E27FC236}">
                <a16:creationId xmlns:a16="http://schemas.microsoft.com/office/drawing/2014/main"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id="{D18F1DFF-B3E7-4ABF-97EE-0BBF3A961E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436243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3957420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11"/>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1263953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bg-BG" sz="1100"/>
              <a:t>Работна група </a:t>
            </a:r>
            <a:r>
              <a:rPr lang="bg-BG"/>
              <a:t>"Образование по програмиране и ИТ"</a:t>
            </a:r>
            <a:r>
              <a:rPr lang="bg-BG" sz="1100"/>
              <a:t>, с подкрепата на </a:t>
            </a:r>
            <a:r>
              <a:rPr lang="en-US" sz="1100">
                <a:hlinkClick r:id="rId3"/>
              </a:rPr>
              <a:t>SoftUni</a:t>
            </a:r>
            <a:endParaRPr lang="en-US" sz="1100" dirty="0"/>
          </a:p>
        </p:txBody>
      </p:sp>
    </p:spTree>
    <p:extLst>
      <p:ext uri="{BB962C8B-B14F-4D97-AF65-F5344CB8AC3E}">
        <p14:creationId xmlns:p14="http://schemas.microsoft.com/office/powerpoint/2010/main" val="31659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dirty="0"/>
              <a:t>© Software University Foundation – </a:t>
            </a:r>
            <a:r>
              <a:rPr lang="en-US" sz="1000" u="sng" dirty="0">
                <a:hlinkClick r:id="rId3"/>
              </a:rPr>
              <a:t>http://softuni.org</a:t>
            </a:r>
            <a:endParaRPr lang="en-US" sz="1000" dirty="0"/>
          </a:p>
          <a:p>
            <a:r>
              <a:rPr lang="en-US" sz="1000" dirty="0"/>
              <a:t>This work is licensed under the </a:t>
            </a:r>
            <a:r>
              <a:rPr lang="en-US" sz="1000" u="sng" noProof="1">
                <a:hlinkClick r:id="rId4"/>
              </a:rPr>
              <a:t>Creative Commons Attribution-NonCommercial-ShareAlike</a:t>
            </a:r>
            <a:r>
              <a:rPr lang="en-US" sz="1000" noProof="1"/>
              <a:t> </a:t>
            </a:r>
            <a:r>
              <a:rPr lang="en-US" sz="1000" dirty="0"/>
              <a:t>license.</a:t>
            </a:r>
          </a:p>
        </p:txBody>
      </p:sp>
      <p:sp>
        <p:nvSpPr>
          <p:cNvPr id="5" name="Slide Number Placeholder 4"/>
          <p:cNvSpPr>
            <a:spLocks noGrp="1"/>
          </p:cNvSpPr>
          <p:nvPr>
            <p:ph type="sldNum" sz="quarter" idx="11"/>
          </p:nvPr>
        </p:nvSpPr>
        <p:spPr/>
        <p:txBody>
          <a:bodyPr/>
          <a:lstStyle/>
          <a:p>
            <a:fld id="{3EBA5BD7-F043-4D1B-AA17-CD412FC534DE}" type="slidenum">
              <a:rPr lang="en-US" smtClean="0"/>
              <a:pPr/>
              <a:t>18</a:t>
            </a:fld>
            <a:endParaRPr lang="en-US" dirty="0"/>
          </a:p>
        </p:txBody>
      </p:sp>
    </p:spTree>
    <p:extLst>
      <p:ext uri="{BB962C8B-B14F-4D97-AF65-F5344CB8AC3E}">
        <p14:creationId xmlns:p14="http://schemas.microsoft.com/office/powerpoint/2010/main" val="2505804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19</a:t>
            </a:fld>
            <a:endParaRPr lang="en-US" dirty="0"/>
          </a:p>
        </p:txBody>
      </p:sp>
      <p:sp>
        <p:nvSpPr>
          <p:cNvPr id="4" name="Footer Placeholder 3">
            <a:extLst>
              <a:ext uri="{FF2B5EF4-FFF2-40B4-BE49-F238E27FC236}">
                <a16:creationId xmlns:a16="http://schemas.microsoft.com/office/drawing/2014/main" id="{8E059BE0-D868-413B-AAA1-1CC88D1F52C5}"/>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466590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20</a:t>
            </a:fld>
            <a:endParaRPr lang="en-US" dirty="0"/>
          </a:p>
        </p:txBody>
      </p:sp>
      <p:sp>
        <p:nvSpPr>
          <p:cNvPr id="4" name="Footer Placeholder 3">
            <a:extLst>
              <a:ext uri="{FF2B5EF4-FFF2-40B4-BE49-F238E27FC236}">
                <a16:creationId xmlns:a16="http://schemas.microsoft.com/office/drawing/2014/main" id="{D2472CE7-61C1-4B7B-B0C8-5A45F0178717}"/>
              </a:ext>
            </a:extLst>
          </p:cNvPr>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6488444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gi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hor Name">
            <a:extLst>
              <a:ext uri="{FF2B5EF4-FFF2-40B4-BE49-F238E27FC236}">
                <a16:creationId xmlns:a16="http://schemas.microsoft.com/office/drawing/2014/main" id="{FA396BB6-2053-4690-9672-BC528007D370}"/>
              </a:ext>
            </a:extLst>
          </p:cNvPr>
          <p:cNvSpPr>
            <a:spLocks noGrp="1"/>
          </p:cNvSpPr>
          <p:nvPr>
            <p:ph type="body" sz="quarter" idx="22"/>
          </p:nvPr>
        </p:nvSpPr>
        <p:spPr>
          <a:xfrm>
            <a:off x="6390120" y="6086106"/>
            <a:ext cx="5248260" cy="341313"/>
          </a:xfrm>
        </p:spPr>
        <p:txBody>
          <a:bodyPr>
            <a:normAutofit lnSpcReduction="10000"/>
          </a:bodyPr>
          <a:lstStyle/>
          <a:p>
            <a:r>
              <a:rPr lang="en-US" dirty="0"/>
              <a:t>6</a:t>
            </a:r>
            <a:r>
              <a:rPr lang="bg-BG" dirty="0"/>
              <a:t> клас</a:t>
            </a:r>
          </a:p>
        </p:txBody>
      </p:sp>
      <p:sp>
        <p:nvSpPr>
          <p:cNvPr id="52" name="Text Placeholder 51">
            <a:extLst>
              <a:ext uri="{FF2B5EF4-FFF2-40B4-BE49-F238E27FC236}">
                <a16:creationId xmlns:a16="http://schemas.microsoft.com/office/drawing/2014/main" id="{8DE66249-1FBD-414B-AF0D-550F7312AF7D}"/>
              </a:ext>
            </a:extLst>
          </p:cNvPr>
          <p:cNvSpPr>
            <a:spLocks noGrp="1"/>
          </p:cNvSpPr>
          <p:nvPr>
            <p:ph type="body" sz="quarter" idx="21"/>
          </p:nvPr>
        </p:nvSpPr>
        <p:spPr>
          <a:xfrm>
            <a:off x="6390122" y="5698189"/>
            <a:ext cx="5248260" cy="374236"/>
          </a:xfrm>
        </p:spPr>
        <p:txBody>
          <a:bodyPr>
            <a:normAutofit lnSpcReduction="10000"/>
          </a:bodyPr>
          <a:lstStyle/>
          <a:p>
            <a:r>
              <a:rPr lang="bg-BG" dirty="0"/>
              <a:t>Компютърно моделиране и ИТ</a:t>
            </a:r>
            <a:endParaRPr lang="en-US" dirty="0"/>
          </a:p>
        </p:txBody>
      </p:sp>
      <p:sp>
        <p:nvSpPr>
          <p:cNvPr id="18" name="Text Placeholder 17">
            <a:extLst>
              <a:ext uri="{FF2B5EF4-FFF2-40B4-BE49-F238E27FC236}">
                <a16:creationId xmlns:a16="http://schemas.microsoft.com/office/drawing/2014/main" id="{520F80DC-BAF0-05EE-2BC1-37C2321904F8}"/>
              </a:ext>
            </a:extLst>
          </p:cNvPr>
          <p:cNvSpPr>
            <a:spLocks noGrp="1"/>
          </p:cNvSpPr>
          <p:nvPr>
            <p:ph type="body" sz="quarter" idx="18"/>
          </p:nvPr>
        </p:nvSpPr>
        <p:spPr>
          <a:xfrm>
            <a:off x="534045" y="6085863"/>
            <a:ext cx="4751953" cy="341556"/>
          </a:xfrm>
        </p:spPr>
        <p:txBody>
          <a:bodyPr>
            <a:normAutofit lnSpcReduction="10000"/>
          </a:bodyPr>
          <a:lstStyle/>
          <a:p>
            <a:r>
              <a:rPr lang="en-US" dirty="0">
                <a:hlinkClick r:id="rId3"/>
              </a:rPr>
              <a:t>https://github.com/BG-IT-Edu</a:t>
            </a:r>
            <a:endParaRPr lang="en-US" dirty="0"/>
          </a:p>
        </p:txBody>
      </p:sp>
      <p:sp>
        <p:nvSpPr>
          <p:cNvPr id="40" name="Text Placeholder 39">
            <a:extLst>
              <a:ext uri="{FF2B5EF4-FFF2-40B4-BE49-F238E27FC236}">
                <a16:creationId xmlns:a16="http://schemas.microsoft.com/office/drawing/2014/main" id="{E4D839B2-02D1-883A-3CE0-7CF25557FBA4}"/>
              </a:ext>
            </a:extLst>
          </p:cNvPr>
          <p:cNvSpPr>
            <a:spLocks noGrp="1"/>
          </p:cNvSpPr>
          <p:nvPr>
            <p:ph type="body" sz="quarter" idx="17"/>
          </p:nvPr>
        </p:nvSpPr>
        <p:spPr>
          <a:xfrm>
            <a:off x="534046" y="5251106"/>
            <a:ext cx="4751954" cy="724904"/>
          </a:xfrm>
        </p:spPr>
        <p:txBody>
          <a:bodyPr>
            <a:normAutofit/>
          </a:bodyPr>
          <a:lstStyle/>
          <a:p>
            <a:r>
              <a:rPr lang="bg-BG" dirty="0"/>
              <a:t>Проект "Отворено учебно съдържание по програмиране и ИТ", СофтУни Фондация </a:t>
            </a:r>
          </a:p>
        </p:txBody>
      </p:sp>
      <p:sp>
        <p:nvSpPr>
          <p:cNvPr id="2" name="Presentation Title">
            <a:extLst>
              <a:ext uri="{FF2B5EF4-FFF2-40B4-BE49-F238E27FC236}">
                <a16:creationId xmlns:a16="http://schemas.microsoft.com/office/drawing/2014/main" id="{37F91798-9AD5-4209-8887-958029548481}"/>
              </a:ext>
            </a:extLst>
          </p:cNvPr>
          <p:cNvSpPr>
            <a:spLocks noGrp="1"/>
          </p:cNvSpPr>
          <p:nvPr>
            <p:ph type="title"/>
          </p:nvPr>
        </p:nvSpPr>
        <p:spPr>
          <a:xfrm>
            <a:off x="554746" y="321502"/>
            <a:ext cx="11083636" cy="1982498"/>
          </a:xfrm>
        </p:spPr>
        <p:txBody>
          <a:bodyPr>
            <a:normAutofit/>
          </a:bodyPr>
          <a:lstStyle/>
          <a:p>
            <a:r>
              <a:rPr lang="ru-RU" dirty="0"/>
              <a:t>Форматиране на страница и отпечатване на текстов документ</a:t>
            </a:r>
            <a:endParaRPr lang="en-US"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302" y="3159000"/>
            <a:ext cx="2002460" cy="898099"/>
          </a:xfrm>
          <a:prstGeom prst="rect">
            <a:avLst/>
          </a:prstGeom>
        </p:spPr>
      </p:pic>
      <p:pic>
        <p:nvPicPr>
          <p:cNvPr id="1030" name="Picture 6" descr="APA Title Page: Format And Templates BibGuru Blog, 56% OFF"/>
          <p:cNvPicPr>
            <a:picLocks noGrp="1" noChangeAspect="1" noChangeArrowheads="1"/>
          </p:cNvPicPr>
          <p:nvPr>
            <p:ph type="pic" sz="quarter" idx="10"/>
          </p:nvPr>
        </p:nvPicPr>
        <p:blipFill rotWithShape="1">
          <a:blip r:embed="rId5">
            <a:extLst>
              <a:ext uri="{28A0092B-C50C-407E-A947-70E740481C1C}">
                <a14:useLocalDpi xmlns:a14="http://schemas.microsoft.com/office/drawing/2010/main" val="0"/>
              </a:ext>
            </a:extLst>
          </a:blip>
          <a:srcRect l="7624" t="19878" r="22434" b="8288"/>
          <a:stretch/>
        </p:blipFill>
        <p:spPr bwMode="auto">
          <a:xfrm>
            <a:off x="6906000" y="3159000"/>
            <a:ext cx="4732380" cy="243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64053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ru-RU" dirty="0"/>
              <a:t>Когато работите с </a:t>
            </a:r>
            <a:r>
              <a:rPr lang="ru-RU" b="1" dirty="0"/>
              <a:t>документи </a:t>
            </a:r>
            <a:r>
              <a:rPr lang="ru-RU" dirty="0"/>
              <a:t>с </a:t>
            </a:r>
            <a:r>
              <a:rPr lang="ru-RU" b="1" dirty="0"/>
              <a:t>множество страници</a:t>
            </a:r>
            <a:r>
              <a:rPr lang="ru-RU" dirty="0"/>
              <a:t>, е препоръчително да ги </a:t>
            </a:r>
            <a:r>
              <a:rPr lang="ru-RU" b="1" dirty="0"/>
              <a:t>номерирате</a:t>
            </a:r>
            <a:r>
              <a:rPr lang="ru-RU" dirty="0"/>
              <a:t> за </a:t>
            </a:r>
            <a:r>
              <a:rPr lang="ru-RU" b="1" dirty="0"/>
              <a:t>по-лесна ориентация</a:t>
            </a:r>
          </a:p>
          <a:p>
            <a:r>
              <a:rPr lang="ru-RU" dirty="0"/>
              <a:t>Страниците в </a:t>
            </a:r>
            <a:r>
              <a:rPr lang="en-US" b="1" dirty="0"/>
              <a:t>Word</a:t>
            </a:r>
            <a:r>
              <a:rPr lang="en-US" dirty="0"/>
              <a:t> </a:t>
            </a:r>
            <a:r>
              <a:rPr lang="bg-BG" dirty="0"/>
              <a:t>се номерират от падащото</a:t>
            </a:r>
            <a:r>
              <a:rPr lang="bg-BG" b="1" dirty="0"/>
              <a:t> меню </a:t>
            </a:r>
            <a:r>
              <a:rPr lang="en-US" b="1" dirty="0">
                <a:solidFill>
                  <a:schemeClr val="bg1"/>
                </a:solidFill>
              </a:rPr>
              <a:t>Page Number </a:t>
            </a:r>
            <a:r>
              <a:rPr lang="bg-BG" dirty="0"/>
              <a:t>на </a:t>
            </a:r>
            <a:r>
              <a:rPr lang="bg-BG" b="1" dirty="0"/>
              <a:t>панела </a:t>
            </a:r>
            <a:r>
              <a:rPr lang="en-US" b="1" dirty="0">
                <a:solidFill>
                  <a:schemeClr val="bg1"/>
                </a:solidFill>
              </a:rPr>
              <a:t>Header&amp;Footer</a:t>
            </a:r>
            <a:r>
              <a:rPr lang="en-US" b="1" dirty="0"/>
              <a:t> </a:t>
            </a:r>
            <a:r>
              <a:rPr lang="bg-BG" dirty="0"/>
              <a:t>от </a:t>
            </a:r>
            <a:r>
              <a:rPr lang="bg-BG" b="1" dirty="0"/>
              <a:t>менюто </a:t>
            </a:r>
            <a:r>
              <a:rPr lang="en-US" b="1" dirty="0">
                <a:solidFill>
                  <a:schemeClr val="bg1"/>
                </a:solidFill>
              </a:rPr>
              <a:t>Insert</a:t>
            </a:r>
          </a:p>
        </p:txBody>
      </p:sp>
      <p:sp>
        <p:nvSpPr>
          <p:cNvPr id="4" name="Title 3"/>
          <p:cNvSpPr>
            <a:spLocks noGrp="1"/>
          </p:cNvSpPr>
          <p:nvPr>
            <p:ph type="title"/>
          </p:nvPr>
        </p:nvSpPr>
        <p:spPr/>
        <p:txBody>
          <a:bodyPr/>
          <a:lstStyle/>
          <a:p>
            <a:r>
              <a:rPr lang="bg-BG" dirty="0"/>
              <a:t>Номериране на страници</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p:blipFill>
        <p:spPr>
          <a:xfrm>
            <a:off x="2384577" y="4458637"/>
            <a:ext cx="3150000" cy="1934772"/>
          </a:xfrm>
          <a:prstGeom prst="rect">
            <a:avLst/>
          </a:prstGeom>
          <a:ln>
            <a:solidFill>
              <a:schemeClr val="bg2">
                <a:lumMod val="75000"/>
              </a:schemeClr>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p:blipFill>
        <p:spPr>
          <a:xfrm>
            <a:off x="7015792" y="4127158"/>
            <a:ext cx="1936491" cy="2597733"/>
          </a:xfrm>
          <a:prstGeom prst="rect">
            <a:avLst/>
          </a:prstGeom>
          <a:ln>
            <a:solidFill>
              <a:schemeClr val="bg2">
                <a:lumMod val="75000"/>
              </a:schemeClr>
            </a:solidFill>
          </a:ln>
        </p:spPr>
      </p:pic>
      <p:cxnSp>
        <p:nvCxnSpPr>
          <p:cNvPr id="10" name="Straight Arrow Connector 9"/>
          <p:cNvCxnSpPr/>
          <p:nvPr/>
        </p:nvCxnSpPr>
        <p:spPr>
          <a:xfrm>
            <a:off x="5646000" y="5426024"/>
            <a:ext cx="1080000"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883623C8-A1D9-AAF2-7084-D8961C567CCA}"/>
              </a:ext>
            </a:extLst>
          </p:cNvPr>
          <p:cNvSpPr>
            <a:spLocks noGrp="1"/>
          </p:cNvSpPr>
          <p:nvPr>
            <p:ph type="sldNum" sz="quarter" idx="5"/>
          </p:nvPr>
        </p:nvSpPr>
        <p:spPr/>
        <p:txBody>
          <a:body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20615909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a:xfrm>
            <a:off x="190402" y="1196125"/>
            <a:ext cx="7840598" cy="5528766"/>
          </a:xfrm>
        </p:spPr>
        <p:txBody>
          <a:bodyPr/>
          <a:lstStyle/>
          <a:p>
            <a:r>
              <a:rPr lang="bg-BG" b="1" dirty="0"/>
              <a:t>Номерацията</a:t>
            </a:r>
            <a:r>
              <a:rPr lang="bg-BG" dirty="0"/>
              <a:t> на страниците може да бъде на </a:t>
            </a:r>
            <a:r>
              <a:rPr lang="bg-BG" b="1" dirty="0"/>
              <a:t>различни места</a:t>
            </a:r>
            <a:r>
              <a:rPr lang="bg-BG" dirty="0"/>
              <a:t>:</a:t>
            </a:r>
          </a:p>
          <a:p>
            <a:pPr lvl="1"/>
            <a:r>
              <a:rPr lang="en-US" b="1" dirty="0"/>
              <a:t>Top of Page </a:t>
            </a:r>
            <a:r>
              <a:rPr lang="en-US" dirty="0"/>
              <a:t>(</a:t>
            </a:r>
            <a:r>
              <a:rPr lang="bg-BG" dirty="0"/>
              <a:t>горната част на страницата)</a:t>
            </a:r>
          </a:p>
          <a:p>
            <a:pPr lvl="1"/>
            <a:r>
              <a:rPr lang="en-US" b="1" dirty="0"/>
              <a:t>Bottom of Page </a:t>
            </a:r>
            <a:r>
              <a:rPr lang="bg-BG" dirty="0"/>
              <a:t>(долната част на страницата)</a:t>
            </a:r>
          </a:p>
          <a:p>
            <a:r>
              <a:rPr lang="bg-BG" dirty="0"/>
              <a:t>И в двата случая може да изберете дали да е </a:t>
            </a:r>
            <a:r>
              <a:rPr lang="bg-BG" b="1" dirty="0"/>
              <a:t>по средата</a:t>
            </a:r>
            <a:r>
              <a:rPr lang="bg-BG" dirty="0"/>
              <a:t>, </a:t>
            </a:r>
            <a:r>
              <a:rPr lang="bg-BG" b="1" dirty="0"/>
              <a:t>вляво </a:t>
            </a:r>
            <a:r>
              <a:rPr lang="bg-BG" dirty="0"/>
              <a:t>или </a:t>
            </a:r>
            <a:r>
              <a:rPr lang="bg-BG" b="1" dirty="0"/>
              <a:t>вдясно</a:t>
            </a:r>
            <a:endParaRPr lang="en-US" b="1" dirty="0"/>
          </a:p>
        </p:txBody>
      </p:sp>
      <p:sp>
        <p:nvSpPr>
          <p:cNvPr id="4" name="Title 3"/>
          <p:cNvSpPr>
            <a:spLocks noGrp="1"/>
          </p:cNvSpPr>
          <p:nvPr>
            <p:ph type="title"/>
          </p:nvPr>
        </p:nvSpPr>
        <p:spPr/>
        <p:txBody>
          <a:bodyPr>
            <a:normAutofit/>
          </a:bodyPr>
          <a:lstStyle/>
          <a:p>
            <a:r>
              <a:rPr lang="bg-BG" dirty="0"/>
              <a:t>Разположение на номерацията</a:t>
            </a:r>
            <a:endParaRPr lang="en-US" dirty="0"/>
          </a:p>
        </p:txBody>
      </p:sp>
      <p:sp>
        <p:nvSpPr>
          <p:cNvPr id="6" name="Rectangle 5"/>
          <p:cNvSpPr/>
          <p:nvPr/>
        </p:nvSpPr>
        <p:spPr bwMode="auto">
          <a:xfrm>
            <a:off x="8301000" y="1899000"/>
            <a:ext cx="3375000" cy="409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noProof="1">
                <a:solidFill>
                  <a:schemeClr val="tx1"/>
                </a:solidFill>
              </a:rPr>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2000" b="1" noProof="1">
              <a:solidFill>
                <a:schemeClr val="tx1"/>
              </a:solidFill>
              <a:effectLst>
                <a:outerShdw blurRad="38100" dist="38100" dir="2700000" algn="tl">
                  <a:srgbClr val="000000">
                    <a:alpha val="43137"/>
                  </a:srgbClr>
                </a:outerShdw>
              </a:effectLst>
            </a:endParaRPr>
          </a:p>
        </p:txBody>
      </p:sp>
      <p:sp>
        <p:nvSpPr>
          <p:cNvPr id="7" name="TextBox 6"/>
          <p:cNvSpPr txBox="1"/>
          <p:nvPr/>
        </p:nvSpPr>
        <p:spPr>
          <a:xfrm>
            <a:off x="839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8" name="TextBox 7"/>
          <p:cNvSpPr txBox="1"/>
          <p:nvPr/>
        </p:nvSpPr>
        <p:spPr>
          <a:xfrm>
            <a:off x="9786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9" name="TextBox 8"/>
          <p:cNvSpPr txBox="1"/>
          <p:nvPr/>
        </p:nvSpPr>
        <p:spPr>
          <a:xfrm>
            <a:off x="11181000" y="1899000"/>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0" name="TextBox 9"/>
          <p:cNvSpPr txBox="1"/>
          <p:nvPr/>
        </p:nvSpPr>
        <p:spPr>
          <a:xfrm>
            <a:off x="839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1" name="TextBox 10"/>
          <p:cNvSpPr txBox="1"/>
          <p:nvPr/>
        </p:nvSpPr>
        <p:spPr>
          <a:xfrm>
            <a:off x="9786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
        <p:nvSpPr>
          <p:cNvPr id="12" name="TextBox 11"/>
          <p:cNvSpPr txBox="1"/>
          <p:nvPr/>
        </p:nvSpPr>
        <p:spPr>
          <a:xfrm>
            <a:off x="11181000" y="5369626"/>
            <a:ext cx="405000" cy="624374"/>
          </a:xfrm>
          <a:prstGeom prst="rect">
            <a:avLst/>
          </a:prstGeom>
          <a:noFill/>
          <a:ln w="12700">
            <a:no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b="1" dirty="0">
                <a:solidFill>
                  <a:schemeClr val="bg1"/>
                </a:solidFill>
              </a:rPr>
              <a:t>1</a:t>
            </a:r>
            <a:endParaRPr lang="en-US" sz="2400" b="1" dirty="0">
              <a:solidFill>
                <a:schemeClr val="bg1"/>
              </a:solidFill>
            </a:endParaRPr>
          </a:p>
        </p:txBody>
      </p:sp>
    </p:spTree>
    <p:extLst>
      <p:ext uri="{BB962C8B-B14F-4D97-AF65-F5344CB8AC3E}">
        <p14:creationId xmlns:p14="http://schemas.microsoft.com/office/powerpoint/2010/main" val="21750062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7" grpId="1"/>
      <p:bldP spid="8" grpId="0"/>
      <p:bldP spid="8" grpId="1"/>
      <p:bldP spid="9" grpId="0"/>
      <p:bldP spid="9" grpId="1"/>
      <p:bldP spid="10" grpId="0"/>
      <p:bldP spid="10" grpId="1"/>
      <p:bldP spid="11" grpId="0"/>
      <p:bldP spid="11" grpId="1"/>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4" name="Title 3"/>
          <p:cNvSpPr>
            <a:spLocks noGrp="1"/>
          </p:cNvSpPr>
          <p:nvPr>
            <p:ph type="title"/>
          </p:nvPr>
        </p:nvSpPr>
        <p:spPr/>
        <p:txBody>
          <a:bodyPr/>
          <a:lstStyle/>
          <a:p>
            <a:r>
              <a:rPr lang="bg-BG" dirty="0"/>
              <a:t>Форматиране на номерацията</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490" b="-490"/>
          <a:stretch/>
        </p:blipFill>
        <p:spPr>
          <a:xfrm>
            <a:off x="1011000" y="1258128"/>
            <a:ext cx="2216800" cy="2999808"/>
          </a:xfrm>
          <a:prstGeom prst="rect">
            <a:avLst/>
          </a:prstGeom>
          <a:ln>
            <a:solidFill>
              <a:schemeClr val="bg2">
                <a:lumMod val="75000"/>
              </a:schemeClr>
            </a:solidFill>
          </a:ln>
        </p:spPr>
      </p:pic>
      <p:sp>
        <p:nvSpPr>
          <p:cNvPr id="6" name="Rounded Rectangular Callout 5"/>
          <p:cNvSpPr/>
          <p:nvPr/>
        </p:nvSpPr>
        <p:spPr bwMode="auto">
          <a:xfrm>
            <a:off x="219394" y="4452372"/>
            <a:ext cx="3790594" cy="2294999"/>
          </a:xfrm>
          <a:prstGeom prst="wedgeRoundRectCallout">
            <a:avLst>
              <a:gd name="adj1" fmla="val -12902"/>
              <a:gd name="adj2" fmla="val -77527"/>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При клик на </a:t>
            </a:r>
            <a:r>
              <a:rPr lang="en-US" sz="2800" b="1" dirty="0">
                <a:solidFill>
                  <a:srgbClr val="FFFFFF"/>
                </a:solidFill>
                <a:effectLst>
                  <a:outerShdw blurRad="38100" dist="38100" dir="2700000" algn="tl">
                    <a:srgbClr val="000000">
                      <a:alpha val="43137"/>
                    </a:srgbClr>
                  </a:outerShdw>
                </a:effectLst>
              </a:rPr>
              <a:t>[</a:t>
            </a:r>
            <a:r>
              <a:rPr lang="en-US" sz="2800" b="1" dirty="0">
                <a:solidFill>
                  <a:schemeClr val="accent1">
                    <a:lumMod val="60000"/>
                    <a:lumOff val="40000"/>
                  </a:schemeClr>
                </a:solidFill>
                <a:effectLst>
                  <a:outerShdw blurRad="38100" dist="38100" dir="2700000" algn="tl">
                    <a:srgbClr val="000000">
                      <a:alpha val="43137"/>
                    </a:srgbClr>
                  </a:outerShdw>
                </a:effectLst>
              </a:rPr>
              <a:t>Format Page Numbers</a:t>
            </a:r>
            <a:r>
              <a:rPr lang="en-US" sz="2800" b="1" dirty="0">
                <a:solidFill>
                  <a:schemeClr val="bg2"/>
                </a:solidFill>
                <a:effectLst>
                  <a:outerShdw blurRad="38100" dist="38100" dir="2700000" algn="tl">
                    <a:srgbClr val="000000">
                      <a:alpha val="43137"/>
                    </a:srgbClr>
                  </a:outerShdw>
                </a:effectLst>
              </a:rPr>
              <a:t>]</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се отваря прозорец</a:t>
            </a:r>
            <a:r>
              <a:rPr lang="en-US" sz="2800" b="1" dirty="0">
                <a:solidFill>
                  <a:srgbClr val="FFFFFF"/>
                </a:solidFill>
                <a:effectLst>
                  <a:outerShdw blurRad="38100" dist="38100" dir="2700000" algn="tl">
                    <a:srgbClr val="000000">
                      <a:alpha val="43137"/>
                    </a:srgbClr>
                  </a:outerShdw>
                </a:effectLst>
              </a:rPr>
              <a:t>a</a:t>
            </a:r>
            <a:r>
              <a:rPr lang="bg-BG" sz="2800" b="1" dirty="0">
                <a:solidFill>
                  <a:srgbClr val="FFFFFF"/>
                </a:solidFill>
                <a:effectLst>
                  <a:outerShdw blurRad="38100" dist="38100" dir="2700000" algn="tl">
                    <a:srgbClr val="000000">
                      <a:alpha val="43137"/>
                    </a:srgbClr>
                  </a:outerShdw>
                </a:effectLst>
              </a:rPr>
              <a:t> </a:t>
            </a:r>
            <a:r>
              <a:rPr lang="en-US" sz="2800" b="1" dirty="0">
                <a:solidFill>
                  <a:schemeClr val="accent1">
                    <a:lumMod val="60000"/>
                    <a:lumOff val="40000"/>
                  </a:schemeClr>
                </a:solidFill>
                <a:effectLst>
                  <a:outerShdw blurRad="38100" dist="38100" dir="2700000" algn="tl">
                    <a:srgbClr val="000000">
                      <a:alpha val="43137"/>
                    </a:srgbClr>
                  </a:outerShdw>
                </a:effectLst>
              </a:rPr>
              <a:t>Page Numbers Format</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rcRect/>
          <a:stretch/>
        </p:blipFill>
        <p:spPr>
          <a:xfrm>
            <a:off x="8077231" y="1696135"/>
            <a:ext cx="3568174" cy="4132759"/>
          </a:xfrm>
          <a:prstGeom prst="rect">
            <a:avLst/>
          </a:prstGeom>
          <a:ln>
            <a:solidFill>
              <a:schemeClr val="bg2">
                <a:lumMod val="75000"/>
              </a:schemeClr>
            </a:solidFill>
          </a:ln>
        </p:spPr>
      </p:pic>
      <p:sp>
        <p:nvSpPr>
          <p:cNvPr id="8" name="Rounded Rectangular Callout 7"/>
          <p:cNvSpPr/>
          <p:nvPr/>
        </p:nvSpPr>
        <p:spPr bwMode="auto">
          <a:xfrm>
            <a:off x="2721000" y="1210904"/>
            <a:ext cx="4905000" cy="1032501"/>
          </a:xfrm>
          <a:prstGeom prst="wedgeRoundRectCallout">
            <a:avLst>
              <a:gd name="adj1" fmla="val 84699"/>
              <a:gd name="adj2" fmla="val 5770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Задавате вида на номерацията (1, 2, 3; </a:t>
            </a:r>
            <a:r>
              <a:rPr lang="en-US" sz="2800" b="1" dirty="0">
                <a:solidFill>
                  <a:srgbClr val="FFFFFF"/>
                </a:solidFill>
                <a:effectLst>
                  <a:outerShdw blurRad="38100" dist="38100" dir="2700000" algn="tl">
                    <a:srgbClr val="000000">
                      <a:alpha val="43137"/>
                    </a:srgbClr>
                  </a:outerShdw>
                </a:effectLst>
              </a:rPr>
              <a:t>a, b, c…</a:t>
            </a:r>
            <a:r>
              <a:rPr lang="bg-BG" sz="2800" b="1" dirty="0">
                <a:solidFill>
                  <a:srgbClr val="FFFFFF"/>
                </a:solidFill>
                <a:effectLst>
                  <a:outerShdw blurRad="38100" dist="38100" dir="2700000" algn="tl">
                    <a:srgbClr val="000000">
                      <a:alpha val="43137"/>
                    </a:srgbClr>
                  </a:outerShdw>
                </a:effectLst>
              </a:rPr>
              <a:t>)</a:t>
            </a:r>
            <a:endParaRPr lang="en-US" sz="2800" b="1" dirty="0">
              <a:solidFill>
                <a:srgbClr val="FFFFFF"/>
              </a:solidFill>
              <a:effectLst>
                <a:outerShdw blurRad="38100" dist="38100" dir="2700000" algn="tl">
                  <a:srgbClr val="000000">
                    <a:alpha val="43137"/>
                  </a:srgbClr>
                </a:outerShdw>
              </a:effectLst>
            </a:endParaRPr>
          </a:p>
        </p:txBody>
      </p:sp>
      <p:sp>
        <p:nvSpPr>
          <p:cNvPr id="9" name="Rounded Rectangular Callout 8"/>
          <p:cNvSpPr/>
          <p:nvPr/>
        </p:nvSpPr>
        <p:spPr bwMode="auto">
          <a:xfrm>
            <a:off x="4195752" y="3926094"/>
            <a:ext cx="3412182" cy="2580906"/>
          </a:xfrm>
          <a:prstGeom prst="wedgeRoundRectCallout">
            <a:avLst>
              <a:gd name="adj1" fmla="val 65456"/>
              <a:gd name="adj2" fmla="val -1013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cxnSp>
        <p:nvCxnSpPr>
          <p:cNvPr id="11" name="Straight Arrow Connector 10"/>
          <p:cNvCxnSpPr/>
          <p:nvPr/>
        </p:nvCxnSpPr>
        <p:spPr>
          <a:xfrm flipV="1">
            <a:off x="3756000" y="3069000"/>
            <a:ext cx="3742818" cy="9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3" name="Rounded Rectangular Callout 2">
            <a:extLst>
              <a:ext uri="{FF2B5EF4-FFF2-40B4-BE49-F238E27FC236}">
                <a16:creationId xmlns:a16="http://schemas.microsoft.com/office/drawing/2014/main" id="{74BEDC95-B1BB-2D9A-71E7-C76163246B29}"/>
              </a:ext>
            </a:extLst>
          </p:cNvPr>
          <p:cNvSpPr/>
          <p:nvPr/>
        </p:nvSpPr>
        <p:spPr bwMode="auto">
          <a:xfrm>
            <a:off x="4195752" y="3927486"/>
            <a:ext cx="3412182" cy="2580906"/>
          </a:xfrm>
          <a:prstGeom prst="wedgeRoundRectCallout">
            <a:avLst>
              <a:gd name="adj1" fmla="val 65456"/>
              <a:gd name="adj2" fmla="val -25884"/>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дали да </a:t>
            </a:r>
            <a:r>
              <a:rPr lang="bg-BG" sz="2800" b="1" dirty="0">
                <a:solidFill>
                  <a:schemeClr val="accent1">
                    <a:lumMod val="60000"/>
                    <a:lumOff val="40000"/>
                  </a:schemeClr>
                </a:solidFill>
                <a:effectLst>
                  <a:outerShdw blurRad="38100" dist="38100" dir="2700000" algn="tl">
                    <a:srgbClr val="000000">
                      <a:alpha val="43137"/>
                    </a:srgbClr>
                  </a:outerShdw>
                </a:effectLst>
              </a:rPr>
              <a:t>продължите номерацията </a:t>
            </a:r>
            <a:r>
              <a:rPr lang="bg-BG" sz="2800" b="1" dirty="0">
                <a:solidFill>
                  <a:srgbClr val="FFFFFF"/>
                </a:solidFill>
                <a:effectLst>
                  <a:outerShdw blurRad="38100" dist="38100" dir="2700000" algn="tl">
                    <a:srgbClr val="000000">
                      <a:alpha val="43137"/>
                    </a:srgbClr>
                  </a:outerShdw>
                </a:effectLst>
              </a:rPr>
              <a:t>или да </a:t>
            </a:r>
            <a:r>
              <a:rPr lang="bg-BG" sz="2800" b="1" dirty="0">
                <a:solidFill>
                  <a:schemeClr val="accent1">
                    <a:lumMod val="60000"/>
                    <a:lumOff val="40000"/>
                  </a:schemeClr>
                </a:solidFill>
                <a:effectLst>
                  <a:outerShdw blurRad="38100" dist="38100" dir="2700000" algn="tl">
                    <a:srgbClr val="000000">
                      <a:alpha val="43137"/>
                    </a:srgbClr>
                  </a:outerShdw>
                </a:effectLst>
              </a:rPr>
              <a:t>започнете от нова позиция</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69738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sz="quarter" idx="10"/>
          </p:nvPr>
        </p:nvSpPr>
        <p:spPr>
          <a:xfrm>
            <a:off x="615109" y="5225916"/>
            <a:ext cx="10961783" cy="768084"/>
          </a:xfrm>
        </p:spPr>
        <p:txBody>
          <a:bodyPr/>
          <a:lstStyle/>
          <a:p>
            <a:r>
              <a:rPr lang="bg-BG" dirty="0"/>
              <a:t>Отпечатване на документ</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300" y="1449000"/>
            <a:ext cx="2393400" cy="2393400"/>
          </a:xfrm>
          <a:prstGeom prst="rect">
            <a:avLst/>
          </a:prstGeom>
        </p:spPr>
      </p:pic>
    </p:spTree>
    <p:extLst>
      <p:ext uri="{BB962C8B-B14F-4D97-AF65-F5344CB8AC3E}">
        <p14:creationId xmlns:p14="http://schemas.microsoft.com/office/powerpoint/2010/main" val="18215093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bg-BG" dirty="0"/>
              <a:t>Печатането на документ в </a:t>
            </a:r>
            <a:r>
              <a:rPr lang="en-US" b="1" dirty="0"/>
              <a:t>Word</a:t>
            </a:r>
            <a:r>
              <a:rPr lang="en-US" dirty="0"/>
              <a:t> </a:t>
            </a:r>
            <a:r>
              <a:rPr lang="bg-BG" dirty="0"/>
              <a:t>се извършва от </a:t>
            </a:r>
            <a:r>
              <a:rPr lang="bg-BG" b="1" dirty="0"/>
              <a:t>менюто </a:t>
            </a:r>
            <a:r>
              <a:rPr lang="en-US" b="1" dirty="0">
                <a:solidFill>
                  <a:schemeClr val="bg1"/>
                </a:solidFill>
              </a:rPr>
              <a:t>File</a:t>
            </a:r>
            <a:r>
              <a:rPr lang="en-US" b="1" dirty="0"/>
              <a:t> </a:t>
            </a:r>
            <a:r>
              <a:rPr lang="bg-BG" dirty="0"/>
              <a:t>и </a:t>
            </a:r>
            <a:r>
              <a:rPr lang="bg-BG" b="1" dirty="0"/>
              <a:t>командата </a:t>
            </a:r>
            <a:r>
              <a:rPr lang="en-US" b="1" dirty="0">
                <a:solidFill>
                  <a:schemeClr val="bg1"/>
                </a:solidFill>
              </a:rPr>
              <a:t>Print</a:t>
            </a:r>
          </a:p>
        </p:txBody>
      </p:sp>
      <p:sp>
        <p:nvSpPr>
          <p:cNvPr id="4" name="Title 3"/>
          <p:cNvSpPr>
            <a:spLocks noGrp="1"/>
          </p:cNvSpPr>
          <p:nvPr>
            <p:ph type="title"/>
          </p:nvPr>
        </p:nvSpPr>
        <p:spPr/>
        <p:txBody>
          <a:bodyPr/>
          <a:lstStyle/>
          <a:p>
            <a:r>
              <a:rPr lang="bg-BG" dirty="0"/>
              <a:t>Отпечатване на документ</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1146" b="1146"/>
          <a:stretch/>
        </p:blipFill>
        <p:spPr>
          <a:xfrm>
            <a:off x="561000" y="3195026"/>
            <a:ext cx="4525714" cy="2475000"/>
          </a:xfrm>
          <a:prstGeom prst="rect">
            <a:avLst/>
          </a:prstGeom>
          <a:ln>
            <a:solidFill>
              <a:schemeClr val="bg2">
                <a:lumMod val="75000"/>
              </a:schemeClr>
            </a:solidFill>
          </a:ln>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p:blipFill>
        <p:spPr>
          <a:xfrm>
            <a:off x="6884455" y="2169000"/>
            <a:ext cx="4473757" cy="4103747"/>
          </a:xfrm>
          <a:prstGeom prst="rect">
            <a:avLst/>
          </a:prstGeom>
          <a:ln>
            <a:solidFill>
              <a:schemeClr val="bg2">
                <a:lumMod val="75000"/>
              </a:schemeClr>
            </a:solidFill>
          </a:ln>
        </p:spPr>
      </p:pic>
      <p:sp>
        <p:nvSpPr>
          <p:cNvPr id="9" name="Rectangle 8"/>
          <p:cNvSpPr/>
          <p:nvPr/>
        </p:nvSpPr>
        <p:spPr bwMode="auto">
          <a:xfrm>
            <a:off x="696000" y="4111477"/>
            <a:ext cx="1080000" cy="630000"/>
          </a:xfrm>
          <a:prstGeom prst="rect">
            <a:avLst/>
          </a:prstGeom>
          <a:noFill/>
          <a:ln w="38100">
            <a:solidFill>
              <a:schemeClr val="tx1"/>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cxnSp>
        <p:nvCxnSpPr>
          <p:cNvPr id="12" name="Straight Arrow Connector 11"/>
          <p:cNvCxnSpPr>
            <a:cxnSpLocks/>
          </p:cNvCxnSpPr>
          <p:nvPr/>
        </p:nvCxnSpPr>
        <p:spPr>
          <a:xfrm>
            <a:off x="5457312" y="4741477"/>
            <a:ext cx="1056545" cy="12752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 name="Slide Number Placeholder 1">
            <a:extLst>
              <a:ext uri="{FF2B5EF4-FFF2-40B4-BE49-F238E27FC236}">
                <a16:creationId xmlns:a16="http://schemas.microsoft.com/office/drawing/2014/main" id="{6AF7BDEE-5C50-62B5-8F4D-8AC475FBB4A4}"/>
              </a:ext>
            </a:extLst>
          </p:cNvPr>
          <p:cNvSpPr>
            <a:spLocks noGrp="1"/>
          </p:cNvSpPr>
          <p:nvPr>
            <p:ph type="sldNum" sz="quarter" idx="5"/>
          </p:nvPr>
        </p:nvSpPr>
        <p:spPr/>
        <p:txBody>
          <a:body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35592571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AEF6D15-6820-98D7-067D-C81D9540558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8946" y="1233380"/>
            <a:ext cx="7874108" cy="5495805"/>
          </a:xfrm>
          <a:prstGeom prst="rect">
            <a:avLst/>
          </a:prstGeom>
        </p:spPr>
      </p:pic>
      <p:sp>
        <p:nvSpPr>
          <p:cNvPr id="2" name="Slide Number Placeholder 1"/>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4" name="Title 3"/>
          <p:cNvSpPr>
            <a:spLocks noGrp="1"/>
          </p:cNvSpPr>
          <p:nvPr>
            <p:ph type="title"/>
          </p:nvPr>
        </p:nvSpPr>
        <p:spPr/>
        <p:txBody>
          <a:bodyPr/>
          <a:lstStyle/>
          <a:p>
            <a:r>
              <a:rPr lang="bg-BG" dirty="0"/>
              <a:t>Отпечатване на документ</a:t>
            </a:r>
            <a:endParaRPr lang="en-US" dirty="0"/>
          </a:p>
        </p:txBody>
      </p:sp>
      <p:sp>
        <p:nvSpPr>
          <p:cNvPr id="11" name="Rounded Rectangular Callout 10"/>
          <p:cNvSpPr/>
          <p:nvPr/>
        </p:nvSpPr>
        <p:spPr bwMode="auto">
          <a:xfrm>
            <a:off x="9342042" y="5472000"/>
            <a:ext cx="2025000" cy="1035000"/>
          </a:xfrm>
          <a:prstGeom prst="wedgeRoundRectCallout">
            <a:avLst>
              <a:gd name="adj1" fmla="val -57793"/>
              <a:gd name="adj2" fmla="val -4142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Изглед на документа</a:t>
            </a:r>
            <a:endParaRPr lang="en-US" sz="2800" b="1" dirty="0">
              <a:solidFill>
                <a:srgbClr val="FFFFFF"/>
              </a:solidFill>
              <a:effectLst>
                <a:outerShdw blurRad="38100" dist="38100" dir="2700000" algn="tl">
                  <a:srgbClr val="000000">
                    <a:alpha val="43137"/>
                  </a:srgbClr>
                </a:outerShdw>
              </a:effectLst>
            </a:endParaRPr>
          </a:p>
        </p:txBody>
      </p:sp>
      <p:sp>
        <p:nvSpPr>
          <p:cNvPr id="12" name="Rounded Rectangular Callout 11"/>
          <p:cNvSpPr/>
          <p:nvPr/>
        </p:nvSpPr>
        <p:spPr bwMode="auto">
          <a:xfrm>
            <a:off x="5488667" y="1481767"/>
            <a:ext cx="4866735" cy="1395000"/>
          </a:xfrm>
          <a:prstGeom prst="wedgeRoundRectCallout">
            <a:avLst>
              <a:gd name="adj1" fmla="val -54910"/>
              <a:gd name="adj2" fmla="val 6956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Printer</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избирате принтера, на който да се извърши отпечатването</a:t>
            </a: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5781000" y="3375130"/>
            <a:ext cx="4500000" cy="1485000"/>
          </a:xfrm>
          <a:prstGeom prst="wedgeRoundRectCallout">
            <a:avLst>
              <a:gd name="adj1" fmla="val -57778"/>
              <a:gd name="adj2" fmla="val 2221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секцията </a:t>
            </a:r>
            <a:r>
              <a:rPr lang="en-US" sz="2800" b="1" dirty="0">
                <a:solidFill>
                  <a:schemeClr val="accent1">
                    <a:lumMod val="60000"/>
                    <a:lumOff val="40000"/>
                  </a:schemeClr>
                </a:solidFill>
                <a:effectLst>
                  <a:outerShdw blurRad="38100" dist="38100" dir="2700000" algn="tl">
                    <a:srgbClr val="000000">
                      <a:alpha val="43137"/>
                    </a:srgbClr>
                  </a:outerShdw>
                </a:effectLst>
              </a:rPr>
              <a:t>Settings</a:t>
            </a:r>
            <a:r>
              <a:rPr lang="en-US" sz="2800" b="1" dirty="0">
                <a:solidFill>
                  <a:srgbClr val="FFFFFF"/>
                </a:solidFill>
                <a:effectLst>
                  <a:outerShdw blurRad="38100" dist="38100" dir="2700000" algn="tl">
                    <a:srgbClr val="000000">
                      <a:alpha val="43137"/>
                    </a:srgbClr>
                  </a:outerShdw>
                </a:effectLst>
              </a:rPr>
              <a:t> </a:t>
            </a:r>
            <a:r>
              <a:rPr lang="bg-BG" sz="2800" b="1" dirty="0">
                <a:solidFill>
                  <a:srgbClr val="FFFFFF"/>
                </a:solidFill>
                <a:effectLst>
                  <a:outerShdw blurRad="38100" dist="38100" dir="2700000" algn="tl">
                    <a:srgbClr val="000000">
                      <a:alpha val="43137"/>
                    </a:srgbClr>
                  </a:outerShdw>
                </a:effectLst>
              </a:rPr>
              <a:t>може да задавате различни настройки за принта</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381000" y="1554184"/>
            <a:ext cx="2991762" cy="1575000"/>
          </a:xfrm>
          <a:prstGeom prst="wedgeRoundRectCallout">
            <a:avLst>
              <a:gd name="adj1" fmla="val 97073"/>
              <a:gd name="adj2" fmla="val -9141"/>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Избирате </a:t>
            </a:r>
            <a:r>
              <a:rPr lang="bg-BG" sz="2800" b="1" dirty="0">
                <a:solidFill>
                  <a:schemeClr val="accent1">
                    <a:lumMod val="60000"/>
                    <a:lumOff val="40000"/>
                  </a:schemeClr>
                </a:solidFill>
                <a:effectLst>
                  <a:outerShdw blurRad="38100" dist="38100" dir="2700000" algn="tl">
                    <a:srgbClr val="000000">
                      <a:alpha val="43137"/>
                    </a:srgbClr>
                  </a:outerShdw>
                </a:effectLst>
              </a:rPr>
              <a:t>колко копия </a:t>
            </a:r>
            <a:r>
              <a:rPr lang="bg-BG" sz="2800" b="1" dirty="0">
                <a:solidFill>
                  <a:srgbClr val="FFFFFF"/>
                </a:solidFill>
                <a:effectLst>
                  <a:outerShdw blurRad="38100" dist="38100" dir="2700000" algn="tl">
                    <a:srgbClr val="000000">
                      <a:alpha val="43137"/>
                    </a:srgbClr>
                  </a:outerShdw>
                </a:effectLst>
              </a:rPr>
              <a:t>да се принтират</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7778750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16</a:t>
            </a:fld>
            <a:endParaRPr lang="en-US" noProof="0" dirty="0"/>
          </a:p>
        </p:txBody>
      </p:sp>
      <p:sp>
        <p:nvSpPr>
          <p:cNvPr id="3" name="Text Placeholder 2"/>
          <p:cNvSpPr>
            <a:spLocks noGrp="1"/>
          </p:cNvSpPr>
          <p:nvPr>
            <p:ph type="body" sz="quarter" idx="10"/>
          </p:nvPr>
        </p:nvSpPr>
        <p:spPr>
          <a:xfrm>
            <a:off x="66000" y="1196125"/>
            <a:ext cx="8302606" cy="5528766"/>
          </a:xfrm>
        </p:spPr>
        <p:txBody>
          <a:bodyPr>
            <a:normAutofit lnSpcReduction="10000"/>
          </a:bodyPr>
          <a:lstStyle/>
          <a:p>
            <a:r>
              <a:rPr lang="bg-BG" dirty="0"/>
              <a:t>С бутона </a:t>
            </a:r>
            <a:r>
              <a:rPr lang="en-US" dirty="0"/>
              <a:t>[</a:t>
            </a:r>
            <a:r>
              <a:rPr lang="en-US" b="1" dirty="0">
                <a:solidFill>
                  <a:schemeClr val="bg1"/>
                </a:solidFill>
              </a:rPr>
              <a:t>Print All Pages</a:t>
            </a:r>
            <a:r>
              <a:rPr lang="en-US" dirty="0"/>
              <a:t>]</a:t>
            </a:r>
            <a:r>
              <a:rPr lang="en-US" b="1" dirty="0">
                <a:solidFill>
                  <a:schemeClr val="bg1"/>
                </a:solidFill>
              </a:rPr>
              <a:t> </a:t>
            </a:r>
            <a:r>
              <a:rPr lang="bg-BG" dirty="0"/>
              <a:t>се отпечатва </a:t>
            </a:r>
            <a:r>
              <a:rPr lang="bg-BG" b="1" dirty="0"/>
              <a:t>целият документ</a:t>
            </a:r>
          </a:p>
          <a:p>
            <a:pPr lvl="1"/>
            <a:r>
              <a:rPr lang="bg-BG" dirty="0"/>
              <a:t>Ако отворите падащото меню, може да изберете други опции за печатане</a:t>
            </a:r>
          </a:p>
          <a:p>
            <a:r>
              <a:rPr lang="bg-BG" dirty="0"/>
              <a:t>В числовата кутия </a:t>
            </a:r>
            <a:r>
              <a:rPr lang="en-US" b="1" dirty="0">
                <a:solidFill>
                  <a:schemeClr val="bg1"/>
                </a:solidFill>
              </a:rPr>
              <a:t>Pages</a:t>
            </a:r>
            <a:r>
              <a:rPr lang="en-US" dirty="0"/>
              <a:t> </a:t>
            </a:r>
            <a:r>
              <a:rPr lang="bg-BG" dirty="0"/>
              <a:t>може да запишете кои </a:t>
            </a:r>
            <a:r>
              <a:rPr lang="bg-BG" b="1" dirty="0"/>
              <a:t>страници</a:t>
            </a:r>
            <a:r>
              <a:rPr lang="bg-BG" dirty="0"/>
              <a:t> да се </a:t>
            </a:r>
            <a:r>
              <a:rPr lang="bg-BG" b="1" dirty="0"/>
              <a:t>отпечатат</a:t>
            </a:r>
          </a:p>
          <a:p>
            <a:r>
              <a:rPr lang="bg-BG" b="1" dirty="0"/>
              <a:t>Ориентация</a:t>
            </a:r>
          </a:p>
          <a:p>
            <a:r>
              <a:rPr lang="bg-BG" b="1" dirty="0"/>
              <a:t>Формат</a:t>
            </a:r>
            <a:r>
              <a:rPr lang="bg-BG" dirty="0"/>
              <a:t> на листа</a:t>
            </a:r>
          </a:p>
          <a:p>
            <a:r>
              <a:rPr lang="bg-BG" b="1" dirty="0"/>
              <a:t>Размер</a:t>
            </a:r>
            <a:r>
              <a:rPr lang="bg-BG" dirty="0"/>
              <a:t> на </a:t>
            </a:r>
            <a:r>
              <a:rPr lang="bg-BG" b="1" dirty="0"/>
              <a:t>белите полета</a:t>
            </a:r>
          </a:p>
          <a:p>
            <a:endParaRPr lang="en-US" dirty="0"/>
          </a:p>
        </p:txBody>
      </p:sp>
      <p:sp>
        <p:nvSpPr>
          <p:cNvPr id="4" name="Title 3"/>
          <p:cNvSpPr>
            <a:spLocks noGrp="1"/>
          </p:cNvSpPr>
          <p:nvPr>
            <p:ph type="title"/>
          </p:nvPr>
        </p:nvSpPr>
        <p:spPr/>
        <p:txBody>
          <a:bodyPr/>
          <a:lstStyle/>
          <a:p>
            <a:r>
              <a:rPr lang="bg-BG" dirty="0"/>
              <a:t>Настройки на принтирането</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p:blipFill>
        <p:spPr>
          <a:xfrm>
            <a:off x="8368606" y="1289103"/>
            <a:ext cx="3375000" cy="5397835"/>
          </a:xfrm>
          <a:prstGeom prst="rect">
            <a:avLst/>
          </a:prstGeom>
          <a:ln>
            <a:solidFill>
              <a:schemeClr val="bg2">
                <a:lumMod val="75000"/>
              </a:schemeClr>
            </a:solidFill>
          </a:ln>
        </p:spPr>
      </p:pic>
    </p:spTree>
    <p:extLst>
      <p:ext uri="{BB962C8B-B14F-4D97-AF65-F5344CB8AC3E}">
        <p14:creationId xmlns:p14="http://schemas.microsoft.com/office/powerpoint/2010/main" val="4235724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17</a:t>
            </a:fld>
            <a:endParaRPr lang="en-US" noProof="0"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781" r="781"/>
          <a:stretch/>
        </p:blipFill>
        <p:spPr>
          <a:xfrm>
            <a:off x="921000" y="1899000"/>
            <a:ext cx="4005000" cy="3529167"/>
          </a:xfrm>
          <a:prstGeom prst="rect">
            <a:avLst/>
          </a:prstGeom>
          <a:ln>
            <a:solidFill>
              <a:schemeClr val="bg2">
                <a:lumMod val="75000"/>
              </a:schemeClr>
            </a:solidFill>
          </a:ln>
        </p:spPr>
      </p:pic>
      <p:sp>
        <p:nvSpPr>
          <p:cNvPr id="4" name="Title 3"/>
          <p:cNvSpPr>
            <a:spLocks noGrp="1"/>
          </p:cNvSpPr>
          <p:nvPr>
            <p:ph type="title"/>
          </p:nvPr>
        </p:nvSpPr>
        <p:spPr/>
        <p:txBody>
          <a:bodyPr/>
          <a:lstStyle/>
          <a:p>
            <a:r>
              <a:rPr lang="en-US" dirty="0"/>
              <a:t>Print</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000" y="2889000"/>
            <a:ext cx="1957120" cy="2111737"/>
          </a:xfrm>
          <a:prstGeom prst="rect">
            <a:avLst/>
          </a:prstGeom>
        </p:spPr>
      </p:pic>
      <p:cxnSp>
        <p:nvCxnSpPr>
          <p:cNvPr id="8" name="Straight Arrow Connector 7"/>
          <p:cNvCxnSpPr/>
          <p:nvPr/>
        </p:nvCxnSpPr>
        <p:spPr>
          <a:xfrm>
            <a:off x="4770806" y="3656383"/>
            <a:ext cx="1298212" cy="352909"/>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17425" y="2066118"/>
            <a:ext cx="5250000" cy="3937500"/>
          </a:xfrm>
          <a:prstGeom prst="rect">
            <a:avLst/>
          </a:prstGeom>
          <a:ln>
            <a:solidFill>
              <a:schemeClr val="bg2">
                <a:lumMod val="75000"/>
              </a:schemeClr>
            </a:solidFill>
          </a:ln>
        </p:spPr>
      </p:pic>
    </p:spTree>
    <p:extLst>
      <p:ext uri="{BB962C8B-B14F-4D97-AF65-F5344CB8AC3E}">
        <p14:creationId xmlns:p14="http://schemas.microsoft.com/office/powerpoint/2010/main" val="40315523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57798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Какво научихме днес?</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6766" y="1314000"/>
            <a:ext cx="11798468"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399">
                <a:solidFill>
                  <a:schemeClr val="tx1"/>
                </a:solidFill>
              </a:endParaRPr>
            </a:p>
          </p:txBody>
        </p:sp>
      </p:grpSp>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741000" y="1610812"/>
            <a:ext cx="11040744" cy="4894130"/>
          </a:xfrm>
          <a:prstGeom prst="rect">
            <a:avLst/>
          </a:prstGeom>
        </p:spPr>
        <p:txBody>
          <a:bodyPr vert="horz" lIns="108000" tIns="36000" rIns="108000" bIns="36000" rtlCol="0">
            <a:noAutofit/>
          </a:bodyPr>
          <a:lstStyle>
            <a:lvl1pPr marL="456915" indent="-456915"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0" hangingPunct="1">
              <a:spcBef>
                <a:spcPct val="20000"/>
              </a:spcBef>
              <a:buFont typeface="Arial" pitchFamily="34" charset="0"/>
              <a:buChar char="•"/>
              <a:defRPr sz="2665" kern="1200">
                <a:solidFill>
                  <a:schemeClr val="tx1"/>
                </a:solidFill>
                <a:latin typeface="+mn-lt"/>
                <a:ea typeface="+mn-ea"/>
                <a:cs typeface="+mn-cs"/>
              </a:defRPr>
            </a:lvl9pPr>
          </a:lstStyle>
          <a:p>
            <a:pPr marL="355600" indent="-355600">
              <a:lnSpc>
                <a:spcPct val="100000"/>
              </a:lnSpc>
              <a:buClr>
                <a:schemeClr val="bg2"/>
              </a:buClr>
            </a:pPr>
            <a:r>
              <a:rPr lang="ru-RU" sz="2800" b="1" dirty="0">
                <a:solidFill>
                  <a:schemeClr val="accent1">
                    <a:lumMod val="60000"/>
                    <a:lumOff val="40000"/>
                  </a:schemeClr>
                </a:solidFill>
              </a:rPr>
              <a:t>Страница</a:t>
            </a:r>
            <a:r>
              <a:rPr lang="ru-RU" sz="2800" b="1" dirty="0">
                <a:solidFill>
                  <a:schemeClr val="bg2"/>
                </a:solidFill>
              </a:rPr>
              <a:t> – </a:t>
            </a:r>
            <a:r>
              <a:rPr lang="ru-RU" sz="2800" dirty="0">
                <a:solidFill>
                  <a:schemeClr val="bg2"/>
                </a:solidFill>
              </a:rPr>
              <a:t>тескт, който може да се отпечата на </a:t>
            </a:r>
            <a:r>
              <a:rPr lang="ru-RU" sz="2800" b="1" dirty="0">
                <a:solidFill>
                  <a:schemeClr val="bg2"/>
                </a:solidFill>
              </a:rPr>
              <a:t>един лист хартия</a:t>
            </a:r>
          </a:p>
          <a:p>
            <a:pPr marL="355600" indent="-355600">
              <a:lnSpc>
                <a:spcPct val="100000"/>
              </a:lnSpc>
              <a:buClr>
                <a:schemeClr val="bg2"/>
              </a:buClr>
            </a:pPr>
            <a:r>
              <a:rPr lang="ru-RU" sz="2800" dirty="0">
                <a:solidFill>
                  <a:schemeClr val="bg2"/>
                </a:solidFill>
              </a:rPr>
              <a:t>Основни</a:t>
            </a:r>
            <a:r>
              <a:rPr lang="ru-RU" sz="2800" b="1" dirty="0">
                <a:solidFill>
                  <a:schemeClr val="bg2"/>
                </a:solidFill>
              </a:rPr>
              <a:t> характеристики </a:t>
            </a:r>
            <a:r>
              <a:rPr lang="ru-RU" sz="2800" dirty="0">
                <a:solidFill>
                  <a:schemeClr val="bg2"/>
                </a:solidFill>
              </a:rPr>
              <a:t>на страница</a:t>
            </a:r>
            <a:r>
              <a:rPr lang="ru-RU" sz="2800" b="1" dirty="0">
                <a:solidFill>
                  <a:schemeClr val="bg2"/>
                </a:solidFill>
              </a:rPr>
              <a:t>:</a:t>
            </a:r>
          </a:p>
          <a:p>
            <a:pPr marL="888666" lvl="1" indent="-355600">
              <a:lnSpc>
                <a:spcPct val="100000"/>
              </a:lnSpc>
              <a:buClr>
                <a:schemeClr val="bg2"/>
              </a:buClr>
            </a:pPr>
            <a:r>
              <a:rPr lang="ru-RU" sz="2600" b="1" dirty="0">
                <a:solidFill>
                  <a:schemeClr val="bg2"/>
                </a:solidFill>
              </a:rPr>
              <a:t>Размер</a:t>
            </a:r>
          </a:p>
          <a:p>
            <a:pPr marL="888666" lvl="1" indent="-355600">
              <a:lnSpc>
                <a:spcPct val="100000"/>
              </a:lnSpc>
              <a:buClr>
                <a:schemeClr val="bg2"/>
              </a:buClr>
            </a:pPr>
            <a:r>
              <a:rPr lang="ru-RU" sz="2600" b="1" dirty="0">
                <a:solidFill>
                  <a:schemeClr val="bg2"/>
                </a:solidFill>
              </a:rPr>
              <a:t>Ориентация</a:t>
            </a:r>
          </a:p>
          <a:p>
            <a:pPr marL="888666" lvl="1" indent="-355600">
              <a:lnSpc>
                <a:spcPct val="100000"/>
              </a:lnSpc>
              <a:buClr>
                <a:schemeClr val="bg2"/>
              </a:buClr>
            </a:pPr>
            <a:r>
              <a:rPr lang="ru-RU" sz="2600" b="1" dirty="0">
                <a:solidFill>
                  <a:schemeClr val="bg2"/>
                </a:solidFill>
              </a:rPr>
              <a:t>Наборно поле</a:t>
            </a:r>
          </a:p>
          <a:p>
            <a:pPr marL="355600" indent="-355600">
              <a:lnSpc>
                <a:spcPct val="100000"/>
              </a:lnSpc>
              <a:buClr>
                <a:schemeClr val="bg2"/>
              </a:buClr>
            </a:pPr>
            <a:r>
              <a:rPr lang="ru-RU" sz="2800" b="1" dirty="0">
                <a:solidFill>
                  <a:schemeClr val="accent1">
                    <a:lumMod val="60000"/>
                    <a:lumOff val="40000"/>
                  </a:schemeClr>
                </a:solidFill>
              </a:rPr>
              <a:t>Номерация</a:t>
            </a:r>
            <a:r>
              <a:rPr lang="ru-RU" sz="2800" b="1" dirty="0">
                <a:solidFill>
                  <a:schemeClr val="bg2"/>
                </a:solidFill>
              </a:rPr>
              <a:t> </a:t>
            </a:r>
            <a:r>
              <a:rPr lang="ru-RU" sz="2800" dirty="0">
                <a:solidFill>
                  <a:schemeClr val="bg2"/>
                </a:solidFill>
              </a:rPr>
              <a:t>на страници</a:t>
            </a:r>
          </a:p>
          <a:p>
            <a:pPr marL="355600" indent="-355600">
              <a:lnSpc>
                <a:spcPct val="100000"/>
              </a:lnSpc>
              <a:buClr>
                <a:schemeClr val="bg2"/>
              </a:buClr>
            </a:pPr>
            <a:r>
              <a:rPr lang="ru-RU" sz="2800" b="1" dirty="0">
                <a:solidFill>
                  <a:schemeClr val="accent1">
                    <a:lumMod val="60000"/>
                    <a:lumOff val="40000"/>
                  </a:schemeClr>
                </a:solidFill>
              </a:rPr>
              <a:t>Отпечатване</a:t>
            </a:r>
            <a:r>
              <a:rPr lang="ru-RU" sz="2800" b="1" dirty="0">
                <a:solidFill>
                  <a:schemeClr val="bg2"/>
                </a:solidFill>
              </a:rPr>
              <a:t> </a:t>
            </a:r>
            <a:r>
              <a:rPr lang="ru-RU" sz="2800" dirty="0">
                <a:solidFill>
                  <a:schemeClr val="bg2"/>
                </a:solidFill>
              </a:rPr>
              <a:t>на документ</a:t>
            </a:r>
          </a:p>
          <a:p>
            <a:pPr marL="888666" lvl="1" indent="-355600">
              <a:lnSpc>
                <a:spcPct val="100000"/>
              </a:lnSpc>
              <a:buClr>
                <a:schemeClr val="bg2"/>
              </a:buClr>
            </a:pPr>
            <a:r>
              <a:rPr lang="ru-RU" sz="2600" b="1" dirty="0">
                <a:solidFill>
                  <a:schemeClr val="bg2"/>
                </a:solidFill>
              </a:rPr>
              <a:t>Настройки </a:t>
            </a:r>
            <a:r>
              <a:rPr lang="ru-RU" sz="2600" dirty="0">
                <a:solidFill>
                  <a:schemeClr val="bg2"/>
                </a:solidFill>
              </a:rPr>
              <a:t>при</a:t>
            </a:r>
            <a:r>
              <a:rPr lang="ru-RU" sz="2600" b="1" dirty="0">
                <a:solidFill>
                  <a:schemeClr val="bg2"/>
                </a:solidFill>
              </a:rPr>
              <a:t> разпечатването </a:t>
            </a:r>
            <a:r>
              <a:rPr lang="ru-RU" sz="2600" dirty="0">
                <a:solidFill>
                  <a:schemeClr val="bg2"/>
                </a:solidFill>
              </a:rPr>
              <a:t>на </a:t>
            </a:r>
            <a:r>
              <a:rPr lang="en-US" sz="2600" b="1" dirty="0">
                <a:solidFill>
                  <a:schemeClr val="bg2"/>
                </a:solidFill>
              </a:rPr>
              <a:t>Word</a:t>
            </a:r>
            <a:r>
              <a:rPr lang="en-US" sz="2600" dirty="0">
                <a:solidFill>
                  <a:schemeClr val="bg2"/>
                </a:solidFill>
              </a:rPr>
              <a:t> </a:t>
            </a:r>
            <a:r>
              <a:rPr lang="bg-BG" sz="2600" b="1" dirty="0">
                <a:solidFill>
                  <a:schemeClr val="bg2"/>
                </a:solidFill>
              </a:rPr>
              <a:t>документ</a:t>
            </a:r>
            <a:endParaRPr lang="ru-RU" sz="2600" b="1" dirty="0">
              <a:solidFill>
                <a:schemeClr val="bg2"/>
              </a:solidFill>
            </a:endParaRPr>
          </a:p>
          <a:p>
            <a:pPr marL="355600" indent="-355600">
              <a:lnSpc>
                <a:spcPct val="100000"/>
              </a:lnSpc>
              <a:buClr>
                <a:schemeClr val="bg2"/>
              </a:buClr>
            </a:pPr>
            <a:endParaRPr lang="ru-RU" sz="26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ru-RU" sz="2800" b="1" dirty="0">
              <a:solidFill>
                <a:schemeClr val="bg2"/>
              </a:solidFill>
            </a:endParaRPr>
          </a:p>
          <a:p>
            <a:pPr marL="355600" indent="-355600">
              <a:lnSpc>
                <a:spcPct val="100000"/>
              </a:lnSpc>
              <a:buClr>
                <a:schemeClr val="bg2"/>
              </a:buClr>
            </a:pPr>
            <a:endParaRPr lang="en-US" sz="2400" dirty="0">
              <a:solidFill>
                <a:schemeClr val="bg2"/>
              </a:solidFill>
            </a:endParaRPr>
          </a:p>
        </p:txBody>
      </p:sp>
    </p:spTree>
    <p:extLst>
      <p:ext uri="{BB962C8B-B14F-4D97-AF65-F5344CB8AC3E}">
        <p14:creationId xmlns:p14="http://schemas.microsoft.com/office/powerpoint/2010/main" val="35283944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7253497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196766" y="1371604"/>
            <a:ext cx="9679234" cy="5207396"/>
          </a:xfrm>
        </p:spPr>
        <p:txBody>
          <a:bodyPr/>
          <a:lstStyle/>
          <a:p>
            <a:r>
              <a:rPr lang="bg-BG" dirty="0"/>
              <a:t>͏</a:t>
            </a:r>
            <a:r>
              <a:rPr lang="bg-BG" b="1" dirty="0"/>
              <a:t>Форматиране</a:t>
            </a:r>
            <a:r>
              <a:rPr lang="bg-BG" dirty="0"/>
              <a:t> на страница</a:t>
            </a:r>
          </a:p>
          <a:p>
            <a:r>
              <a:rPr lang="bg-BG" dirty="0"/>
              <a:t>͏</a:t>
            </a:r>
            <a:r>
              <a:rPr lang="bg-BG" b="1" dirty="0"/>
              <a:t>Номериране</a:t>
            </a:r>
            <a:r>
              <a:rPr lang="bg-BG" dirty="0"/>
              <a:t> на страница</a:t>
            </a:r>
          </a:p>
          <a:p>
            <a:r>
              <a:rPr lang="bg-BG" dirty="0"/>
              <a:t>͏</a:t>
            </a:r>
            <a:r>
              <a:rPr lang="bg-BG" b="1" dirty="0"/>
              <a:t>Отпечатване</a:t>
            </a:r>
            <a:r>
              <a:rPr lang="bg-BG" dirty="0"/>
              <a:t> на документ</a:t>
            </a:r>
            <a:endParaRPr lang="en-US" dirty="0"/>
          </a:p>
        </p:txBody>
      </p:sp>
      <p:sp>
        <p:nvSpPr>
          <p:cNvPr id="444418" name="Slide Title"/>
          <p:cNvSpPr>
            <a:spLocks noGrp="1" noChangeArrowheads="1"/>
          </p:cNvSpPr>
          <p:nvPr>
            <p:ph type="title"/>
          </p:nvPr>
        </p:nvSpPr>
        <p:spPr>
          <a:xfrm>
            <a:off x="190406" y="100750"/>
            <a:ext cx="10270594" cy="882654"/>
          </a:xfrm>
        </p:spPr>
        <p:txBody>
          <a:bodyPr/>
          <a:lstStyle/>
          <a:p>
            <a:r>
              <a:rPr lang="bg-BG"/>
              <a:t>Съдържание</a:t>
            </a:r>
            <a:endParaRPr lang="bg-BG" dirty="0"/>
          </a:p>
        </p:txBody>
      </p:sp>
      <p:pic>
        <p:nvPicPr>
          <p:cNvPr id="4" name="Picture 3">
            <a:extLst>
              <a:ext uri="{FF2B5EF4-FFF2-40B4-BE49-F238E27FC236}">
                <a16:creationId xmlns:a16="http://schemas.microsoft.com/office/drawing/2014/main" id="{8835CDFB-0E94-0132-177D-CD4B4F85BF89}"/>
              </a:ext>
            </a:extLst>
          </p:cNvPr>
          <p:cNvPicPr>
            <a:picLocks noChangeAspect="1"/>
          </p:cNvPicPr>
          <p:nvPr/>
        </p:nvPicPr>
        <p:blipFill>
          <a:blip r:embed="rId3">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0011000" y="1584000"/>
            <a:ext cx="1581246" cy="2115000"/>
          </a:xfrm>
          <a:prstGeom prst="rect">
            <a:avLst/>
          </a:prstGeom>
        </p:spPr>
      </p:pic>
      <p:sp>
        <p:nvSpPr>
          <p:cNvPr id="2" name="Slide Number Placeholder 1">
            <a:extLst>
              <a:ext uri="{FF2B5EF4-FFF2-40B4-BE49-F238E27FC236}">
                <a16:creationId xmlns:a16="http://schemas.microsoft.com/office/drawing/2014/main" id="{C9120BBD-87DB-2763-9ADF-9BADE4762F41}"/>
              </a:ext>
            </a:extLst>
          </p:cNvPr>
          <p:cNvSpPr>
            <a:spLocks noGrp="1"/>
          </p:cNvSpPr>
          <p:nvPr>
            <p:ph type="sldNum" sz="quarter" idx="4"/>
          </p:nvPr>
        </p:nvSpPr>
        <p:spPr/>
        <p:txBody>
          <a:bodyPr/>
          <a:lstStyle/>
          <a:p>
            <a:fld id="{2BF067CD-8E6B-4360-9AA8-C5DF2A48A6D1}" type="slidenum">
              <a:rPr lang="en-US" noProof="0" smtClean="0"/>
              <a:pPr/>
              <a:t>2</a:t>
            </a:fld>
            <a:endParaRPr lang="en-US" noProof="0"/>
          </a:p>
        </p:txBody>
      </p:sp>
    </p:spTree>
    <p:extLst>
      <p:ext uri="{BB962C8B-B14F-4D97-AF65-F5344CB8AC3E}">
        <p14:creationId xmlns:p14="http://schemas.microsoft.com/office/powerpoint/2010/main" val="16469869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20</a:t>
            </a:fld>
            <a:endParaRPr lang="en-US" dirty="0"/>
          </a:p>
        </p:txBody>
      </p:sp>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8792760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p:cNvSpPr>
            <a:spLocks noGrp="1"/>
          </p:cNvSpPr>
          <p:nvPr>
            <p:ph type="subTitle" sz="quarter" idx="11"/>
          </p:nvPr>
        </p:nvSpPr>
        <p:spPr/>
        <p:txBody>
          <a:bodyPr/>
          <a:lstStyle/>
          <a:p>
            <a:r>
              <a:rPr lang="bg-BG" dirty="0"/>
              <a:t>Основни характеристики при форматирането</a:t>
            </a:r>
            <a:endParaRPr lang="en-US" dirty="0"/>
          </a:p>
        </p:txBody>
      </p:sp>
      <p:sp>
        <p:nvSpPr>
          <p:cNvPr id="7" name="Title 6"/>
          <p:cNvSpPr>
            <a:spLocks noGrp="1"/>
          </p:cNvSpPr>
          <p:nvPr>
            <p:ph type="title" sz="quarter" idx="10"/>
          </p:nvPr>
        </p:nvSpPr>
        <p:spPr/>
        <p:txBody>
          <a:bodyPr/>
          <a:lstStyle/>
          <a:p>
            <a:r>
              <a:rPr lang="bg-BG" dirty="0"/>
              <a:t>͏Форматиране на страница</a:t>
            </a:r>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500" y="1449000"/>
            <a:ext cx="4185000" cy="2329858"/>
          </a:xfrm>
          <a:prstGeom prst="rect">
            <a:avLst/>
          </a:prstGeom>
        </p:spPr>
      </p:pic>
    </p:spTree>
    <p:extLst>
      <p:ext uri="{BB962C8B-B14F-4D97-AF65-F5344CB8AC3E}">
        <p14:creationId xmlns:p14="http://schemas.microsoft.com/office/powerpoint/2010/main" val="404119588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fontScale="92500"/>
          </a:bodyPr>
          <a:lstStyle/>
          <a:p>
            <a:r>
              <a:rPr lang="ru-RU" dirty="0"/>
              <a:t>Голямо количество от </a:t>
            </a:r>
            <a:r>
              <a:rPr lang="ru-RU" b="1" dirty="0"/>
              <a:t>текстовите файлове </a:t>
            </a:r>
            <a:r>
              <a:rPr lang="ru-RU" dirty="0"/>
              <a:t>са създадени за </a:t>
            </a:r>
            <a:r>
              <a:rPr lang="ru-RU" b="1" dirty="0"/>
              <a:t>изпечатване</a:t>
            </a:r>
            <a:r>
              <a:rPr lang="ru-RU" dirty="0"/>
              <a:t> върху хартия</a:t>
            </a:r>
          </a:p>
          <a:p>
            <a:r>
              <a:rPr lang="bg-BG" dirty="0"/>
              <a:t>Текстовият файл се състои от</a:t>
            </a:r>
            <a:r>
              <a:rPr lang="bg-BG" b="1" dirty="0"/>
              <a:t> </a:t>
            </a:r>
            <a:r>
              <a:rPr lang="bg-BG" b="1" dirty="0">
                <a:solidFill>
                  <a:schemeClr val="bg1"/>
                </a:solidFill>
              </a:rPr>
              <a:t>страници</a:t>
            </a:r>
            <a:endParaRPr lang="bg-BG" b="1" dirty="0"/>
          </a:p>
          <a:p>
            <a:pPr lvl="1">
              <a:buClr>
                <a:schemeClr val="tx1"/>
              </a:buClr>
            </a:pPr>
            <a:r>
              <a:rPr lang="bg-BG" b="1" dirty="0">
                <a:solidFill>
                  <a:schemeClr val="bg1"/>
                </a:solidFill>
              </a:rPr>
              <a:t>Страница</a:t>
            </a:r>
            <a:r>
              <a:rPr lang="bg-BG" b="1" dirty="0"/>
              <a:t> </a:t>
            </a:r>
            <a:r>
              <a:rPr lang="bg-BG" dirty="0"/>
              <a:t>– </a:t>
            </a:r>
            <a:r>
              <a:rPr lang="bg-BG" b="1" dirty="0"/>
              <a:t>текст</a:t>
            </a:r>
            <a:r>
              <a:rPr lang="bg-BG" dirty="0"/>
              <a:t>, който може да се отпечата на </a:t>
            </a:r>
            <a:r>
              <a:rPr lang="bg-BG" b="1" dirty="0"/>
              <a:t>един лист хартия</a:t>
            </a:r>
          </a:p>
          <a:p>
            <a:r>
              <a:rPr lang="bg-BG" dirty="0"/>
              <a:t>Основни </a:t>
            </a:r>
            <a:r>
              <a:rPr lang="bg-BG" b="1" dirty="0"/>
              <a:t>характеристики</a:t>
            </a:r>
            <a:r>
              <a:rPr lang="bg-BG" dirty="0"/>
              <a:t> на </a:t>
            </a:r>
            <a:r>
              <a:rPr lang="bg-BG" b="1" dirty="0"/>
              <a:t>страница</a:t>
            </a:r>
            <a:r>
              <a:rPr lang="bg-BG" dirty="0"/>
              <a:t>:</a:t>
            </a:r>
          </a:p>
          <a:p>
            <a:pPr lvl="1"/>
            <a:r>
              <a:rPr lang="bg-BG" dirty="0"/>
              <a:t>Размер</a:t>
            </a:r>
          </a:p>
          <a:p>
            <a:pPr lvl="1"/>
            <a:r>
              <a:rPr lang="bg-BG" dirty="0"/>
              <a:t>Ориентация</a:t>
            </a:r>
          </a:p>
          <a:p>
            <a:pPr lvl="1"/>
            <a:r>
              <a:rPr lang="bg-BG" dirty="0"/>
              <a:t>Наборно поле</a:t>
            </a:r>
          </a:p>
          <a:p>
            <a:r>
              <a:rPr lang="bg-BG" dirty="0"/>
              <a:t>Те се задават от </a:t>
            </a:r>
            <a:r>
              <a:rPr lang="bg-BG" b="1" dirty="0"/>
              <a:t>панела </a:t>
            </a:r>
            <a:r>
              <a:rPr lang="en-US" b="1" dirty="0">
                <a:solidFill>
                  <a:schemeClr val="bg1"/>
                </a:solidFill>
              </a:rPr>
              <a:t>Page Setup</a:t>
            </a:r>
            <a:r>
              <a:rPr lang="en-US" dirty="0">
                <a:solidFill>
                  <a:schemeClr val="bg1"/>
                </a:solidFill>
              </a:rPr>
              <a:t> </a:t>
            </a:r>
            <a:r>
              <a:rPr lang="bg-BG" dirty="0"/>
              <a:t>в </a:t>
            </a:r>
            <a:r>
              <a:rPr lang="bg-BG" b="1" dirty="0"/>
              <a:t>менюто </a:t>
            </a:r>
            <a:r>
              <a:rPr lang="en-US" b="1" dirty="0">
                <a:solidFill>
                  <a:schemeClr val="bg1"/>
                </a:solidFill>
              </a:rPr>
              <a:t>Layout</a:t>
            </a:r>
          </a:p>
        </p:txBody>
      </p:sp>
      <p:sp>
        <p:nvSpPr>
          <p:cNvPr id="4" name="Title 3"/>
          <p:cNvSpPr>
            <a:spLocks noGrp="1"/>
          </p:cNvSpPr>
          <p:nvPr>
            <p:ph type="title"/>
          </p:nvPr>
        </p:nvSpPr>
        <p:spPr/>
        <p:txBody>
          <a:bodyPr/>
          <a:lstStyle/>
          <a:p>
            <a:r>
              <a:rPr lang="bg-BG" dirty="0"/>
              <a:t>͏Форматиране на страница</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rcRect r="1314"/>
          <a:stretch/>
        </p:blipFill>
        <p:spPr>
          <a:xfrm>
            <a:off x="6816000" y="4059000"/>
            <a:ext cx="4455000" cy="1670400"/>
          </a:xfrm>
          <a:prstGeom prst="rect">
            <a:avLst/>
          </a:prstGeom>
          <a:ln>
            <a:solidFill>
              <a:schemeClr val="bg2">
                <a:lumMod val="75000"/>
              </a:schemeClr>
            </a:solidFill>
          </a:ln>
        </p:spPr>
      </p:pic>
      <p:sp>
        <p:nvSpPr>
          <p:cNvPr id="2" name="Slide Number Placeholder 1">
            <a:extLst>
              <a:ext uri="{FF2B5EF4-FFF2-40B4-BE49-F238E27FC236}">
                <a16:creationId xmlns:a16="http://schemas.microsoft.com/office/drawing/2014/main" id="{50A943DD-D334-6A42-A821-7B0B9B46D51C}"/>
              </a:ext>
            </a:extLst>
          </p:cNvPr>
          <p:cNvSpPr>
            <a:spLocks noGrp="1"/>
          </p:cNvSpPr>
          <p:nvPr>
            <p:ph type="sldNum" sz="quarter" idx="5"/>
          </p:nvPr>
        </p:nvSpPr>
        <p:spPr/>
        <p:txBody>
          <a:body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28829554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5</a:t>
            </a:fld>
            <a:endParaRPr lang="en-US" noProof="0" dirty="0"/>
          </a:p>
        </p:txBody>
      </p:sp>
      <p:sp>
        <p:nvSpPr>
          <p:cNvPr id="3" name="Text Placeholder 2"/>
          <p:cNvSpPr>
            <a:spLocks noGrp="1"/>
          </p:cNvSpPr>
          <p:nvPr>
            <p:ph type="body" sz="quarter" idx="10"/>
          </p:nvPr>
        </p:nvSpPr>
        <p:spPr>
          <a:xfrm>
            <a:off x="190402" y="1196125"/>
            <a:ext cx="8245598" cy="5528766"/>
          </a:xfrm>
        </p:spPr>
        <p:txBody>
          <a:bodyPr>
            <a:normAutofit fontScale="92500"/>
          </a:bodyPr>
          <a:lstStyle/>
          <a:p>
            <a:r>
              <a:rPr lang="ru-RU" dirty="0"/>
              <a:t>По света са установени </a:t>
            </a:r>
            <a:r>
              <a:rPr lang="ru-RU" b="1" dirty="0"/>
              <a:t>стандартни размери </a:t>
            </a:r>
            <a:r>
              <a:rPr lang="ru-RU" dirty="0"/>
              <a:t>на </a:t>
            </a:r>
            <a:r>
              <a:rPr lang="ru-RU" b="1" dirty="0"/>
              <a:t>хартията</a:t>
            </a:r>
            <a:r>
              <a:rPr lang="ru-RU" dirty="0"/>
              <a:t>, известни още като </a:t>
            </a:r>
            <a:r>
              <a:rPr lang="ru-RU" b="1" dirty="0">
                <a:solidFill>
                  <a:schemeClr val="bg1"/>
                </a:solidFill>
              </a:rPr>
              <a:t>формати</a:t>
            </a:r>
          </a:p>
          <a:p>
            <a:r>
              <a:rPr lang="ru-RU" dirty="0"/>
              <a:t>В </a:t>
            </a:r>
            <a:r>
              <a:rPr lang="ru-RU" b="1" dirty="0"/>
              <a:t>Европа</a:t>
            </a:r>
            <a:r>
              <a:rPr lang="ru-RU" dirty="0"/>
              <a:t> най-често се използва </a:t>
            </a:r>
            <a:r>
              <a:rPr lang="ru-RU" b="1" dirty="0"/>
              <a:t>A4</a:t>
            </a:r>
          </a:p>
          <a:p>
            <a:pPr lvl="1"/>
            <a:r>
              <a:rPr lang="bg-BG" dirty="0"/>
              <a:t>Размери: 21 х 29.7 см.</a:t>
            </a:r>
          </a:p>
          <a:p>
            <a:r>
              <a:rPr lang="ru-RU" dirty="0"/>
              <a:t>В </a:t>
            </a:r>
            <a:r>
              <a:rPr lang="ru-RU" b="1" dirty="0"/>
              <a:t>Америка</a:t>
            </a:r>
            <a:r>
              <a:rPr lang="ru-RU" dirty="0"/>
              <a:t> най-популярният формат е </a:t>
            </a:r>
            <a:r>
              <a:rPr lang="ru-RU" b="1" dirty="0"/>
              <a:t>Letter</a:t>
            </a:r>
          </a:p>
          <a:p>
            <a:pPr lvl="1"/>
            <a:r>
              <a:rPr lang="ru-RU" dirty="0"/>
              <a:t>Размери: 22 х 28 см.</a:t>
            </a:r>
          </a:p>
          <a:p>
            <a:r>
              <a:rPr lang="ru-RU" dirty="0"/>
              <a:t>Размерът се задава от падащото </a:t>
            </a:r>
            <a:r>
              <a:rPr lang="ru-RU" b="1" dirty="0"/>
              <a:t>меню </a:t>
            </a:r>
            <a:r>
              <a:rPr lang="en-US" b="1" dirty="0">
                <a:solidFill>
                  <a:schemeClr val="bg1"/>
                </a:solidFill>
              </a:rPr>
              <a:t>Size</a:t>
            </a:r>
            <a:endParaRPr lang="ru-RU" b="1" dirty="0">
              <a:solidFill>
                <a:schemeClr val="bg1"/>
              </a:solidFill>
            </a:endParaRPr>
          </a:p>
          <a:p>
            <a:pPr lvl="1"/>
            <a:endParaRPr lang="en-US" dirty="0"/>
          </a:p>
        </p:txBody>
      </p:sp>
      <p:sp>
        <p:nvSpPr>
          <p:cNvPr id="4" name="Title 3"/>
          <p:cNvSpPr>
            <a:spLocks noGrp="1"/>
          </p:cNvSpPr>
          <p:nvPr>
            <p:ph type="title"/>
          </p:nvPr>
        </p:nvSpPr>
        <p:spPr/>
        <p:txBody>
          <a:bodyPr/>
          <a:lstStyle/>
          <a:p>
            <a:r>
              <a:rPr lang="bg-BG" dirty="0"/>
              <a:t>Размер</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p:blipFill>
        <p:spPr>
          <a:xfrm>
            <a:off x="8706000" y="1513793"/>
            <a:ext cx="2970000" cy="4893429"/>
          </a:xfrm>
          <a:prstGeom prst="rect">
            <a:avLst/>
          </a:prstGeom>
          <a:ln>
            <a:solidFill>
              <a:schemeClr val="bg2">
                <a:lumMod val="75000"/>
              </a:schemeClr>
            </a:solidFill>
          </a:ln>
        </p:spPr>
      </p:pic>
    </p:spTree>
    <p:extLst>
      <p:ext uri="{BB962C8B-B14F-4D97-AF65-F5344CB8AC3E}">
        <p14:creationId xmlns:p14="http://schemas.microsoft.com/office/powerpoint/2010/main" val="3939943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a:xfrm>
            <a:off x="190402" y="1196125"/>
            <a:ext cx="6490598" cy="5528766"/>
          </a:xfrm>
        </p:spPr>
        <p:txBody>
          <a:bodyPr/>
          <a:lstStyle/>
          <a:p>
            <a:r>
              <a:rPr lang="ru-RU" dirty="0"/>
              <a:t>͏</a:t>
            </a:r>
            <a:r>
              <a:rPr lang="ru-RU" b="1" dirty="0">
                <a:solidFill>
                  <a:schemeClr val="bg1"/>
                </a:solidFill>
              </a:rPr>
              <a:t>Ориентация</a:t>
            </a:r>
            <a:r>
              <a:rPr lang="ru-RU" dirty="0"/>
              <a:t> – </a:t>
            </a:r>
            <a:r>
              <a:rPr lang="ru-RU" b="1" dirty="0"/>
              <a:t>разположението</a:t>
            </a:r>
            <a:r>
              <a:rPr lang="ru-RU" dirty="0"/>
              <a:t> на страницата спрямо </a:t>
            </a:r>
            <a:r>
              <a:rPr lang="ru-RU" b="1" dirty="0"/>
              <a:t>хоризонтала</a:t>
            </a:r>
          </a:p>
          <a:p>
            <a:r>
              <a:rPr lang="ru-RU" dirty="0"/>
              <a:t>Тя може да бъде:</a:t>
            </a:r>
          </a:p>
          <a:p>
            <a:pPr lvl="1"/>
            <a:r>
              <a:rPr lang="en-US" b="1" dirty="0"/>
              <a:t>Landscape</a:t>
            </a:r>
            <a:r>
              <a:rPr lang="en-US" dirty="0"/>
              <a:t> </a:t>
            </a:r>
            <a:r>
              <a:rPr lang="bg-BG" dirty="0"/>
              <a:t>(пейзаж)</a:t>
            </a:r>
          </a:p>
          <a:p>
            <a:pPr lvl="1"/>
            <a:r>
              <a:rPr lang="en-US" b="1" dirty="0"/>
              <a:t>Portrait</a:t>
            </a:r>
            <a:r>
              <a:rPr lang="en-US" dirty="0"/>
              <a:t> </a:t>
            </a:r>
            <a:r>
              <a:rPr lang="bg-BG" dirty="0"/>
              <a:t>(портрет)</a:t>
            </a:r>
          </a:p>
          <a:p>
            <a:r>
              <a:rPr lang="bg-BG" dirty="0"/>
              <a:t>Ориентацията се</a:t>
            </a:r>
            <a:r>
              <a:rPr lang="en-US" dirty="0"/>
              <a:t> </a:t>
            </a:r>
            <a:r>
              <a:rPr lang="bg-BG" dirty="0"/>
              <a:t>задава от падащото </a:t>
            </a:r>
            <a:r>
              <a:rPr lang="bg-BG" b="1" dirty="0"/>
              <a:t>меню </a:t>
            </a:r>
            <a:r>
              <a:rPr lang="en-US" b="1" dirty="0">
                <a:solidFill>
                  <a:schemeClr val="bg1"/>
                </a:solidFill>
              </a:rPr>
              <a:t>Orientation</a:t>
            </a:r>
          </a:p>
        </p:txBody>
      </p:sp>
      <p:sp>
        <p:nvSpPr>
          <p:cNvPr id="4" name="Title 3"/>
          <p:cNvSpPr>
            <a:spLocks noGrp="1"/>
          </p:cNvSpPr>
          <p:nvPr>
            <p:ph type="title"/>
          </p:nvPr>
        </p:nvSpPr>
        <p:spPr/>
        <p:txBody>
          <a:bodyPr/>
          <a:lstStyle/>
          <a:p>
            <a:r>
              <a:rPr lang="bg-BG" dirty="0"/>
              <a:t>Ориентация</a:t>
            </a:r>
            <a:endParaRPr lang="en-US" dirty="0"/>
          </a:p>
        </p:txBody>
      </p:sp>
      <p:sp>
        <p:nvSpPr>
          <p:cNvPr id="6" name="Rectangle 5"/>
          <p:cNvSpPr/>
          <p:nvPr/>
        </p:nvSpPr>
        <p:spPr bwMode="auto">
          <a:xfrm>
            <a:off x="5421000" y="2478312"/>
            <a:ext cx="3420000" cy="1552955"/>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0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000" b="1" noProof="1">
              <a:solidFill>
                <a:srgbClr val="FFFFFF"/>
              </a:solidFill>
              <a:effectLst>
                <a:outerShdw blurRad="38100" dist="38100" dir="2700000" algn="tl">
                  <a:srgbClr val="000000">
                    <a:alpha val="43137"/>
                  </a:srgbClr>
                </a:outerShdw>
              </a:effectLst>
            </a:endParaRPr>
          </a:p>
        </p:txBody>
      </p:sp>
      <p:sp>
        <p:nvSpPr>
          <p:cNvPr id="8" name="TextBox 7"/>
          <p:cNvSpPr txBox="1"/>
          <p:nvPr/>
        </p:nvSpPr>
        <p:spPr>
          <a:xfrm>
            <a:off x="6016058" y="1760442"/>
            <a:ext cx="2229884"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Пейзаж</a:t>
            </a:r>
            <a:endParaRPr lang="en-US" sz="2400" dirty="0"/>
          </a:p>
        </p:txBody>
      </p:sp>
      <p:sp>
        <p:nvSpPr>
          <p:cNvPr id="9" name="TextBox 8"/>
          <p:cNvSpPr txBox="1"/>
          <p:nvPr/>
        </p:nvSpPr>
        <p:spPr>
          <a:xfrm>
            <a:off x="9571739" y="1409626"/>
            <a:ext cx="2133701" cy="624374"/>
          </a:xfrm>
          <a:prstGeom prst="rect">
            <a:avLst/>
          </a:prstGeom>
          <a:solidFill>
            <a:schemeClr val="accent6">
              <a:lumMod val="75000"/>
              <a:alpha val="15000"/>
            </a:schemeClr>
          </a:solidFill>
          <a:ln w="12700">
            <a:solidFill>
              <a:schemeClr val="tx1">
                <a:lumMod val="75000"/>
              </a:schemeClr>
            </a:solidFill>
          </a:ln>
        </p:spPr>
        <p:txBody>
          <a:bodyPr vert="horz" wrap="square" lIns="144000" tIns="108000" rIns="144000" bIns="108000" rtlCol="0">
            <a:spAutoFit/>
          </a:bodyPr>
          <a:lstStyle/>
          <a:p>
            <a:pPr algn="ctr" eaLnBrk="0" hangingPunct="0">
              <a:lnSpc>
                <a:spcPct val="110000"/>
              </a:lnSpc>
              <a:buClr>
                <a:schemeClr val="accent5">
                  <a:lumMod val="40000"/>
                  <a:lumOff val="60000"/>
                </a:schemeClr>
              </a:buClr>
              <a:buSzPct val="70000"/>
            </a:pPr>
            <a:r>
              <a:rPr lang="bg-BG" sz="2400" dirty="0"/>
              <a:t>Портрет</a:t>
            </a:r>
            <a:endParaRPr lang="en-US" sz="2400" dirty="0"/>
          </a:p>
        </p:txBody>
      </p:sp>
      <p:sp>
        <p:nvSpPr>
          <p:cNvPr id="10" name="Rectangle 9"/>
          <p:cNvSpPr/>
          <p:nvPr/>
        </p:nvSpPr>
        <p:spPr bwMode="auto">
          <a:xfrm>
            <a:off x="9641649" y="2131624"/>
            <a:ext cx="1993882" cy="2430000"/>
          </a:xfrm>
          <a:prstGeom prst="rect">
            <a:avLst/>
          </a:prstGeom>
          <a:noFill/>
          <a:ln w="571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100" b="1" noProof="1">
              <a:solidFill>
                <a:srgbClr val="FFFFFF"/>
              </a:solidFill>
              <a:effectLst>
                <a:outerShdw blurRad="38100" dist="38100" dir="2700000" algn="tl">
                  <a:srgbClr val="000000">
                    <a:alpha val="43137"/>
                  </a:srgbClr>
                </a:outerShdw>
              </a:effectLst>
            </a:endParaRPr>
          </a:p>
        </p:txBody>
      </p:sp>
      <p:pic>
        <p:nvPicPr>
          <p:cNvPr id="11" name="Picture 10"/>
          <p:cNvPicPr>
            <a:picLocks noChangeAspect="1"/>
          </p:cNvPicPr>
          <p:nvPr/>
        </p:nvPicPr>
        <p:blipFill rotWithShape="1">
          <a:blip r:embed="rId3">
            <a:extLst>
              <a:ext uri="{28A0092B-C50C-407E-A947-70E740481C1C}">
                <a14:useLocalDpi xmlns:a14="http://schemas.microsoft.com/office/drawing/2010/main" val="0"/>
              </a:ext>
            </a:extLst>
          </a:blip>
          <a:srcRect t="-810" b="1028"/>
          <a:stretch/>
        </p:blipFill>
        <p:spPr>
          <a:xfrm>
            <a:off x="7044704" y="4152902"/>
            <a:ext cx="1899091" cy="2632487"/>
          </a:xfrm>
          <a:prstGeom prst="rect">
            <a:avLst/>
          </a:prstGeom>
          <a:ln>
            <a:solidFill>
              <a:schemeClr val="bg2">
                <a:lumMod val="75000"/>
              </a:schemeClr>
            </a:solidFill>
          </a:ln>
        </p:spPr>
      </p:pic>
    </p:spTree>
    <p:extLst>
      <p:ext uri="{BB962C8B-B14F-4D97-AF65-F5344CB8AC3E}">
        <p14:creationId xmlns:p14="http://schemas.microsoft.com/office/powerpoint/2010/main" val="34632946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p:txBody>
          <a:bodyPr>
            <a:normAutofit fontScale="92500" lnSpcReduction="20000"/>
          </a:bodyPr>
          <a:lstStyle/>
          <a:p>
            <a:r>
              <a:rPr lang="ru-RU" b="1" dirty="0"/>
              <a:t>͏</a:t>
            </a:r>
            <a:r>
              <a:rPr lang="ru-RU" b="1" dirty="0">
                <a:solidFill>
                  <a:schemeClr val="bg1"/>
                </a:solidFill>
              </a:rPr>
              <a:t>Наборно поле </a:t>
            </a:r>
            <a:r>
              <a:rPr lang="ru-RU" dirty="0"/>
              <a:t>– областта на страницата, където се разполага </a:t>
            </a:r>
            <a:r>
              <a:rPr lang="ru-RU" b="1" dirty="0"/>
              <a:t>текстовото съдържание </a:t>
            </a:r>
            <a:r>
              <a:rPr lang="ru-RU" dirty="0"/>
              <a:t>на документа</a:t>
            </a:r>
          </a:p>
          <a:p>
            <a:pPr lvl="1">
              <a:spcAft>
                <a:spcPts val="0"/>
              </a:spcAft>
            </a:pPr>
            <a:r>
              <a:rPr lang="ru-RU" dirty="0"/>
              <a:t>То се получава, като от размера на работния</a:t>
            </a:r>
          </a:p>
          <a:p>
            <a:pPr marL="442912" lvl="1" indent="0">
              <a:spcBef>
                <a:spcPts val="0"/>
              </a:spcBef>
              <a:buNone/>
            </a:pPr>
            <a:r>
              <a:rPr lang="ru-RU" dirty="0"/>
              <a:t> лист се извадят </a:t>
            </a:r>
            <a:r>
              <a:rPr lang="ru-RU" b="1" dirty="0"/>
              <a:t>белите полета</a:t>
            </a:r>
          </a:p>
          <a:p>
            <a:r>
              <a:rPr lang="ru-RU" dirty="0"/>
              <a:t>Те са:</a:t>
            </a:r>
          </a:p>
          <a:p>
            <a:pPr lvl="1"/>
            <a:r>
              <a:rPr lang="en-US" b="1" dirty="0"/>
              <a:t>Top</a:t>
            </a:r>
            <a:r>
              <a:rPr lang="en-US" dirty="0"/>
              <a:t> (</a:t>
            </a:r>
            <a:r>
              <a:rPr lang="bg-BG" dirty="0"/>
              <a:t>горно поле</a:t>
            </a:r>
            <a:r>
              <a:rPr lang="en-US" dirty="0"/>
              <a:t>)</a:t>
            </a:r>
            <a:endParaRPr lang="bg-BG" dirty="0"/>
          </a:p>
          <a:p>
            <a:pPr lvl="1"/>
            <a:r>
              <a:rPr lang="en-US" b="1" dirty="0"/>
              <a:t>Bottom</a:t>
            </a:r>
            <a:r>
              <a:rPr lang="en-US" dirty="0"/>
              <a:t> </a:t>
            </a:r>
            <a:r>
              <a:rPr lang="bg-BG" dirty="0"/>
              <a:t>(долно поле)</a:t>
            </a:r>
            <a:endParaRPr lang="en-US" dirty="0"/>
          </a:p>
          <a:p>
            <a:pPr lvl="1"/>
            <a:r>
              <a:rPr lang="en-US" b="1" dirty="0"/>
              <a:t>Left</a:t>
            </a:r>
            <a:r>
              <a:rPr lang="bg-BG" dirty="0"/>
              <a:t> (ляво поле)</a:t>
            </a:r>
            <a:endParaRPr lang="en-US" dirty="0"/>
          </a:p>
          <a:p>
            <a:pPr lvl="1"/>
            <a:r>
              <a:rPr lang="en-US" b="1" dirty="0"/>
              <a:t>Right</a:t>
            </a:r>
            <a:r>
              <a:rPr lang="bg-BG" dirty="0"/>
              <a:t> (дясно поле)</a:t>
            </a:r>
          </a:p>
          <a:p>
            <a:r>
              <a:rPr lang="bg-BG" dirty="0"/>
              <a:t>Размерът на полетата се задава от падащото </a:t>
            </a:r>
            <a:r>
              <a:rPr lang="bg-BG" b="1" dirty="0"/>
              <a:t>меню </a:t>
            </a:r>
            <a:r>
              <a:rPr lang="en-US" b="1" dirty="0">
                <a:solidFill>
                  <a:schemeClr val="bg1"/>
                </a:solidFill>
              </a:rPr>
              <a:t>Margins</a:t>
            </a:r>
          </a:p>
        </p:txBody>
      </p:sp>
      <p:sp>
        <p:nvSpPr>
          <p:cNvPr id="4" name="Title 3"/>
          <p:cNvSpPr>
            <a:spLocks noGrp="1"/>
          </p:cNvSpPr>
          <p:nvPr>
            <p:ph type="title"/>
          </p:nvPr>
        </p:nvSpPr>
        <p:spPr/>
        <p:txBody>
          <a:bodyPr/>
          <a:lstStyle/>
          <a:p>
            <a:r>
              <a:rPr lang="bg-BG" dirty="0"/>
              <a:t>Наборно поле</a:t>
            </a:r>
            <a:endParaRPr lang="en-US" dirty="0"/>
          </a:p>
        </p:txBody>
      </p:sp>
      <p:sp>
        <p:nvSpPr>
          <p:cNvPr id="6" name="Rectangle 5"/>
          <p:cNvSpPr>
            <a:spLocks/>
          </p:cNvSpPr>
          <p:nvPr/>
        </p:nvSpPr>
        <p:spPr bwMode="auto">
          <a:xfrm>
            <a:off x="5951870" y="2799000"/>
            <a:ext cx="2790000" cy="2880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1800"/>
              </a:spcBef>
              <a:spcAft>
                <a:spcPts val="1800"/>
              </a:spcAft>
            </a:pPr>
            <a:endParaRPr lang="en-US" sz="1100" b="1" noProof="1">
              <a:solidFill>
                <a:srgbClr val="FFFFFF"/>
              </a:solidFill>
              <a:effectLst>
                <a:outerShdw blurRad="38100" dist="38100" dir="2700000" algn="tl">
                  <a:srgbClr val="000000">
                    <a:alpha val="43137"/>
                  </a:srgbClr>
                </a:outerShdw>
              </a:effectLst>
            </a:endParaRPr>
          </a:p>
        </p:txBody>
      </p:sp>
      <p:sp>
        <p:nvSpPr>
          <p:cNvPr id="7" name="Rectangle 6"/>
          <p:cNvSpPr/>
          <p:nvPr/>
        </p:nvSpPr>
        <p:spPr bwMode="auto">
          <a:xfrm>
            <a:off x="6356870" y="3159000"/>
            <a:ext cx="1980000" cy="2115000"/>
          </a:xfrm>
          <a:prstGeom prst="rect">
            <a:avLst/>
          </a:prstGeom>
          <a:no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dist"/>
            <a:r>
              <a:rPr lang="en-US" sz="900" noProof="1"/>
              <a:t>Lorem ipsum dolor sit amet, consectetur adipiscing elit. Donec id nisl id purus luctus dignissim vitae a purus. Maecenas tristique sapien sit amet justo ullamcorper elementum sed quis libero. Curabitur volutpat purus vel lacus suscipit ornare. Nulla rhoncus, risus id fringilla lobortis, ante velit sagittis sapien, at dictum turpis sapien id mi. Fusce nec fermentum risus. Duis gravida fermentum mauris vitae sollicitudin. In lobortis lacinia leo, ut finibus diam scelerisque at. Sed ac erat venenatis, egestas nibh vitae, sagittis diam.</a:t>
            </a:r>
            <a:endParaRPr lang="en-US" sz="1200" b="1" noProof="1">
              <a:solidFill>
                <a:srgbClr val="FFFFFF"/>
              </a:solidFill>
              <a:effectLst>
                <a:outerShdw blurRad="38100" dist="38100" dir="2700000" algn="tl">
                  <a:srgbClr val="000000">
                    <a:alpha val="43137"/>
                  </a:srgbClr>
                </a:outerShdw>
              </a:effectLst>
            </a:endParaRPr>
          </a:p>
        </p:txBody>
      </p:sp>
      <p:cxnSp>
        <p:nvCxnSpPr>
          <p:cNvPr id="11" name="Straight Arrow Connector 10"/>
          <p:cNvCxnSpPr>
            <a:endCxn id="7" idx="0"/>
          </p:cNvCxnSpPr>
          <p:nvPr/>
        </p:nvCxnSpPr>
        <p:spPr>
          <a:xfrm>
            <a:off x="7346870" y="2799000"/>
            <a:ext cx="0" cy="360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2"/>
            <a:endCxn id="6" idx="2"/>
          </p:cNvCxnSpPr>
          <p:nvPr/>
        </p:nvCxnSpPr>
        <p:spPr>
          <a:xfrm>
            <a:off x="7346870" y="5274000"/>
            <a:ext cx="0" cy="40500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6" idx="3"/>
          </p:cNvCxnSpPr>
          <p:nvPr/>
        </p:nvCxnSpPr>
        <p:spPr>
          <a:xfrm>
            <a:off x="8336870" y="42390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951870" y="4230400"/>
            <a:ext cx="4050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rotWithShape="1">
          <a:blip r:embed="rId3">
            <a:extLst>
              <a:ext uri="{28A0092B-C50C-407E-A947-70E740481C1C}">
                <a14:useLocalDpi xmlns:a14="http://schemas.microsoft.com/office/drawing/2010/main" val="0"/>
              </a:ext>
            </a:extLst>
          </a:blip>
          <a:srcRect l="-980" r="588"/>
          <a:stretch/>
        </p:blipFill>
        <p:spPr>
          <a:xfrm>
            <a:off x="9246001" y="1702677"/>
            <a:ext cx="2294999" cy="3908824"/>
          </a:xfrm>
          <a:prstGeom prst="rect">
            <a:avLst/>
          </a:prstGeom>
          <a:ln>
            <a:solidFill>
              <a:schemeClr val="bg2">
                <a:lumMod val="75000"/>
              </a:schemeClr>
            </a:solidFill>
          </a:ln>
        </p:spPr>
      </p:pic>
    </p:spTree>
    <p:extLst>
      <p:ext uri="{BB962C8B-B14F-4D97-AF65-F5344CB8AC3E}">
        <p14:creationId xmlns:p14="http://schemas.microsoft.com/office/powerpoint/2010/main" val="19773038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4" name="Title 3"/>
          <p:cNvSpPr>
            <a:spLocks noGrp="1"/>
          </p:cNvSpPr>
          <p:nvPr>
            <p:ph type="title"/>
          </p:nvPr>
        </p:nvSpPr>
        <p:spPr/>
        <p:txBody>
          <a:bodyPr/>
          <a:lstStyle/>
          <a:p>
            <a:r>
              <a:rPr lang="en-US" dirty="0"/>
              <a:t>Page Setup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l="-1" r="720"/>
          <a:stretch/>
        </p:blipFill>
        <p:spPr>
          <a:xfrm>
            <a:off x="446768" y="1269000"/>
            <a:ext cx="4614232" cy="1710000"/>
          </a:xfrm>
          <a:prstGeom prst="rect">
            <a:avLst/>
          </a:prstGeom>
          <a:ln>
            <a:solidFill>
              <a:schemeClr val="bg2">
                <a:lumMod val="75000"/>
              </a:schemeClr>
            </a:solidFill>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rcRect/>
          <a:stretch/>
        </p:blipFill>
        <p:spPr>
          <a:xfrm>
            <a:off x="6632721" y="1269672"/>
            <a:ext cx="3972902" cy="5385828"/>
          </a:xfrm>
          <a:prstGeom prst="rect">
            <a:avLst/>
          </a:prstGeom>
          <a:ln>
            <a:solidFill>
              <a:schemeClr val="bg2">
                <a:lumMod val="75000"/>
              </a:schemeClr>
            </a:solidFill>
          </a:ln>
        </p:spPr>
      </p:pic>
      <p:sp>
        <p:nvSpPr>
          <p:cNvPr id="7" name="Rounded Rectangular Callout 6"/>
          <p:cNvSpPr/>
          <p:nvPr/>
        </p:nvSpPr>
        <p:spPr bwMode="auto">
          <a:xfrm>
            <a:off x="291000" y="3268020"/>
            <a:ext cx="3825000" cy="1555980"/>
          </a:xfrm>
          <a:prstGeom prst="wedgeRoundRectCallout">
            <a:avLst>
              <a:gd name="adj1" fmla="val 69166"/>
              <a:gd name="adj2" fmla="val -70612"/>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От тази стрелка може да отворите прозореца </a:t>
            </a:r>
            <a:r>
              <a:rPr lang="en-US" sz="2800" b="1" dirty="0">
                <a:solidFill>
                  <a:schemeClr val="accent1">
                    <a:lumMod val="60000"/>
                    <a:lumOff val="40000"/>
                  </a:schemeClr>
                </a:solidFill>
                <a:effectLst>
                  <a:outerShdw blurRad="38100" dist="38100" dir="2700000" algn="tl">
                    <a:srgbClr val="000000">
                      <a:alpha val="43137"/>
                    </a:srgbClr>
                  </a:outerShdw>
                </a:effectLst>
              </a:rPr>
              <a:t>Page Setup</a:t>
            </a:r>
          </a:p>
        </p:txBody>
      </p:sp>
      <p:cxnSp>
        <p:nvCxnSpPr>
          <p:cNvPr id="9" name="Straight Arrow Connector 8"/>
          <p:cNvCxnSpPr/>
          <p:nvPr/>
        </p:nvCxnSpPr>
        <p:spPr>
          <a:xfrm>
            <a:off x="5227729" y="2844000"/>
            <a:ext cx="1205771" cy="54000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0" name="Rounded Rectangular Callout 9"/>
          <p:cNvSpPr/>
          <p:nvPr/>
        </p:nvSpPr>
        <p:spPr bwMode="auto">
          <a:xfrm>
            <a:off x="9163149" y="3203330"/>
            <a:ext cx="2610000" cy="1017000"/>
          </a:xfrm>
          <a:prstGeom prst="wedgeRoundRectCallout">
            <a:avLst>
              <a:gd name="adj1" fmla="val -42815"/>
              <a:gd name="adj2" fmla="val -99693"/>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Размер на </a:t>
            </a:r>
            <a:r>
              <a:rPr lang="bg-BG" sz="2800" b="1" dirty="0">
                <a:solidFill>
                  <a:schemeClr val="accent1">
                    <a:lumMod val="60000"/>
                    <a:lumOff val="40000"/>
                  </a:schemeClr>
                </a:solidFill>
                <a:effectLst>
                  <a:outerShdw blurRad="38100" dist="38100" dir="2700000" algn="tl">
                    <a:srgbClr val="000000">
                      <a:alpha val="43137"/>
                    </a:srgbClr>
                  </a:outerShdw>
                </a:effectLst>
              </a:rPr>
              <a:t>белите полета</a:t>
            </a:r>
            <a:endParaRPr lang="en-US" sz="2800" b="1" dirty="0">
              <a:solidFill>
                <a:schemeClr val="accent1">
                  <a:lumMod val="60000"/>
                  <a:lumOff val="40000"/>
                </a:schemeClr>
              </a:solidFill>
              <a:effectLst>
                <a:outerShdw blurRad="38100" dist="38100" dir="2700000" algn="tl">
                  <a:srgbClr val="000000">
                    <a:alpha val="43137"/>
                  </a:srgbClr>
                </a:outerShdw>
              </a:effectLst>
            </a:endParaRPr>
          </a:p>
        </p:txBody>
      </p:sp>
      <p:sp>
        <p:nvSpPr>
          <p:cNvPr id="11" name="Rectangle 10"/>
          <p:cNvSpPr/>
          <p:nvPr/>
        </p:nvSpPr>
        <p:spPr bwMode="auto">
          <a:xfrm>
            <a:off x="6705839" y="1899001"/>
            <a:ext cx="3845161" cy="67500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2" name="Rectangle 11"/>
          <p:cNvSpPr/>
          <p:nvPr/>
        </p:nvSpPr>
        <p:spPr bwMode="auto">
          <a:xfrm>
            <a:off x="6771000" y="2847989"/>
            <a:ext cx="1440000" cy="871220"/>
          </a:xfrm>
          <a:prstGeom prst="rect">
            <a:avLst/>
          </a:prstGeom>
          <a:noFill/>
          <a:ln w="3810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b="1" dirty="0">
              <a:solidFill>
                <a:srgbClr val="FFFFFF"/>
              </a:solidFill>
              <a:effectLst>
                <a:outerShdw blurRad="38100" dist="38100" dir="2700000" algn="tl">
                  <a:srgbClr val="000000">
                    <a:alpha val="43137"/>
                  </a:srgbClr>
                </a:outerShdw>
              </a:effectLst>
            </a:endParaRPr>
          </a:p>
        </p:txBody>
      </p:sp>
      <p:sp>
        <p:nvSpPr>
          <p:cNvPr id="13" name="Rounded Rectangular Callout 12"/>
          <p:cNvSpPr/>
          <p:nvPr/>
        </p:nvSpPr>
        <p:spPr bwMode="auto">
          <a:xfrm>
            <a:off x="4237850" y="4019012"/>
            <a:ext cx="2195650" cy="684064"/>
          </a:xfrm>
          <a:prstGeom prst="wedgeRoundRectCallout">
            <a:avLst>
              <a:gd name="adj1" fmla="val 52317"/>
              <a:gd name="adj2" fmla="val -89209"/>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Ориентация</a:t>
            </a:r>
            <a:endParaRPr lang="en-US" sz="2800" b="1" dirty="0">
              <a:solidFill>
                <a:srgbClr val="FFFFFF"/>
              </a:solidFill>
              <a:effectLst>
                <a:outerShdw blurRad="38100" dist="38100" dir="2700000" algn="tl">
                  <a:srgbClr val="000000">
                    <a:alpha val="43137"/>
                  </a:srgbClr>
                </a:outerShdw>
              </a:effectLst>
            </a:endParaRPr>
          </a:p>
        </p:txBody>
      </p:sp>
      <p:sp>
        <p:nvSpPr>
          <p:cNvPr id="14" name="Rounded Rectangular Callout 13"/>
          <p:cNvSpPr/>
          <p:nvPr/>
        </p:nvSpPr>
        <p:spPr bwMode="auto">
          <a:xfrm>
            <a:off x="831000" y="5374620"/>
            <a:ext cx="5387030" cy="1379849"/>
          </a:xfrm>
          <a:prstGeom prst="wedgeRoundRectCallout">
            <a:avLst>
              <a:gd name="adj1" fmla="val 68670"/>
              <a:gd name="adj2" fmla="val 8468"/>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b="1" dirty="0">
                <a:solidFill>
                  <a:srgbClr val="FFFFFF"/>
                </a:solidFill>
                <a:effectLst>
                  <a:outerShdw blurRad="38100" dist="38100" dir="2700000" algn="tl">
                    <a:srgbClr val="000000">
                      <a:alpha val="43137"/>
                    </a:srgbClr>
                  </a:outerShdw>
                </a:effectLst>
              </a:rPr>
              <a:t>Изберете </a:t>
            </a:r>
            <a:r>
              <a:rPr lang="bg-BG" sz="2800" b="1" dirty="0">
                <a:solidFill>
                  <a:schemeClr val="accent1">
                    <a:lumMod val="60000"/>
                    <a:lumOff val="40000"/>
                  </a:schemeClr>
                </a:solidFill>
                <a:effectLst>
                  <a:outerShdw blurRad="38100" dist="38100" dir="2700000" algn="tl">
                    <a:srgbClr val="000000">
                      <a:alpha val="43137"/>
                    </a:srgbClr>
                  </a:outerShdw>
                </a:effectLst>
              </a:rPr>
              <a:t>за кои страници </a:t>
            </a:r>
            <a:r>
              <a:rPr lang="bg-BG" sz="2800" b="1" dirty="0">
                <a:solidFill>
                  <a:srgbClr val="FFFFFF"/>
                </a:solidFill>
                <a:effectLst>
                  <a:outerShdw blurRad="38100" dist="38100" dir="2700000" algn="tl">
                    <a:srgbClr val="000000">
                      <a:alpha val="43137"/>
                    </a:srgbClr>
                  </a:outerShdw>
                </a:effectLst>
              </a:rPr>
              <a:t>да се отнасят </a:t>
            </a:r>
            <a:r>
              <a:rPr lang="bg-BG" sz="2800" b="1" dirty="0">
                <a:solidFill>
                  <a:schemeClr val="accent1">
                    <a:lumMod val="60000"/>
                    <a:lumOff val="40000"/>
                  </a:schemeClr>
                </a:solidFill>
                <a:effectLst>
                  <a:outerShdw blurRad="38100" dist="38100" dir="2700000" algn="tl">
                    <a:srgbClr val="000000">
                      <a:alpha val="43137"/>
                    </a:srgbClr>
                  </a:outerShdw>
                </a:effectLst>
              </a:rPr>
              <a:t>параметрите</a:t>
            </a:r>
            <a:r>
              <a:rPr lang="bg-BG" sz="2800" b="1" dirty="0">
                <a:solidFill>
                  <a:srgbClr val="FFFFFF"/>
                </a:solidFill>
                <a:effectLst>
                  <a:outerShdw blurRad="38100" dist="38100" dir="2700000" algn="tl">
                    <a:srgbClr val="000000">
                      <a:alpha val="43137"/>
                    </a:srgbClr>
                  </a:outerShdw>
                </a:effectLst>
              </a:rPr>
              <a:t>, които сте задали</a:t>
            </a:r>
            <a:endParaRPr lang="en-US" sz="2800" b="1" dirty="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003603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sz="quarter" idx="10"/>
          </p:nvPr>
        </p:nvSpPr>
        <p:spPr>
          <a:xfrm>
            <a:off x="615109" y="5180916"/>
            <a:ext cx="10961783" cy="768084"/>
          </a:xfrm>
        </p:spPr>
        <p:txBody>
          <a:bodyPr/>
          <a:lstStyle/>
          <a:p>
            <a:r>
              <a:rPr lang="bg-BG" dirty="0"/>
              <a:t>Номериране на страница</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300" y="1314000"/>
            <a:ext cx="2753400" cy="2753400"/>
          </a:xfrm>
          <a:prstGeom prst="rect">
            <a:avLst/>
          </a:prstGeom>
        </p:spPr>
      </p:pic>
    </p:spTree>
    <p:extLst>
      <p:ext uri="{BB962C8B-B14F-4D97-AF65-F5344CB8AC3E}">
        <p14:creationId xmlns:p14="http://schemas.microsoft.com/office/powerpoint/2010/main" val="9808577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5056</TotalTime>
  <Words>1203</Words>
  <Application>Microsoft Office PowerPoint</Application>
  <PresentationFormat>Widescreen</PresentationFormat>
  <Paragraphs>144</Paragraphs>
  <Slides>20</Slides>
  <Notes>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SoftUni</vt:lpstr>
      <vt:lpstr>Форматиране на страница и отпечатване на текстов документ</vt:lpstr>
      <vt:lpstr>Съдържание</vt:lpstr>
      <vt:lpstr>͏Форматиране на страница</vt:lpstr>
      <vt:lpstr>͏Форматиране на страница</vt:lpstr>
      <vt:lpstr>Размер</vt:lpstr>
      <vt:lpstr>Ориентация</vt:lpstr>
      <vt:lpstr>Наборно поле</vt:lpstr>
      <vt:lpstr>Page Setup</vt:lpstr>
      <vt:lpstr>Номериране на страница</vt:lpstr>
      <vt:lpstr>Номериране на страници</vt:lpstr>
      <vt:lpstr>Разположение на номерацията</vt:lpstr>
      <vt:lpstr>Форматиране на номерацията</vt:lpstr>
      <vt:lpstr>Отпечатване на документ</vt:lpstr>
      <vt:lpstr>Отпечатване на документ</vt:lpstr>
      <vt:lpstr>Отпечатване на документ</vt:lpstr>
      <vt:lpstr>Настройки на принтирането</vt:lpstr>
      <vt:lpstr>Print</vt:lpstr>
      <vt:lpstr>Какво научихме днес?</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Форматиране на страница и отпечатване на текстов документ</dc:title>
  <dc:subject>КМИТ - 6 клас</dc:subject>
  <dc:creator>BG-IT-Edu</dc:creator>
  <cp:keywords>programming; training; course</cp:keywords>
  <dc:description>Open Programming and IT Courseware for IT Teachers (BG-IT-Edu): https://github.com/BG-IT-Edu
With the kind support of SoftUni: https://softuni.bg</dc:description>
  <cp:lastModifiedBy>Zaraliev</cp:lastModifiedBy>
  <cp:revision>732</cp:revision>
  <dcterms:created xsi:type="dcterms:W3CDTF">2018-05-23T13:08:44Z</dcterms:created>
  <dcterms:modified xsi:type="dcterms:W3CDTF">2025-01-28T08:25:32Z</dcterms:modified>
  <cp:category/>
</cp:coreProperties>
</file>