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97" r:id="rId2"/>
    <p:sldId id="298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312" r:id="rId12"/>
    <p:sldId id="313" r:id="rId13"/>
    <p:sldId id="314" r:id="rId14"/>
    <p:sldId id="496" r:id="rId15"/>
    <p:sldId id="320" r:id="rId16"/>
    <p:sldId id="498" r:id="rId17"/>
    <p:sldId id="323" r:id="rId18"/>
    <p:sldId id="500" r:id="rId19"/>
    <p:sldId id="327" r:id="rId20"/>
    <p:sldId id="328" r:id="rId21"/>
    <p:sldId id="329" r:id="rId22"/>
    <p:sldId id="497" r:id="rId23"/>
    <p:sldId id="330" r:id="rId24"/>
    <p:sldId id="331" r:id="rId25"/>
    <p:sldId id="332" r:id="rId26"/>
    <p:sldId id="333" r:id="rId27"/>
    <p:sldId id="334" r:id="rId28"/>
    <p:sldId id="335" r:id="rId29"/>
    <p:sldId id="495" r:id="rId30"/>
    <p:sldId id="5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CCD817E-E85F-4E0E-A798-907E25F1AFD0}">
          <p14:sldIdLst>
            <p14:sldId id="297"/>
            <p14:sldId id="298"/>
          </p14:sldIdLst>
        </p14:section>
        <p14:section name="Какво е стриймване?" id="{AFD15318-3FA2-474D-8276-4010D2229383}">
          <p14:sldIdLst>
            <p14:sldId id="303"/>
            <p14:sldId id="304"/>
            <p14:sldId id="305"/>
            <p14:sldId id="306"/>
            <p14:sldId id="307"/>
          </p14:sldIdLst>
        </p14:section>
        <p14:section name="Четене и писане" id="{414B96B6-E0D0-42CC-85FC-70C30A1D83BE}">
          <p14:sldIdLst>
            <p14:sldId id="308"/>
            <p14:sldId id="310"/>
            <p14:sldId id="311"/>
            <p14:sldId id="312"/>
            <p14:sldId id="313"/>
            <p14:sldId id="314"/>
            <p14:sldId id="496"/>
          </p14:sldIdLst>
        </p14:section>
        <p14:section name="File Streams" id="{6440E485-6021-47AD-A901-BFDAE6273EB6}">
          <p14:sldIdLst>
            <p14:sldId id="320"/>
            <p14:sldId id="498"/>
            <p14:sldId id="323"/>
            <p14:sldId id="500"/>
          </p14:sldIdLst>
        </p14:section>
        <p14:section name="File Class" id="{80375926-CFDA-40DB-AE28-192FAC0F73A0}">
          <p14:sldIdLst>
            <p14:sldId id="327"/>
            <p14:sldId id="328"/>
            <p14:sldId id="329"/>
            <p14:sldId id="497"/>
          </p14:sldIdLst>
        </p14:section>
        <p14:section name="Directory Class" id="{F749AB23-8E5A-4791-A456-DFBA42E28543}">
          <p14:sldIdLst>
            <p14:sldId id="330"/>
            <p14:sldId id="331"/>
            <p14:sldId id="332"/>
            <p14:sldId id="333"/>
            <p14:sldId id="334"/>
          </p14:sldIdLst>
        </p14:section>
        <p14:section name="Обобщение" id="{2F9DCB48-CEC4-4A63-A332-4F6FCE64C092}">
          <p14:sldIdLst>
            <p14:sldId id="335"/>
            <p14:sldId id="495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CA92D-E187-43FB-4DB2-B7B91B412F9D}" v="684" dt="2023-03-03T15:27:05.982"/>
    <p1510:client id="{45A303DC-5B06-F93D-C56D-AEF2E9FC6B96}" v="1052" dt="2023-02-23T20:52:41.01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5214" autoAdjust="0"/>
  </p:normalViewPr>
  <p:slideViewPr>
    <p:cSldViewPr showGuides="1">
      <p:cViewPr>
        <p:scale>
          <a:sx n="66" d="100"/>
          <a:sy n="66" d="100"/>
        </p:scale>
        <p:origin x="544" y="-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E0B73-4761-4601-B8BC-14A1605E2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927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A665E-E1FA-4530-BC6C-DF219997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21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D07E37-6347-4FCF-A47C-20E8B62A40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6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8A69E-91C2-43C0-B77A-B4C4B98F27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712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CB9B3-EA4F-4D9D-BDA5-BBB2E4693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03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9935DB-2B1A-46C1-9CC0-548A29226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458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akov/1d39c4513cff83b8a735d7dc883dfe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 err="1">
                <a:cs typeface="Calibri"/>
              </a:rPr>
              <a:t>Видове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файлове</a:t>
            </a:r>
            <a:r>
              <a:rPr lang="en-US" sz="3550" dirty="0">
                <a:cs typeface="Calibri"/>
              </a:rPr>
              <a:t>, </a:t>
            </a:r>
            <a:r>
              <a:rPr lang="en-US" sz="3550" dirty="0" err="1">
                <a:cs typeface="Calibri"/>
              </a:rPr>
              <a:t>използване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на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стриймове</a:t>
            </a:r>
            <a:r>
              <a:rPr lang="en-US" sz="3550" dirty="0">
                <a:cs typeface="Calibri"/>
              </a:rPr>
              <a:t> и </a:t>
            </a:r>
            <a:r>
              <a:rPr lang="en-US" sz="3550" dirty="0" err="1">
                <a:cs typeface="Calibri"/>
              </a:rPr>
              <a:t>маниполиране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на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файлове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 err="1"/>
              <a:t>Стриймове</a:t>
            </a:r>
            <a:r>
              <a:rPr lang="en-US" sz="4750" dirty="0"/>
              <a:t>, </a:t>
            </a:r>
            <a:r>
              <a:rPr lang="en-US" sz="4750" dirty="0" err="1"/>
              <a:t>файлове</a:t>
            </a:r>
            <a:r>
              <a:rPr lang="en-US" sz="4750" dirty="0"/>
              <a:t> и </a:t>
            </a:r>
            <a:r>
              <a:rPr lang="en-US" sz="4750" dirty="0" err="1"/>
              <a:t>директории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 err="1"/>
              <a:t>Софтуерен</a:t>
            </a:r>
            <a:r>
              <a:rPr lang="en-US" sz="2000" dirty="0"/>
              <a:t> </a:t>
            </a:r>
            <a:r>
              <a:rPr lang="en-US" sz="2000" dirty="0" err="1"/>
              <a:t>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 err="1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4" y="5149726"/>
            <a:ext cx="3561475" cy="832591"/>
          </a:xfrm>
        </p:spPr>
        <p:txBody>
          <a:bodyPr/>
          <a:lstStyle/>
          <a:p>
            <a:r>
              <a:rPr lang="en-US" sz="2400" dirty="0" err="1"/>
              <a:t>Преподавателски</a:t>
            </a:r>
            <a:r>
              <a:rPr lang="en-US" sz="2400" dirty="0"/>
              <a:t> </a:t>
            </a:r>
            <a:r>
              <a:rPr lang="en-US" sz="2400" dirty="0" err="1"/>
              <a:t>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20" y="2402857"/>
            <a:ext cx="7008574" cy="23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Прочетете</a:t>
            </a:r>
            <a:r>
              <a:rPr lang="en-US" sz="3350" dirty="0"/>
              <a:t> </a:t>
            </a:r>
            <a:r>
              <a:rPr lang="en-US" sz="3350" dirty="0" err="1"/>
              <a:t>съдържанието</a:t>
            </a:r>
            <a:r>
              <a:rPr lang="en-US" sz="3350" dirty="0"/>
              <a:t> 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вашият</a:t>
            </a:r>
            <a:r>
              <a:rPr lang="en-US" sz="3350" dirty="0"/>
              <a:t>  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input.txt</a:t>
            </a:r>
            <a:r>
              <a:rPr lang="en-US" sz="3350" noProof="1">
                <a:solidFill>
                  <a:schemeClr val="bg1"/>
                </a:solidFill>
              </a:rPr>
              <a:t> </a:t>
            </a:r>
            <a:r>
              <a:rPr lang="en-US" sz="3350" dirty="0" err="1"/>
              <a:t>файл</a:t>
            </a:r>
            <a:endParaRPr lang="bg-BG" sz="3350" dirty="0" err="1"/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Отпечатайте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четните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редове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конзолата</a:t>
            </a:r>
            <a:endParaRPr lang="en-US" sz="3350" dirty="0" err="1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Започваме</a:t>
            </a:r>
            <a:r>
              <a:rPr lang="en-US" sz="3350" dirty="0"/>
              <a:t> </a:t>
            </a:r>
            <a:r>
              <a:rPr lang="en-US" sz="3350" dirty="0" err="1"/>
              <a:t>да</a:t>
            </a:r>
            <a:r>
              <a:rPr lang="en-US" sz="3350" dirty="0"/>
              <a:t> </a:t>
            </a:r>
            <a:r>
              <a:rPr lang="en-US" sz="3350" dirty="0" err="1"/>
              <a:t>бройм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от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0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Задачи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Нечетни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редове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9991" y="3294722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283" y="5129887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9995" y="5563904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F4AFD29-36D4-407A-A398-3E98447CD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6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/>
              <a:t>Нечетни</a:t>
            </a:r>
            <a:r>
              <a:rPr lang="en-US" sz="3950" dirty="0"/>
              <a:t> </a:t>
            </a:r>
            <a:r>
              <a:rPr lang="en-US" sz="3950" dirty="0" err="1"/>
              <a:t>редове</a:t>
            </a:r>
            <a:endParaRPr lang="en-US" sz="3950" dirty="0" err="1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5099"/>
            <a:ext cx="10977141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/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using (var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/>
              <a:t>("output.txt"))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}</a:t>
            </a:r>
            <a:endParaRPr lang="en-US" sz="2599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2178A-A52F-497D-8471-04A64CCE8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7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95000"/>
              </a:lnSpc>
            </a:pPr>
            <a:r>
              <a:rPr lang="en-US" sz="3150" dirty="0" err="1">
                <a:solidFill>
                  <a:srgbClr val="234465"/>
                </a:solidFill>
                <a:latin typeface="Calibri"/>
                <a:cs typeface="Calibri"/>
              </a:rPr>
              <a:t>Прочетете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en-US" sz="3150" dirty="0" err="1">
                <a:solidFill>
                  <a:srgbClr val="234465"/>
                </a:solidFill>
                <a:latin typeface="Calibri"/>
                <a:cs typeface="Calibri"/>
              </a:rPr>
              <a:t>файла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input.txt</a:t>
            </a:r>
            <a:endParaRPr lang="en-US" sz="3199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 err="1"/>
              <a:t>Добавете</a:t>
            </a:r>
            <a:r>
              <a:rPr lang="en-US" sz="3150" dirty="0"/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номер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на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реда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 err="1"/>
              <a:t>за</a:t>
            </a:r>
            <a:r>
              <a:rPr lang="en-US" sz="3150" dirty="0"/>
              <a:t> </a:t>
            </a:r>
            <a:r>
              <a:rPr lang="en-US" sz="3150" dirty="0" err="1"/>
              <a:t>всеки</a:t>
            </a:r>
            <a:r>
              <a:rPr lang="en-US" sz="3150" dirty="0"/>
              <a:t> </a:t>
            </a:r>
            <a:r>
              <a:rPr lang="en-US" sz="3150" dirty="0" err="1"/>
              <a:t>ред</a:t>
            </a:r>
            <a:r>
              <a:rPr lang="en-US" sz="3150" dirty="0"/>
              <a:t> </a:t>
            </a:r>
            <a:r>
              <a:rPr lang="en-US" sz="3150" dirty="0" err="1"/>
              <a:t>на</a:t>
            </a:r>
            <a:r>
              <a:rPr lang="en-US" sz="3150" dirty="0"/>
              <a:t> </a:t>
            </a:r>
            <a:r>
              <a:rPr lang="en-US" sz="3150" dirty="0" err="1"/>
              <a:t>файла</a:t>
            </a:r>
            <a:endParaRPr lang="en-US" sz="3150" dirty="0" err="1"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 err="1"/>
              <a:t>Запишете</a:t>
            </a:r>
            <a:r>
              <a:rPr lang="en-US" sz="3150" dirty="0"/>
              <a:t> </a:t>
            </a:r>
            <a:r>
              <a:rPr lang="en-US" sz="3150" dirty="0" err="1"/>
              <a:t>го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en-US" sz="3150" dirty="0" err="1">
                <a:solidFill>
                  <a:srgbClr val="234465"/>
                </a:solidFill>
                <a:latin typeface="Calibri"/>
                <a:cs typeface="Calibri"/>
              </a:rPr>
              <a:t>на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output.txt</a:t>
            </a:r>
            <a:endParaRPr lang="bg-BG" sz="315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Номерирани</a:t>
            </a:r>
            <a:r>
              <a:rPr lang="en-US" sz="3950" dirty="0"/>
              <a:t> </a:t>
            </a:r>
            <a:r>
              <a:rPr lang="en-US" sz="3950" dirty="0" err="1"/>
              <a:t>редове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102BC7-115B-4B3E-B023-4E8253CDF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6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Номерирани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редове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C90215-7DF4-447A-9D3F-41813389D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4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Try-Catch-Finally </a:t>
            </a:r>
            <a:r>
              <a:rPr lang="en-US" sz="3950" dirty="0" err="1"/>
              <a:t>пример</a:t>
            </a:r>
            <a:endParaRPr lang="en-US" dirty="0" err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591" y="5183543"/>
            <a:ext cx="3599063" cy="989742"/>
          </a:xfrm>
          <a:prstGeom prst="wedgeRoundRectCallout">
            <a:avLst>
              <a:gd name="adj1" fmla="val -68933"/>
              <a:gd name="adj2" fmla="val 210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Вместо</a:t>
            </a:r>
            <a:r>
              <a:rPr lang="en-US" sz="2350" b="1" dirty="0">
                <a:solidFill>
                  <a:srgbClr val="FFFFFF"/>
                </a:solidFill>
              </a:rPr>
              <a:t> 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2350" b="1" dirty="0">
                <a:solidFill>
                  <a:srgbClr val="FFFFFF"/>
                </a:solidFill>
              </a:rPr>
              <a:t>, </a:t>
            </a:r>
            <a:r>
              <a:rPr lang="en-US" sz="2350" b="1" dirty="0" err="1">
                <a:solidFill>
                  <a:srgbClr val="FFFFFF"/>
                </a:solidFill>
              </a:rPr>
              <a:t>може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да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използвате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using(reader)</a:t>
            </a:r>
            <a:endParaRPr lang="en-US" sz="235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0B53BEC-F41E-4908-AE93-D1FB19465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03" y="1414278"/>
            <a:ext cx="2540994" cy="25409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cs typeface="Arial"/>
              </a:rPr>
              <a:t>Четене</a:t>
            </a:r>
            <a:r>
              <a:rPr lang="en-GB" sz="5350" dirty="0">
                <a:cs typeface="Arial"/>
              </a:rPr>
              <a:t>/ </a:t>
            </a:r>
            <a:r>
              <a:rPr lang="en-GB" sz="5350" dirty="0" err="1">
                <a:cs typeface="Arial"/>
              </a:rPr>
              <a:t>Писане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на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информация</a:t>
            </a:r>
            <a:r>
              <a:rPr lang="en-GB" sz="5350" dirty="0">
                <a:cs typeface="Arial"/>
              </a:rPr>
              <a:t> </a:t>
            </a:r>
            <a:r>
              <a:rPr lang="en-GB" sz="5350" dirty="0" err="1">
                <a:cs typeface="Arial"/>
              </a:rPr>
              <a:t>от</a:t>
            </a:r>
            <a:r>
              <a:rPr lang="en-GB" sz="5350" dirty="0">
                <a:cs typeface="Arial"/>
              </a:rPr>
              <a:t> / </a:t>
            </a:r>
            <a:r>
              <a:rPr lang="en-GB" sz="5350" dirty="0" err="1">
                <a:cs typeface="Arial"/>
              </a:rPr>
              <a:t>на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файлове</a:t>
            </a:r>
            <a:endParaRPr lang="bg-BG" sz="5350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9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AE80-6ACA-41BD-A0F0-C21B22738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File streams </a:t>
            </a:r>
            <a:r>
              <a:rPr lang="bg-BG" sz="3600" dirty="0"/>
              <a:t>чете</a:t>
            </a:r>
            <a:r>
              <a:rPr lang="en-US" sz="3600" dirty="0"/>
              <a:t> / </a:t>
            </a:r>
            <a:r>
              <a:rPr lang="bg-BG" sz="3600" dirty="0"/>
              <a:t>пише редица от битове във файл</a:t>
            </a:r>
            <a:endParaRPr lang="bg-BG" dirty="0"/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Създава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на</a:t>
            </a:r>
            <a:r>
              <a:rPr lang="en-US" sz="3600" dirty="0"/>
              <a:t> </a:t>
            </a:r>
            <a:r>
              <a:rPr lang="en-US" sz="3600" dirty="0" err="1"/>
              <a:t>нов</a:t>
            </a:r>
            <a:r>
              <a:rPr lang="en-US" sz="3600" dirty="0"/>
              <a:t> </a:t>
            </a:r>
            <a:r>
              <a:rPr lang="en-US" sz="3600" dirty="0" err="1"/>
              <a:t>двоичен</a:t>
            </a:r>
            <a:r>
              <a:rPr lang="en-US" sz="3600" dirty="0"/>
              <a:t> </a:t>
            </a:r>
            <a:r>
              <a:rPr lang="en-US" sz="3600" dirty="0" err="1"/>
              <a:t>файл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Отваряне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съществуващ</a:t>
            </a:r>
            <a:r>
              <a:rPr lang="en-US" sz="3600" dirty="0"/>
              <a:t> </a:t>
            </a:r>
            <a:r>
              <a:rPr lang="en-US" sz="3600" dirty="0" err="1"/>
              <a:t>файл</a:t>
            </a:r>
            <a:endParaRPr lang="en-US" sz="3600" dirty="0" err="1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44479-EF47-4EEC-8AC6-803C44B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68C2B-0D85-4E9F-8244-18BC12E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676082"/>
            <a:ext cx="10572246" cy="1833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using (var fs =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new FileStream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("file.bin",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FileMode.Create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  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// За да напишите във файл: fs.Write(byte[]) …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B4A1-AC6A-4643-BE07-CCEF0C8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08485"/>
            <a:ext cx="10572246" cy="946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using (var fs =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new FileStream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("file.bin",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FileMode.Open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{  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// Четене или писане на файл …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 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593EC2-820B-4031-A9EA-E293293F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0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950" dirty="0" err="1"/>
              <a:t>Писане</a:t>
            </a:r>
            <a:r>
              <a:rPr lang="en-US" altLang="en-US" sz="3950" dirty="0"/>
              <a:t> </a:t>
            </a:r>
            <a:r>
              <a:rPr lang="en-US" altLang="en-US" sz="3950" dirty="0" err="1"/>
              <a:t>на</a:t>
            </a:r>
            <a:r>
              <a:rPr lang="en-US" altLang="en-US" sz="3950" dirty="0"/>
              <a:t> </a:t>
            </a:r>
            <a:r>
              <a:rPr lang="en-US" altLang="en-US" sz="3950" dirty="0" err="1"/>
              <a:t>текст</a:t>
            </a:r>
            <a:r>
              <a:rPr lang="en-US" altLang="en-US" sz="3950" dirty="0"/>
              <a:t> </a:t>
            </a:r>
            <a:r>
              <a:rPr lang="en-US" altLang="en-US" sz="3950" dirty="0" err="1"/>
              <a:t>във</a:t>
            </a:r>
            <a:r>
              <a:rPr lang="en-US" altLang="en-US" sz="3950" dirty="0"/>
              <a:t> </a:t>
            </a:r>
            <a:r>
              <a:rPr lang="en-US" altLang="en-US" sz="3950" dirty="0" err="1"/>
              <a:t>файл</a:t>
            </a:r>
            <a:r>
              <a:rPr lang="en-US" altLang="en-US" sz="3950" dirty="0"/>
              <a:t> – </a:t>
            </a:r>
            <a:r>
              <a:rPr lang="en-US" altLang="en-US" sz="3950" dirty="0" err="1"/>
              <a:t>пример</a:t>
            </a:r>
            <a:endParaRPr lang="en-US" altLang="en-US" sz="395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4487" y="1583977"/>
            <a:ext cx="11125072" cy="4190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"Кирилица";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FileStream(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"log.txt", FileMode.Create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using(fileStream)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129" y="3184217"/>
            <a:ext cx="5173652" cy="990342"/>
          </a:xfrm>
          <a:prstGeom prst="wedgeRoundRectCallout">
            <a:avLst>
              <a:gd name="adj1" fmla="val -58621"/>
              <a:gd name="adj2" fmla="val 5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Encoding.UTF8.GetBytes()</a:t>
            </a:r>
            <a:r>
              <a:rPr lang="en-US" sz="2350" b="1" noProof="1">
                <a:solidFill>
                  <a:schemeClr val="bg2"/>
                </a:solidFill>
              </a:rPr>
              <a:t> </a:t>
            </a:r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връща байтове на знаците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4F68C5-A722-4F76-BD41-AEAC401A5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82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6886" y="6453337"/>
            <a:ext cx="9098228" cy="46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9" dirty="0">
                <a:hlinkClick r:id="rId3"/>
              </a:rPr>
              <a:t>https://gist.github.com/nakov/1d39c4513cff83b8a735d7dc883dfe18</a:t>
            </a:r>
            <a:endParaRPr lang="en-US" sz="1999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 err="1"/>
              <a:t>Криптиране</a:t>
            </a:r>
            <a:r>
              <a:rPr lang="en-US" sz="3950" dirty="0"/>
              <a:t> / </a:t>
            </a:r>
            <a:r>
              <a:rPr lang="en-US" sz="3950" dirty="0" err="1"/>
              <a:t>Декрептиране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  <a:r>
              <a:rPr lang="en-US" sz="3950" dirty="0"/>
              <a:t> с XOR</a:t>
            </a:r>
            <a:endParaRPr lang="en-US" altLang="en-US" sz="395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2418" y="1207953"/>
            <a:ext cx="10987222" cy="5235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fin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FileMode.Open))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fout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"example-encrypted.png"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FileMode.Create))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buffer = new byte[4096];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bytesRead = fin.Read(buffer);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(bytesRead == 0) break;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byte secret = 183;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bytesRead; i++)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buffer[i] = (byte) (buffer[i] ^ secret);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fout.Write(buffer, 0, bytesRead);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42783" y="2913713"/>
            <a:ext cx="4507591" cy="1825728"/>
          </a:xfrm>
          <a:prstGeom prst="wedgeRoundRectCallout">
            <a:avLst>
              <a:gd name="adj1" fmla="val -57877"/>
              <a:gd name="adj2" fmla="val 46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Криптира четените битове</a:t>
            </a:r>
            <a:r>
              <a:rPr lang="en-US" sz="2350" b="1" noProof="1">
                <a:solidFill>
                  <a:schemeClr val="bg2"/>
                </a:solidFill>
              </a:rPr>
              <a:t> с константен параметър параметър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Тайно </a:t>
            </a:r>
            <a:r>
              <a:rPr lang="en-US" sz="2350" b="1" noProof="1">
                <a:solidFill>
                  <a:schemeClr val="bg2"/>
                </a:solidFill>
                <a:cs typeface="Calibri"/>
              </a:rPr>
              <a:t>използваме оператора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XOR</a:t>
            </a:r>
            <a:r>
              <a:rPr lang="en-US" sz="2350" b="1" noProof="1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2350" b="1" noProof="1">
                <a:solidFill>
                  <a:schemeClr val="bg2"/>
                </a:solidFill>
                <a:cs typeface="Calibri"/>
              </a:rPr>
              <a:t>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7BA4232-4144-418E-AE33-BA69D1777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61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25" y="1127725"/>
            <a:ext cx="2118601" cy="2299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634"/>
            <a:ext cx="1093453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Класа</a:t>
            </a:r>
            <a:r>
              <a:rPr lang="en-US" sz="5350" dirty="0">
                <a:cs typeface="Arial"/>
              </a:rPr>
              <a:t> File в .NET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5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2595" indent="-442595">
              <a:spcBef>
                <a:spcPts val="1200"/>
              </a:spcBef>
              <a:buFontTx/>
              <a:buAutoNum type="arabicPeriod"/>
            </a:pPr>
            <a:r>
              <a:rPr lang="en-US" dirty="0"/>
              <a:t>Какво е </a:t>
            </a:r>
            <a:r>
              <a:rPr lang="en-US" b="1" dirty="0" err="1">
                <a:solidFill>
                  <a:schemeClr val="bg1"/>
                </a:solidFill>
              </a:rPr>
              <a:t>стриймване</a:t>
            </a:r>
            <a:r>
              <a:rPr lang="en-US" dirty="0"/>
              <a:t>?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2. </a:t>
            </a:r>
            <a:r>
              <a:rPr lang="en-US" b="1" noProof="1">
                <a:solidFill>
                  <a:schemeClr val="bg1"/>
                </a:solidFill>
              </a:rPr>
              <a:t>Четене </a:t>
            </a:r>
            <a:r>
              <a:rPr lang="en-US" noProof="1">
                <a:solidFill>
                  <a:srgbClr val="234465"/>
                </a:solidFill>
              </a:rPr>
              <a:t>и</a:t>
            </a:r>
            <a:r>
              <a:rPr lang="en-US" noProof="1"/>
              <a:t> </a:t>
            </a:r>
            <a:r>
              <a:rPr lang="en-US" b="1" noProof="1">
                <a:solidFill>
                  <a:schemeClr val="bg1"/>
                </a:solidFill>
              </a:rPr>
              <a:t>писане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3. </a:t>
            </a:r>
            <a:r>
              <a:rPr lang="en-US" b="1" dirty="0" err="1">
                <a:solidFill>
                  <a:schemeClr val="bg1"/>
                </a:solidFill>
              </a:rPr>
              <a:t>Стриймване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файлове</a:t>
            </a:r>
            <a:endParaRPr lang="en-US" b="1" dirty="0" err="1">
              <a:solidFill>
                <a:schemeClr val="bg1"/>
              </a:solidFill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4. </a:t>
            </a:r>
            <a:r>
              <a:rPr lang="en-US" dirty="0" err="1"/>
              <a:t>Клас</a:t>
            </a:r>
            <a:r>
              <a:rPr lang="en-US" dirty="0"/>
              <a:t> </a:t>
            </a:r>
            <a:r>
              <a:rPr lang="en-US" b="1" dirty="0" err="1">
                <a:solidFill>
                  <a:schemeClr val="bg1"/>
                </a:solidFill>
              </a:rPr>
              <a:t>файл</a:t>
            </a:r>
            <a:endParaRPr lang="en-US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5.</a:t>
            </a:r>
            <a:r>
              <a:rPr lang="en-US" dirty="0">
                <a:ea typeface="+mn-lt"/>
                <a:cs typeface="+mn-lt"/>
              </a:rPr>
              <a:t>Клас</a:t>
            </a:r>
            <a:r>
              <a:rPr lang="en-US" dirty="0"/>
              <a:t> </a:t>
            </a:r>
            <a:r>
              <a:rPr lang="en-US" b="1" dirty="0" err="1">
                <a:solidFill>
                  <a:schemeClr val="bg1"/>
                </a:solidFill>
              </a:rPr>
              <a:t>директория</a:t>
            </a:r>
            <a:r>
              <a:rPr lang="en-US" dirty="0"/>
              <a:t> </a:t>
            </a:r>
            <a:endParaRPr lang="en-US" sz="3999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Съдържание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3AC2DC-FF6B-40E0-BCE4-BF13D33DC5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3479" y="1196706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 </a:t>
            </a:r>
            <a:r>
              <a:rPr lang="en-US" sz="3600" noProof="1">
                <a:solidFill>
                  <a:srgbClr val="234465"/>
                </a:solidFill>
                <a:latin typeface="Calibri"/>
                <a:cs typeface="Calibri"/>
                <a:sym typeface="Wingdings" panose="05000000000000000000" pitchFamily="2" charset="2"/>
              </a:rPr>
              <a:t>-</a:t>
            </a:r>
            <a:r>
              <a:rPr lang="en-US" sz="3600" noProof="1"/>
              <a:t> </a:t>
            </a:r>
            <a:r>
              <a:rPr lang="en-US" sz="3600" noProof="1">
                <a:ea typeface="+mn-lt"/>
                <a:cs typeface="+mn-lt"/>
              </a:rPr>
              <a:t>чете текст наведнъж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6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низ[]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- чете текста на редове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Четене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текстов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  <a:endParaRPr lang="en-US" dirty="0" err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01756" y="2018792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 text = File.</a:t>
            </a:r>
            <a:r>
              <a:rPr lang="en-US" sz="2799" dirty="0">
                <a:solidFill>
                  <a:schemeClr val="bg1"/>
                </a:solidFill>
              </a:rPr>
              <a:t>ReadAllText</a:t>
            </a:r>
            <a:r>
              <a:rPr lang="en-US" sz="2799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2397" y="4827104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lines = File.</a:t>
            </a:r>
            <a:r>
              <a:rPr lang="en-US" sz="2799" dirty="0">
                <a:solidFill>
                  <a:schemeClr val="bg1"/>
                </a:solidFill>
              </a:rPr>
              <a:t>ReadAllLines</a:t>
            </a:r>
            <a:r>
              <a:rPr lang="en-US" sz="2799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25311-C649-4F3C-BEC6-C82B4D5F4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5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/>
              <a:t>Писане на </a:t>
            </a:r>
            <a:r>
              <a:rPr lang="en-US" sz="3350" b="1" noProof="1">
                <a:solidFill>
                  <a:schemeClr val="bg1"/>
                </a:solidFill>
              </a:rPr>
              <a:t>низ </a:t>
            </a:r>
            <a:r>
              <a:rPr lang="en-US" sz="3350" noProof="1"/>
              <a:t>към текстов файл:</a:t>
            </a:r>
            <a:endParaRPr lang="bg-BG" sz="3350" dirty="0"/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1799"/>
              </a:spcBef>
            </a:pPr>
            <a:r>
              <a:rPr lang="en-US" sz="3350" noProof="1"/>
              <a:t>Пише </a:t>
            </a:r>
            <a:r>
              <a:rPr lang="en-US" sz="3350" b="1" noProof="1">
                <a:solidFill>
                  <a:schemeClr val="bg1"/>
                </a:solidFill>
              </a:rPr>
              <a:t>редица </a:t>
            </a:r>
            <a:r>
              <a:rPr lang="en-US" sz="3350" noProof="1"/>
              <a:t>от низове в текстов файл, разделени с ред:</a:t>
            </a:r>
            <a:endParaRPr lang="en-US" sz="3350" noProof="1">
              <a:cs typeface="Calibri"/>
            </a:endParaRPr>
          </a:p>
          <a:p>
            <a:pPr marL="360045" indent="-360045">
              <a:spcBef>
                <a:spcPts val="0"/>
              </a:spcBef>
            </a:pPr>
            <a:endParaRPr lang="en-US" noProof="1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0"/>
              </a:spcBef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Добавя </a:t>
            </a:r>
            <a:r>
              <a:rPr lang="en-US" sz="3350" noProof="1">
                <a:solidFill>
                  <a:srgbClr val="234465"/>
                </a:solidFill>
              </a:rPr>
              <a:t>допълнителен текст към сеществуващ файл</a:t>
            </a:r>
            <a:r>
              <a:rPr lang="en-US" sz="3350" noProof="1"/>
              <a:t>:</a:t>
            </a:r>
            <a:endParaRPr lang="en-US" sz="3350" noProof="1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Писане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текстов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  <a:endParaRPr lang="en-US" dirty="0" err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7210" y="3515273"/>
            <a:ext cx="10817582" cy="993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string[] </a:t>
            </a:r>
            <a:r>
              <a:rPr lang="en-US" sz="2399" dirty="0"/>
              <a:t>names = { "peter", "irina", "george", "</a:t>
            </a:r>
            <a:r>
              <a:rPr lang="en-US" sz="2399" noProof="1"/>
              <a:t>maria</a:t>
            </a:r>
            <a:r>
              <a:rPr lang="en-US" sz="2399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WriteAllLines</a:t>
            </a:r>
            <a:r>
              <a:rPr lang="en-US" sz="2399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7210" y="1941947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WriteAllText</a:t>
            </a:r>
            <a:r>
              <a:rPr lang="en-US" sz="2399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7210" y="5408485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AppendAllText</a:t>
            </a:r>
            <a:r>
              <a:rPr lang="en-US" sz="2399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B1195DE-2F14-4294-9A37-702E3E391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3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/>
              <a:t>Писане на 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 в текстов файл:</a:t>
            </a:r>
            <a:endParaRPr lang="bg-BG" sz="3350" dirty="0"/>
          </a:p>
          <a:p>
            <a:pPr marL="360045" indent="-360045">
              <a:lnSpc>
                <a:spcPct val="250000"/>
              </a:lnSpc>
            </a:pPr>
            <a:endParaRPr lang="bg-BG" noProof="1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pPr marL="360045" indent="-360045"/>
            <a:r>
              <a:rPr lang="en-US" sz="3350" noProof="1"/>
              <a:t>Четене на двоичен файл с</a:t>
            </a:r>
            <a:r>
              <a:rPr lang="en-US" sz="3350" noProof="1">
                <a:solidFill>
                  <a:srgbClr val="234465"/>
                </a:solidFill>
              </a:rPr>
              <a:t> 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:</a:t>
            </a:r>
            <a:endParaRPr lang="bg-BG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Четене</a:t>
            </a:r>
            <a:r>
              <a:rPr lang="en-US" sz="3950" dirty="0"/>
              <a:t>/ </a:t>
            </a:r>
            <a:r>
              <a:rPr lang="en-US" sz="3950" dirty="0" err="1"/>
              <a:t>Писане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/>
              <a:t>двоичен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709038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CB94E45-FCD5-47D9-9318-C7D44ED90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8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57" y="1295957"/>
            <a:ext cx="1750910" cy="190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60" y="2438659"/>
            <a:ext cx="1447424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Класа</a:t>
            </a:r>
            <a:r>
              <a:rPr lang="en-US" sz="5350" dirty="0">
                <a:cs typeface="Arial"/>
              </a:rPr>
              <a:t> </a:t>
            </a:r>
            <a:r>
              <a:rPr lang="en-US" sz="5350" dirty="0" err="1">
                <a:cs typeface="Arial"/>
              </a:rPr>
              <a:t>директория</a:t>
            </a:r>
            <a:r>
              <a:rPr lang="en-US" sz="5350" dirty="0">
                <a:cs typeface="Arial"/>
              </a:rPr>
              <a:t> в .NET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6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Създаване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r>
              <a:rPr lang="en-US" sz="3350" dirty="0"/>
              <a:t> (</a:t>
            </a:r>
            <a:r>
              <a:rPr lang="en-US" sz="3350" dirty="0">
                <a:ea typeface="+mn-lt"/>
                <a:cs typeface="+mn-lt"/>
              </a:rPr>
              <a:t>с </a:t>
            </a:r>
            <a:r>
              <a:rPr lang="en-US" sz="3350" dirty="0" err="1">
                <a:ea typeface="+mn-lt"/>
                <a:cs typeface="+mn-lt"/>
              </a:rPr>
              <a:t>всичките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му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поддиректории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посочения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път</a:t>
            </a:r>
            <a:r>
              <a:rPr lang="en-US" sz="3350" dirty="0"/>
              <a:t>),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освен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ако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вече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не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съществуват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Изтриване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r>
              <a:rPr lang="en-US" sz="3350" dirty="0"/>
              <a:t> (</a:t>
            </a:r>
            <a:r>
              <a:rPr lang="en-US" sz="3350" dirty="0" err="1"/>
              <a:t>със</a:t>
            </a:r>
            <a:r>
              <a:rPr lang="en-US" sz="3350" dirty="0"/>
              <a:t> </a:t>
            </a:r>
            <a:r>
              <a:rPr lang="en-US" sz="3350" dirty="0" err="1"/>
              <a:t>съдържание</a:t>
            </a:r>
            <a:r>
              <a:rPr lang="en-US" sz="3350" dirty="0"/>
              <a:t>):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Преместване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файл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една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r>
              <a:rPr lang="en-US" sz="3350" dirty="0"/>
              <a:t> в </a:t>
            </a:r>
            <a:r>
              <a:rPr lang="en-US" sz="3350" dirty="0" err="1"/>
              <a:t>друга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Основни</a:t>
            </a:r>
            <a:r>
              <a:rPr lang="en-US" sz="3950" dirty="0"/>
              <a:t> </a:t>
            </a:r>
            <a:r>
              <a:rPr lang="en-US" sz="3950" dirty="0" err="1"/>
              <a:t>операций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директорий</a:t>
            </a:r>
            <a:endParaRPr lang="en-US" dirty="0" err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3390" y="2484247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CreateDirectory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390" y="4039076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Delete</a:t>
            </a:r>
            <a:r>
              <a:rPr lang="en-US" sz="2799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90" y="5543450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Move</a:t>
            </a:r>
            <a:r>
              <a:rPr lang="en-US" sz="2799" dirty="0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DEE1743-8692-4126-B16E-84BDD7447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1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dirty="0" err="1">
                <a:solidFill>
                  <a:schemeClr val="bg1"/>
                </a:solidFill>
                <a:latin typeface="Consolas"/>
              </a:rPr>
              <a:t>GetFiles</a:t>
            </a:r>
            <a:r>
              <a:rPr lang="en-US" sz="315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350" dirty="0"/>
              <a:t>– </a:t>
            </a:r>
            <a:r>
              <a:rPr lang="en-US" sz="3350" dirty="0" err="1"/>
              <a:t>Връща</a:t>
            </a:r>
            <a:r>
              <a:rPr lang="en-US" sz="3350" dirty="0"/>
              <a:t> </a:t>
            </a:r>
            <a:r>
              <a:rPr lang="en-US" sz="3350" dirty="0" err="1"/>
              <a:t>имената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файловете</a:t>
            </a:r>
            <a:r>
              <a:rPr lang="en-US" sz="3350" dirty="0"/>
              <a:t> (</a:t>
            </a:r>
            <a:r>
              <a:rPr lang="en-US" sz="3350" dirty="0" err="1"/>
              <a:t>включително</a:t>
            </a:r>
            <a:r>
              <a:rPr lang="en-US" sz="3350" dirty="0"/>
              <a:t> </a:t>
            </a:r>
            <a:r>
              <a:rPr lang="en-US" sz="3350" dirty="0" err="1"/>
              <a:t>техния</a:t>
            </a:r>
            <a:r>
              <a:rPr lang="en-US" sz="3350" dirty="0"/>
              <a:t> </a:t>
            </a:r>
            <a:r>
              <a:rPr lang="en-US" sz="3350" dirty="0" err="1"/>
              <a:t>път</a:t>
            </a:r>
            <a:r>
              <a:rPr lang="en-US" sz="3350" dirty="0"/>
              <a:t>) в </a:t>
            </a:r>
            <a:r>
              <a:rPr lang="en-US" sz="3350" dirty="0" err="1"/>
              <a:t>опредилена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endParaRPr lang="bg-BG" sz="3350" dirty="0" err="1"/>
          </a:p>
          <a:p>
            <a:pPr marL="360045" indent="-360045"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</a:rPr>
              <a:t>GetDirectories()</a:t>
            </a:r>
            <a:r>
              <a:rPr lang="en-US" sz="31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350" dirty="0"/>
              <a:t>– </a:t>
            </a:r>
            <a:r>
              <a:rPr lang="en-US" sz="3350" dirty="0" err="1"/>
              <a:t>връща</a:t>
            </a:r>
            <a:r>
              <a:rPr lang="en-US" sz="3350" dirty="0"/>
              <a:t> </a:t>
            </a:r>
            <a:r>
              <a:rPr lang="en-US" sz="3350" dirty="0" err="1"/>
              <a:t>имената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подпапките</a:t>
            </a:r>
            <a:r>
              <a:rPr lang="en-US" sz="3350" dirty="0"/>
              <a:t> (</a:t>
            </a:r>
            <a:r>
              <a:rPr lang="en-US" sz="3350" dirty="0" err="1"/>
              <a:t>включително</a:t>
            </a:r>
            <a:r>
              <a:rPr lang="en-US" sz="3350" dirty="0"/>
              <a:t> </a:t>
            </a:r>
            <a:r>
              <a:rPr lang="en-US" sz="3350" dirty="0" err="1"/>
              <a:t>техните</a:t>
            </a:r>
            <a:r>
              <a:rPr lang="en-US" sz="3350" dirty="0"/>
              <a:t> </a:t>
            </a:r>
            <a:r>
              <a:rPr lang="en-US" sz="3350" dirty="0" err="1"/>
              <a:t>пътища</a:t>
            </a:r>
            <a:r>
              <a:rPr lang="en-US" sz="3350" dirty="0"/>
              <a:t>) в </a:t>
            </a:r>
            <a:r>
              <a:rPr lang="en-US" sz="3350" dirty="0" err="1"/>
              <a:t>определена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endParaRPr lang="en-US" sz="335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съдържанието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директорията</a:t>
            </a:r>
            <a:endParaRPr lang="bg-BG" dirty="0" err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3205" y="2529235"/>
            <a:ext cx="8831904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GetFiles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211" y="5142416"/>
            <a:ext cx="8827309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GetDirectories</a:t>
            </a:r>
            <a:r>
              <a:rPr lang="en-US" sz="2799" dirty="0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932B4B-443C-40EB-841A-8E0C98C6E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42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Дадена</a:t>
            </a:r>
            <a:r>
              <a:rPr lang="en-US" sz="3350" dirty="0"/>
              <a:t> </a:t>
            </a:r>
            <a:r>
              <a:rPr lang="en-US" sz="3350" dirty="0" err="1"/>
              <a:t>ви</a:t>
            </a:r>
            <a:r>
              <a:rPr lang="en-US" sz="3350" dirty="0"/>
              <a:t> е </a:t>
            </a:r>
            <a:r>
              <a:rPr lang="en-US" sz="3350" dirty="0" err="1"/>
              <a:t>папка</a:t>
            </a:r>
            <a:r>
              <a:rPr lang="en-US" sz="3350" dirty="0"/>
              <a:t> с </a:t>
            </a:r>
            <a:r>
              <a:rPr lang="en-US" sz="3350" dirty="0" err="1"/>
              <a:t>името</a:t>
            </a:r>
            <a:r>
              <a:rPr lang="en-US" sz="3350" dirty="0"/>
              <a:t> </a:t>
            </a:r>
            <a:r>
              <a:rPr lang="en-US" sz="3350" b="1" noProof="1">
                <a:solidFill>
                  <a:schemeClr val="bg1"/>
                </a:solidFill>
              </a:rPr>
              <a:t>TestFolder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Изчислете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размерът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на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всички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файлове</a:t>
            </a:r>
            <a:r>
              <a:rPr lang="en-US" sz="3350" b="1" dirty="0">
                <a:solidFill>
                  <a:schemeClr val="bg1"/>
                </a:solidFill>
              </a:rPr>
              <a:t> в </a:t>
            </a:r>
            <a:r>
              <a:rPr lang="en-US" sz="3350" b="1" dirty="0" err="1">
                <a:solidFill>
                  <a:schemeClr val="bg1"/>
                </a:solidFill>
              </a:rPr>
              <a:t>нея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br>
              <a:rPr lang="en-US" sz="3350" b="1" dirty="0">
                <a:solidFill>
                  <a:schemeClr val="bg1"/>
                </a:solidFill>
              </a:rPr>
            </a:br>
            <a:r>
              <a:rPr lang="en-US" sz="3350" dirty="0"/>
              <a:t>(</a:t>
            </a:r>
            <a:r>
              <a:rPr lang="en-US" sz="3350" dirty="0" err="1"/>
              <a:t>включително</a:t>
            </a:r>
            <a:r>
              <a:rPr lang="en-US" sz="3350" dirty="0"/>
              <a:t> и </a:t>
            </a:r>
            <a:r>
              <a:rPr lang="en-US" sz="3350" dirty="0" err="1"/>
              <a:t>подпапките</a:t>
            </a:r>
            <a:r>
              <a:rPr lang="en-US" sz="3350" dirty="0"/>
              <a:t>)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Отпечатайте</a:t>
            </a:r>
            <a:r>
              <a:rPr lang="en-US" sz="3350" dirty="0"/>
              <a:t> </a:t>
            </a:r>
            <a:r>
              <a:rPr lang="en-US" sz="3350" dirty="0" err="1"/>
              <a:t>резултатът</a:t>
            </a:r>
            <a:r>
              <a:rPr lang="en-US" sz="3350" dirty="0"/>
              <a:t> в </a:t>
            </a:r>
            <a:r>
              <a:rPr lang="en-US" sz="3350" dirty="0" err="1"/>
              <a:t>файла</a:t>
            </a:r>
            <a:r>
              <a:rPr lang="en-US" sz="3350" dirty="0"/>
              <a:t> "</a:t>
            </a:r>
            <a:r>
              <a:rPr lang="en-US" sz="3350" b="1" dirty="0">
                <a:solidFill>
                  <a:schemeClr val="bg1"/>
                </a:solidFill>
              </a:rPr>
              <a:t>output.txt</a:t>
            </a:r>
            <a:r>
              <a:rPr lang="en-US" sz="3350" dirty="0"/>
              <a:t>" в </a:t>
            </a:r>
            <a:r>
              <a:rPr lang="en-US" sz="3350" dirty="0" err="1"/>
              <a:t>мегабайти</a:t>
            </a:r>
            <a:endParaRPr lang="bg-BG" sz="335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 : </a:t>
            </a:r>
            <a:r>
              <a:rPr lang="en-US" sz="3950" dirty="0" err="1"/>
              <a:t>Изчисление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размера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папка</a:t>
            </a:r>
            <a:endParaRPr lang="en-US" sz="3950" dirty="0">
              <a:cs typeface="Calibri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77618" y="4463374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777618" y="5051369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6DD375-018E-4F16-B8E7-08C163DC9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6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 :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Изчисление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размера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папка</a:t>
            </a:r>
            <a:endParaRPr lang="en-US" sz="3950" dirty="0" err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269563"/>
            <a:ext cx="11427023" cy="5240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422394"/>
            <a:ext cx="3824004" cy="1456356"/>
          </a:xfrm>
          <a:prstGeom prst="wedgeRoundRectCallout">
            <a:avLst>
              <a:gd name="adj1" fmla="val 34796"/>
              <a:gd name="adj2" fmla="val -93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Получаваме всички файлове от дадената папка и нейните подпапки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4F91F0-98FC-4069-8B0C-EC8A579FC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22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Какво </a:t>
            </a:r>
            <a:r>
              <a:rPr lang="en-US" sz="4000" dirty="0" err="1">
                <a:ea typeface="+mj-lt"/>
                <a:cs typeface="+mj-lt"/>
              </a:rPr>
              <a:t>научихме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днес</a:t>
            </a:r>
            <a:r>
              <a:rPr lang="en-US" sz="4000" dirty="0">
                <a:ea typeface="+mj-lt"/>
                <a:cs typeface="+mj-lt"/>
              </a:rPr>
              <a:t>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3313" y="1659518"/>
            <a:ext cx="10992564" cy="4865826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Стриймовете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3400" dirty="0" err="1">
                <a:solidFill>
                  <a:schemeClr val="bg2"/>
                </a:solidFill>
              </a:rPr>
              <a:t>са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подредена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редица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от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битове</a:t>
            </a:r>
            <a:endParaRPr lang="bg-BG" dirty="0" err="1">
              <a:solidFill>
                <a:schemeClr val="bg2"/>
              </a:solidFill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200" dirty="0" err="1">
                <a:solidFill>
                  <a:schemeClr val="bg2"/>
                </a:solidFill>
              </a:rPr>
              <a:t>Могат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да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бъдат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четени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dirty="0" err="1">
                <a:solidFill>
                  <a:schemeClr val="bg2"/>
                </a:solidFill>
              </a:rPr>
              <a:t>или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писани</a:t>
            </a:r>
            <a:endParaRPr lang="bg-BG" sz="3200" dirty="0" err="1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200" dirty="0" err="1">
                <a:solidFill>
                  <a:schemeClr val="bg2"/>
                </a:solidFill>
              </a:rPr>
              <a:t>Винаги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dirty="0" err="1">
                <a:solidFill>
                  <a:schemeClr val="bg2"/>
                </a:solidFill>
              </a:rPr>
              <a:t>затваряйте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стрийм</a:t>
            </a:r>
            <a:r>
              <a:rPr lang="en-US" sz="3200" dirty="0">
                <a:solidFill>
                  <a:schemeClr val="bg2"/>
                </a:solidFill>
              </a:rPr>
              <a:t> с 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 </a:t>
            </a:r>
            <a:r>
              <a:rPr lang="en-US" sz="3200" dirty="0" err="1">
                <a:solidFill>
                  <a:schemeClr val="bg2"/>
                </a:solidFill>
              </a:rPr>
              <a:t>или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using(…)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Използвайте</a:t>
            </a:r>
            <a:r>
              <a:rPr lang="en-US" sz="3400" dirty="0">
                <a:solidFill>
                  <a:schemeClr val="bg2"/>
                </a:solidFill>
              </a:rPr>
              <a:t> 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StreamReader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StreamWriter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за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текстови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данни</a:t>
            </a:r>
            <a:endParaRPr lang="en-US" sz="3400" dirty="0" err="1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noProof="1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FileStream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да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четете</a:t>
            </a:r>
            <a:r>
              <a:rPr lang="en-US" sz="3400" dirty="0">
                <a:solidFill>
                  <a:schemeClr val="bg2"/>
                </a:solidFill>
              </a:rPr>
              <a:t> / </a:t>
            </a:r>
            <a:r>
              <a:rPr lang="en-US" sz="3400" dirty="0" err="1">
                <a:solidFill>
                  <a:schemeClr val="bg2"/>
                </a:solidFill>
              </a:rPr>
              <a:t>пишете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двоичен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файл</a:t>
            </a:r>
            <a:endParaRPr lang="bg-BG" sz="3400" dirty="0" err="1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Използвайте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класа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да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четете</a:t>
            </a:r>
            <a:r>
              <a:rPr lang="en-GB" sz="3400" dirty="0">
                <a:solidFill>
                  <a:schemeClr val="bg2"/>
                </a:solidFill>
              </a:rPr>
              <a:t> / </a:t>
            </a:r>
            <a:r>
              <a:rPr lang="en-GB" sz="3400" dirty="0" err="1">
                <a:solidFill>
                  <a:schemeClr val="bg2"/>
                </a:solidFill>
              </a:rPr>
              <a:t>пишете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файл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наведнъж</a:t>
            </a:r>
            <a:endParaRPr lang="en-GB" sz="3400" dirty="0" err="1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Използвайте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класа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за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работа</a:t>
            </a:r>
            <a:r>
              <a:rPr lang="en-GB" sz="3400">
                <a:solidFill>
                  <a:schemeClr val="bg2"/>
                </a:solidFill>
              </a:rPr>
              <a:t> с директории</a:t>
            </a:r>
            <a:endParaRPr lang="en-GB" sz="340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01FD43E-DA57-440E-9A77-7C6E70C5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5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29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858" y="1115654"/>
            <a:ext cx="3580467" cy="27983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Какво е </a:t>
            </a:r>
            <a:r>
              <a:rPr lang="en-US" sz="5350" dirty="0" err="1">
                <a:cs typeface="Arial"/>
              </a:rPr>
              <a:t>стриймване</a:t>
            </a:r>
            <a:r>
              <a:rPr lang="en-US" sz="5350" dirty="0">
                <a:cs typeface="Arial"/>
              </a:rPr>
              <a:t>?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2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1121143"/>
            <a:ext cx="10316611" cy="553409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800" dirty="0" err="1"/>
              <a:t>Стриването</a:t>
            </a:r>
            <a:r>
              <a:rPr lang="en-US" sz="3800" dirty="0"/>
              <a:t> </a:t>
            </a:r>
            <a:r>
              <a:rPr lang="en-US" sz="3800" dirty="0" err="1"/>
              <a:t>се</a:t>
            </a:r>
            <a:r>
              <a:rPr lang="en-US" sz="3800" dirty="0"/>
              <a:t> </a:t>
            </a:r>
            <a:r>
              <a:rPr lang="en-US" sz="3800" dirty="0" err="1"/>
              <a:t>използва</a:t>
            </a:r>
            <a:r>
              <a:rPr lang="en-US" sz="3800" dirty="0"/>
              <a:t> </a:t>
            </a:r>
            <a:r>
              <a:rPr lang="en-US" sz="3800" dirty="0" err="1"/>
              <a:t>за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b="1" dirty="0" err="1">
                <a:solidFill>
                  <a:schemeClr val="bg1"/>
                </a:solidFill>
              </a:rPr>
              <a:t>пренасяне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b="1" dirty="0" err="1">
                <a:solidFill>
                  <a:schemeClr val="bg1"/>
                </a:solidFill>
              </a:rPr>
              <a:t>на</a:t>
            </a:r>
            <a:r>
              <a:rPr lang="en-US" sz="3800" b="1" dirty="0">
                <a:solidFill>
                  <a:schemeClr val="bg1"/>
                </a:solidFill>
              </a:rPr>
              <a:t> </a:t>
            </a:r>
            <a:r>
              <a:rPr lang="en-US" sz="3800" b="1" dirty="0" err="1">
                <a:solidFill>
                  <a:schemeClr val="bg1"/>
                </a:solidFill>
              </a:rPr>
              <a:t>информация</a:t>
            </a:r>
            <a:endParaRPr lang="en-US" sz="3800" b="1" dirty="0" err="1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800" dirty="0" err="1"/>
              <a:t>Създаваме</a:t>
            </a:r>
            <a:r>
              <a:rPr lang="en-US" sz="3800" dirty="0"/>
              <a:t> </a:t>
            </a:r>
            <a:r>
              <a:rPr lang="en-US" sz="3800" dirty="0" err="1"/>
              <a:t>стрийм</a:t>
            </a:r>
            <a:r>
              <a:rPr lang="en-US" sz="3800" dirty="0"/>
              <a:t> </a:t>
            </a:r>
            <a:r>
              <a:rPr lang="en-US" sz="3800" dirty="0" err="1"/>
              <a:t>за</a:t>
            </a:r>
            <a:r>
              <a:rPr lang="en-US" sz="3800" dirty="0"/>
              <a:t> </a:t>
            </a:r>
            <a:r>
              <a:rPr lang="en-US" sz="3800" dirty="0" err="1"/>
              <a:t>да</a:t>
            </a:r>
            <a:r>
              <a:rPr lang="en-US" sz="3800" dirty="0"/>
              <a:t>:</a:t>
            </a:r>
            <a:endParaRPr lang="en-US" sz="38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Четем</a:t>
            </a:r>
            <a:r>
              <a:rPr lang="en-US" sz="3600" dirty="0"/>
              <a:t> </a:t>
            </a:r>
            <a:r>
              <a:rPr lang="en-US" sz="3600" dirty="0" err="1"/>
              <a:t>информация</a:t>
            </a:r>
            <a:endParaRPr lang="en-US" sz="3600" dirty="0" err="1">
              <a:solidFill>
                <a:srgbClr val="234465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Пишем</a:t>
            </a:r>
            <a:r>
              <a:rPr lang="en-US" sz="3600" dirty="0"/>
              <a:t> </a:t>
            </a:r>
            <a:r>
              <a:rPr lang="en-US" sz="3600" dirty="0" err="1"/>
              <a:t>информация</a:t>
            </a:r>
            <a:endParaRPr lang="en-US" sz="3600" dirty="0" err="1"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</a:t>
            </a:r>
            <a:r>
              <a:rPr lang="en-US" sz="3950" dirty="0" err="1">
                <a:ea typeface="+mj-lt"/>
                <a:cs typeface="+mj-lt"/>
              </a:rPr>
              <a:t>стриймване</a:t>
            </a:r>
            <a:r>
              <a:rPr lang="en-US" sz="3950" dirty="0">
                <a:ea typeface="+mj-lt"/>
                <a:cs typeface="+mj-lt"/>
              </a:rPr>
              <a:t>?</a:t>
            </a:r>
            <a:endParaRPr lang="en-US" sz="3950" b="0" dirty="0">
              <a:ea typeface="+mj-lt"/>
              <a:cs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12741" y="4731620"/>
            <a:ext cx="1536720" cy="161739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45636" y="4763636"/>
            <a:ext cx="3275747" cy="83798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016986" y="5739323"/>
            <a:ext cx="2133044" cy="5011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17557" y="4816608"/>
            <a:ext cx="1447423" cy="1447423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3BE155-68B4-4950-AD34-30A0E050EE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Стриймване</a:t>
            </a:r>
            <a:r>
              <a:rPr lang="en-US" sz="3350" dirty="0"/>
              <a:t> </a:t>
            </a:r>
            <a:r>
              <a:rPr lang="en-US" sz="3350" dirty="0" err="1"/>
              <a:t>означава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пренасяне</a:t>
            </a:r>
            <a:r>
              <a:rPr lang="en-US" sz="3350" dirty="0"/>
              <a:t> (</a:t>
            </a:r>
            <a:r>
              <a:rPr lang="en-US" sz="3350" dirty="0" err="1"/>
              <a:t>четене</a:t>
            </a:r>
            <a:r>
              <a:rPr lang="en-US" sz="3350" dirty="0"/>
              <a:t> и </a:t>
            </a:r>
            <a:r>
              <a:rPr lang="en-US" sz="3350" dirty="0" err="1"/>
              <a:t>писане</a:t>
            </a:r>
            <a:r>
              <a:rPr lang="en-US" sz="3350" dirty="0"/>
              <a:t>) </a:t>
            </a:r>
            <a:r>
              <a:rPr lang="en-US" sz="3350" b="1" dirty="0" err="1">
                <a:solidFill>
                  <a:schemeClr val="bg1"/>
                </a:solidFill>
              </a:rPr>
              <a:t>на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информация</a:t>
            </a:r>
            <a:endParaRPr lang="bg-BG" sz="3350" dirty="0" err="1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Стриймването</a:t>
            </a:r>
            <a:r>
              <a:rPr lang="en-US" sz="3350" dirty="0"/>
              <a:t> е </a:t>
            </a:r>
            <a:r>
              <a:rPr lang="en-US" sz="3350" b="1" dirty="0" err="1">
                <a:solidFill>
                  <a:schemeClr val="bg1"/>
                </a:solidFill>
              </a:rPr>
              <a:t>редица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от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битове</a:t>
            </a:r>
            <a:endParaRPr lang="en-US" sz="33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spcBef>
                <a:spcPts val="1200"/>
              </a:spcBef>
            </a:pPr>
            <a:r>
              <a:rPr lang="bg-BG" sz="3199" dirty="0"/>
              <a:t>Осигурява достъп до </a:t>
            </a:r>
            <a:r>
              <a:rPr lang="bg-BG" sz="3199" b="1" dirty="0">
                <a:solidFill>
                  <a:schemeClr val="bg1"/>
                </a:solidFill>
              </a:rPr>
              <a:t>редица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от неговите елементи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Има</a:t>
            </a:r>
            <a:r>
              <a:rPr lang="en-US" sz="3350" dirty="0"/>
              <a:t> </a:t>
            </a:r>
            <a:r>
              <a:rPr lang="en-US" sz="3350" dirty="0" err="1"/>
              <a:t>различниводове</a:t>
            </a:r>
            <a:r>
              <a:rPr lang="en-US" sz="3350" dirty="0"/>
              <a:t> </a:t>
            </a:r>
            <a:r>
              <a:rPr lang="en-US" sz="3350" dirty="0" err="1"/>
              <a:t>стриймове</a:t>
            </a:r>
            <a:r>
              <a:rPr lang="en-US" sz="3350" dirty="0"/>
              <a:t> </a:t>
            </a:r>
            <a:r>
              <a:rPr lang="en-US" sz="3350" dirty="0" err="1"/>
              <a:t>за</a:t>
            </a:r>
            <a:r>
              <a:rPr lang="en-US" sz="3350" dirty="0"/>
              <a:t> </a:t>
            </a:r>
            <a:r>
              <a:rPr lang="en-US" sz="3350" dirty="0" err="1"/>
              <a:t>различни</a:t>
            </a:r>
            <a:r>
              <a:rPr lang="en-US" sz="3350" dirty="0"/>
              <a:t> </a:t>
            </a:r>
            <a:r>
              <a:rPr lang="en-US" sz="3350" dirty="0" err="1"/>
              <a:t>типове</a:t>
            </a:r>
            <a:r>
              <a:rPr lang="en-US" sz="3350" dirty="0"/>
              <a:t> </a:t>
            </a:r>
            <a:r>
              <a:rPr lang="en-US" sz="3350" dirty="0" err="1"/>
              <a:t>информация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lvl="1" indent="-360045">
              <a:spcBef>
                <a:spcPts val="1200"/>
              </a:spcBef>
              <a:buClr>
                <a:schemeClr val="tx1"/>
              </a:buClr>
            </a:pPr>
            <a:r>
              <a:rPr lang="bg-BG" sz="3199" dirty="0"/>
              <a:t>достъп до </a:t>
            </a:r>
            <a:r>
              <a:rPr lang="bg-BG" sz="3199" b="1" dirty="0">
                <a:solidFill>
                  <a:schemeClr val="bg1"/>
                </a:solidFill>
              </a:rPr>
              <a:t>файл,</a:t>
            </a:r>
            <a:r>
              <a:rPr lang="en-US" sz="3199" dirty="0"/>
              <a:t> </a:t>
            </a:r>
            <a:r>
              <a:rPr lang="bg-BG" sz="3199" dirty="0"/>
              <a:t> достъп до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мрежа</a:t>
            </a:r>
            <a:r>
              <a:rPr lang="en-US" sz="3199" dirty="0"/>
              <a:t>, </a:t>
            </a:r>
            <a:r>
              <a:rPr lang="bg-BG" sz="3199" dirty="0"/>
              <a:t>и други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Стриймовете</a:t>
            </a:r>
            <a:r>
              <a:rPr lang="en-US" sz="3350" dirty="0"/>
              <a:t> </a:t>
            </a:r>
            <a:r>
              <a:rPr lang="en-US" sz="3350" dirty="0" err="1"/>
              <a:t>се</a:t>
            </a:r>
            <a:r>
              <a:rPr lang="en-US" sz="3350" dirty="0"/>
              <a:t> </a:t>
            </a:r>
            <a:r>
              <a:rPr lang="en-US" sz="3350" dirty="0" err="1"/>
              <a:t>отварят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преди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да</a:t>
            </a:r>
            <a:r>
              <a:rPr lang="en-US" sz="3350" dirty="0"/>
              <a:t> </a:t>
            </a:r>
            <a:r>
              <a:rPr lang="en-US" sz="3350" dirty="0" err="1"/>
              <a:t>се</a:t>
            </a:r>
            <a:r>
              <a:rPr lang="en-US" sz="3350" dirty="0"/>
              <a:t> </a:t>
            </a:r>
            <a:r>
              <a:rPr lang="en-US" sz="3350" dirty="0" err="1"/>
              <a:t>използват</a:t>
            </a:r>
            <a:r>
              <a:rPr lang="en-US" sz="3350" dirty="0"/>
              <a:t> и </a:t>
            </a:r>
            <a:r>
              <a:rPr lang="en-US" sz="3350" dirty="0" err="1"/>
              <a:t>се</a:t>
            </a:r>
            <a:r>
              <a:rPr lang="en-US" sz="3350" dirty="0"/>
              <a:t> </a:t>
            </a:r>
            <a:r>
              <a:rPr lang="en-US" sz="3350" dirty="0" err="1"/>
              <a:t>затварят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след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тяхната</a:t>
            </a:r>
            <a:r>
              <a:rPr lang="en-US" sz="3350" dirty="0"/>
              <a:t> </a:t>
            </a:r>
            <a:r>
              <a:rPr lang="en-US" sz="3350" dirty="0" err="1"/>
              <a:t>работа</a:t>
            </a:r>
            <a:endParaRPr lang="en-US" sz="3350" dirty="0" err="1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</a:t>
            </a:r>
            <a:r>
              <a:rPr lang="bg-BG" dirty="0" err="1"/>
              <a:t>стриймването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135B9D-84C6-49B9-9FC8-E6B33C20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6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 marL="360045" indent="-360045"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Позицията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е </a:t>
            </a:r>
            <a:r>
              <a:rPr lang="en-US" sz="3350" dirty="0" err="1"/>
              <a:t>сегашна</a:t>
            </a:r>
            <a:r>
              <a:rPr lang="en-US" sz="3350" dirty="0"/>
              <a:t> </a:t>
            </a:r>
            <a:r>
              <a:rPr lang="en-US" sz="3350" dirty="0" err="1"/>
              <a:t>позиция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стрийм</a:t>
            </a:r>
            <a:endParaRPr lang="en-US" sz="3350" dirty="0" err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Буфера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съдържа</a:t>
            </a:r>
            <a:r>
              <a:rPr lang="en-US" sz="3350" dirty="0"/>
              <a:t> </a:t>
            </a:r>
            <a:r>
              <a:rPr lang="en-US" sz="3350" b="1" dirty="0">
                <a:solidFill>
                  <a:schemeClr val="bg1"/>
                </a:solidFill>
              </a:rPr>
              <a:t>n</a:t>
            </a:r>
            <a:r>
              <a:rPr lang="en-US" sz="3350" dirty="0"/>
              <a:t> </a:t>
            </a:r>
            <a:r>
              <a:rPr lang="en-US" sz="3350" dirty="0" err="1"/>
              <a:t>бита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стрийм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сегашна</a:t>
            </a:r>
            <a:r>
              <a:rPr lang="en-US" sz="3350" dirty="0"/>
              <a:t> </a:t>
            </a:r>
            <a:r>
              <a:rPr lang="en-US" sz="3350" dirty="0" err="1"/>
              <a:t>позиция</a:t>
            </a:r>
            <a:endParaRPr lang="en-US" sz="3350" dirty="0" err="1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Стриймове</a:t>
            </a:r>
            <a:r>
              <a:rPr lang="bg-BG" dirty="0"/>
              <a:t> и буфери </a:t>
            </a:r>
            <a:r>
              <a:rPr lang="en-US" dirty="0"/>
              <a:t>– </a:t>
            </a:r>
            <a:r>
              <a:rPr lang="bg-BG" dirty="0"/>
              <a:t>Примери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TextBox 7"/>
          <p:cNvSpPr txBox="1"/>
          <p:nvPr/>
        </p:nvSpPr>
        <p:spPr>
          <a:xfrm>
            <a:off x="5105658" y="1094238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807" y="3391202"/>
            <a:ext cx="1640767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 err="1"/>
              <a:t>Позиция</a:t>
            </a:r>
            <a:endParaRPr lang="en-US" sz="2799" b="1" dirty="0" err="1"/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 err="1"/>
              <a:t>Буфер</a:t>
            </a:r>
            <a:endParaRPr lang="en-US" sz="2799" b="1" dirty="0" err="1"/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EC430048-A775-4FC6-9EDA-074EBAFE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 err="1"/>
              <a:t>Типове</a:t>
            </a:r>
            <a:r>
              <a:rPr lang="en-US" sz="3950" dirty="0"/>
              <a:t> </a:t>
            </a:r>
            <a:r>
              <a:rPr lang="en-US" sz="3950" dirty="0" err="1"/>
              <a:t>стрийм</a:t>
            </a:r>
            <a:r>
              <a:rPr lang="en-US" sz="3950" dirty="0"/>
              <a:t> в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A17BAE9-D5F0-48E1-81CC-D94E00C0F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6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8" y="1555167"/>
            <a:ext cx="2493167" cy="2136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cs typeface="Arial"/>
              </a:rPr>
              <a:t>Четене</a:t>
            </a:r>
            <a:r>
              <a:rPr lang="en-GB" sz="5350" dirty="0">
                <a:cs typeface="Arial"/>
              </a:rPr>
              <a:t> и </a:t>
            </a:r>
            <a:r>
              <a:rPr lang="en-GB" sz="5350" dirty="0" err="1">
                <a:cs typeface="Arial"/>
              </a:rPr>
              <a:t>писане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на</a:t>
            </a:r>
            <a:r>
              <a:rPr lang="en-GB" sz="5350" dirty="0">
                <a:cs typeface="Arial"/>
              </a:rPr>
              <a:t> C#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6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StreamReader</a:t>
            </a:r>
            <a:r>
              <a:rPr lang="en-US" sz="3350" dirty="0"/>
              <a:t> в C# </a:t>
            </a:r>
            <a:r>
              <a:rPr lang="en-US" sz="3350" dirty="0" err="1"/>
              <a:t>чете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текст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от</a:t>
            </a:r>
            <a:r>
              <a:rPr lang="en-US" sz="3350" dirty="0"/>
              <a:t> a </a:t>
            </a:r>
            <a:r>
              <a:rPr lang="en-US" sz="3350" dirty="0" err="1"/>
              <a:t>файл</a:t>
            </a:r>
            <a:r>
              <a:rPr lang="en-US" sz="3350" dirty="0"/>
              <a:t> / </a:t>
            </a:r>
            <a:r>
              <a:rPr lang="en-US" sz="3350" dirty="0" err="1"/>
              <a:t>стрийм</a:t>
            </a:r>
            <a:endParaRPr lang="bg-BG" sz="3350" dirty="0" err="1"/>
          </a:p>
          <a:p>
            <a:pPr marL="360045" indent="-360045">
              <a:buClr>
                <a:schemeClr val="tx1"/>
              </a:buClr>
            </a:pPr>
            <a:r>
              <a:rPr lang="en-US" sz="3350" dirty="0"/>
              <a:t>Използването </a:t>
            </a:r>
            <a:r>
              <a:rPr lang="en-US" sz="3350" dirty="0" err="1"/>
              <a:t>на</a:t>
            </a:r>
            <a:r>
              <a:rPr lang="en-US" sz="3350" dirty="0"/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using(…)</a:t>
            </a:r>
            <a:r>
              <a:rPr lang="en-US" sz="3350" dirty="0"/>
              <a:t>  </a:t>
            </a:r>
            <a:r>
              <a:rPr lang="en-US" sz="3350" dirty="0" err="1"/>
              <a:t>затваря</a:t>
            </a:r>
            <a:r>
              <a:rPr lang="en-US" sz="3350" dirty="0"/>
              <a:t> </a:t>
            </a:r>
            <a:r>
              <a:rPr lang="en-US" sz="3350" dirty="0" err="1"/>
              <a:t>правилно</a:t>
            </a:r>
            <a:r>
              <a:rPr lang="en-US" sz="3350" dirty="0"/>
              <a:t> </a:t>
            </a:r>
            <a:r>
              <a:rPr lang="en-US" sz="3350" dirty="0" err="1"/>
              <a:t>стрийма</a:t>
            </a:r>
            <a:r>
              <a:rPr lang="en-US" sz="3350" dirty="0"/>
              <a:t> </a:t>
            </a:r>
            <a:r>
              <a:rPr lang="en-US" sz="3350" dirty="0" err="1"/>
              <a:t>накрая</a:t>
            </a:r>
            <a:r>
              <a:rPr lang="en-US" sz="3350" dirty="0"/>
              <a:t> </a:t>
            </a:r>
            <a:endParaRPr lang="en-US" sz="33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Използване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var reader = </a:t>
            </a:r>
            <a:r>
              <a:rPr lang="en-US" sz="2750" dirty="0">
                <a:solidFill>
                  <a:schemeClr val="bg1"/>
                </a:solidFill>
                <a:latin typeface="Consolas"/>
              </a:rPr>
              <a:t>new StreamReader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bg1"/>
                </a:solidFill>
                <a:latin typeface="Consolas"/>
              </a:rPr>
              <a:t>using</a:t>
            </a:r>
            <a:r>
              <a:rPr lang="en-US" sz="2750" dirty="0">
                <a:latin typeface="Consolas"/>
              </a:rPr>
              <a:t> 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latin typeface="Consolas"/>
              </a:rPr>
              <a:t>  </a:t>
            </a:r>
            <a:r>
              <a:rPr lang="en-US" sz="2750" i="1" dirty="0">
                <a:solidFill>
                  <a:schemeClr val="accent2"/>
                </a:solidFill>
                <a:latin typeface="Consolas"/>
              </a:rPr>
              <a:t>// Използвайте четенето тук, примерно:</a:t>
            </a:r>
            <a:br>
              <a:rPr lang="en-US" sz="2750" i="1" dirty="0"/>
            </a:br>
            <a:r>
              <a:rPr lang="en-US" sz="2750" i="1" dirty="0">
                <a:solidFill>
                  <a:schemeClr val="accent2"/>
                </a:solidFill>
                <a:latin typeface="Consolas"/>
              </a:rPr>
              <a:t>  // </a:t>
            </a:r>
            <a:r>
              <a:rPr lang="en-US" sz="2750" dirty="0">
                <a:solidFill>
                  <a:schemeClr val="accent2"/>
                </a:solidFill>
                <a:latin typeface="Consolas"/>
              </a:rPr>
              <a:t>string line = reader.readLine();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6A33D3-F821-4A4A-AD1A-E192EBB27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3283</TotalTime>
  <Words>1782</Words>
  <Application>Microsoft Office PowerPoint</Application>
  <PresentationFormat>Широк екран</PresentationFormat>
  <Paragraphs>304</Paragraphs>
  <Slides>30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Стриймове, файлове и директории</vt:lpstr>
      <vt:lpstr>Съдържание</vt:lpstr>
      <vt:lpstr>Какво е стриймване?</vt:lpstr>
      <vt:lpstr>Какво е стриймване?</vt:lpstr>
      <vt:lpstr>Основи на стриймването</vt:lpstr>
      <vt:lpstr>Стриймове и буфери – Примери</vt:lpstr>
      <vt:lpstr>Типове стрийм в .NET</vt:lpstr>
      <vt:lpstr>Четене и писане на C#</vt:lpstr>
      <vt:lpstr>Използване на StreamReader</vt:lpstr>
      <vt:lpstr>Задачи: Нечетни редове</vt:lpstr>
      <vt:lpstr>Решение: Нечетни редове</vt:lpstr>
      <vt:lpstr>Задача: Номерирани редове</vt:lpstr>
      <vt:lpstr>Решение: Номерирани редове</vt:lpstr>
      <vt:lpstr>Try-Catch-Finally пример</vt:lpstr>
      <vt:lpstr>Четене/ Писане на информация от / на файлове</vt:lpstr>
      <vt:lpstr>File Streams</vt:lpstr>
      <vt:lpstr>Писане на текст във файл – пример</vt:lpstr>
      <vt:lpstr>Криптиране / Декрептиране на файл с XOR</vt:lpstr>
      <vt:lpstr>Класа File в .NET</vt:lpstr>
      <vt:lpstr>Четене на текстов файл</vt:lpstr>
      <vt:lpstr>Писане на текстов файл</vt:lpstr>
      <vt:lpstr>Четене/ Писане на двоичен файл</vt:lpstr>
      <vt:lpstr>Класа директория в .NET</vt:lpstr>
      <vt:lpstr>Основни операций на директорий</vt:lpstr>
      <vt:lpstr>Списък на съдържанието на директорията</vt:lpstr>
      <vt:lpstr>Задача : Изчисление на размера на папка</vt:lpstr>
      <vt:lpstr>Решение : Изчисление на размера на папка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Streams; Files and Directories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Emilia Kuiumdjieva</cp:lastModifiedBy>
  <cp:revision>342</cp:revision>
  <dcterms:created xsi:type="dcterms:W3CDTF">2018-05-23T13:08:44Z</dcterms:created>
  <dcterms:modified xsi:type="dcterms:W3CDTF">2023-03-03T15:39:17Z</dcterms:modified>
  <cp:category>© SoftUni – https://softuni.org</cp:category>
</cp:coreProperties>
</file>