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649" r:id="rId4"/>
    <p:sldId id="650" r:id="rId5"/>
    <p:sldId id="722" r:id="rId6"/>
    <p:sldId id="740" r:id="rId7"/>
    <p:sldId id="657" r:id="rId8"/>
    <p:sldId id="656" r:id="rId9"/>
    <p:sldId id="684" r:id="rId10"/>
    <p:sldId id="739" r:id="rId11"/>
    <p:sldId id="732" r:id="rId12"/>
    <p:sldId id="731" r:id="rId13"/>
    <p:sldId id="729" r:id="rId14"/>
    <p:sldId id="730" r:id="rId15"/>
    <p:sldId id="738" r:id="rId16"/>
    <p:sldId id="733" r:id="rId17"/>
    <p:sldId id="737" r:id="rId18"/>
    <p:sldId id="735" r:id="rId19"/>
    <p:sldId id="743" r:id="rId20"/>
    <p:sldId id="745" r:id="rId21"/>
    <p:sldId id="741" r:id="rId22"/>
    <p:sldId id="747" r:id="rId23"/>
    <p:sldId id="746" r:id="rId24"/>
    <p:sldId id="734" r:id="rId25"/>
    <p:sldId id="667" r:id="rId26"/>
    <p:sldId id="736" r:id="rId27"/>
    <p:sldId id="74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ъдържание и стилизиране на входна форма (FormLogin)" id="{A764BDC4-FBCF-8642-9DA0-2A050F6690EB}">
          <p14:sldIdLst>
            <p14:sldId id="649"/>
            <p14:sldId id="650"/>
            <p14:sldId id="722"/>
          </p14:sldIdLst>
        </p14:section>
        <p14:section name="Стъпки на имплементация" id="{D06E090E-1341-7A49-B20B-D3003C8A91E0}">
          <p14:sldIdLst>
            <p14:sldId id="740"/>
            <p14:sldId id="657"/>
            <p14:sldId id="656"/>
            <p14:sldId id="684"/>
          </p14:sldIdLst>
        </p14:section>
        <p14:section name="Криптиране и хеширане" id="{A2AFBE2C-542F-E24A-8BFA-173781E35351}">
          <p14:sldIdLst>
            <p14:sldId id="739"/>
            <p14:sldId id="732"/>
            <p14:sldId id="731"/>
            <p14:sldId id="729"/>
            <p14:sldId id="730"/>
          </p14:sldIdLst>
        </p14:section>
        <p14:section name="Влизане за първи път в приложението" id="{6F3B0590-0672-4043-875A-9B4DE3BCCA9B}">
          <p14:sldIdLst>
            <p14:sldId id="738"/>
            <p14:sldId id="733"/>
            <p14:sldId id="737"/>
            <p14:sldId id="735"/>
            <p14:sldId id="743"/>
            <p14:sldId id="745"/>
            <p14:sldId id="741"/>
            <p14:sldId id="747"/>
            <p14:sldId id="746"/>
            <p14:sldId id="734"/>
            <p14:sldId id="667"/>
            <p14:sldId id="736"/>
            <p14:sldId id="74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28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3" autoAdjust="0"/>
    <p:restoredTop sz="95263" autoAdjust="0"/>
  </p:normalViewPr>
  <p:slideViewPr>
    <p:cSldViewPr showGuides="1">
      <p:cViewPr varScale="1">
        <p:scale>
          <a:sx n="104" d="100"/>
          <a:sy n="104" d="100"/>
        </p:scale>
        <p:origin x="240" y="3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2739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7972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9758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Първа част - Имплементация на входна форма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02D429-2C44-98D9-F23D-138983852A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6736" y="2748699"/>
            <a:ext cx="3602857" cy="28785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DFE456F-2B3B-721D-4F99-74CC0163C48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51999-2750-72DF-7BCA-28CBFA8941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21220-4BAA-8A35-7F14-697A84CF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646" y="1179000"/>
            <a:ext cx="1838707" cy="266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18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E5D7D-CAD2-506F-D407-B9276C643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EBA90-4887-0210-B88D-57033C19C9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Хеширане</a:t>
            </a:r>
          </a:p>
          <a:p>
            <a:pPr lvl="1"/>
            <a:r>
              <a:rPr lang="bg-BG" sz="2800" dirty="0"/>
              <a:t>Процес 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във </a:t>
            </a:r>
            <a:r>
              <a:rPr lang="bg-BG" sz="2800" b="1" dirty="0"/>
              <a:t>фиксирана дължина от символи (хеш)</a:t>
            </a:r>
          </a:p>
          <a:p>
            <a:pPr lvl="1"/>
            <a:r>
              <a:rPr lang="bg-BG" sz="2800" b="1" dirty="0"/>
              <a:t>Не може </a:t>
            </a:r>
            <a:r>
              <a:rPr lang="bg-BG" sz="2800" dirty="0"/>
              <a:t>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към </a:t>
            </a:r>
            <a:r>
              <a:rPr lang="bg-BG" sz="2800" b="1" dirty="0"/>
              <a:t>оригинала</a:t>
            </a:r>
            <a:endParaRPr lang="en-BG" sz="28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B7415F-5E81-9523-77D0-84A30A59B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Криптиране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sz="2800" b="1" dirty="0"/>
              <a:t>Процес </a:t>
            </a:r>
            <a:r>
              <a:rPr lang="bg-BG" sz="2800" dirty="0"/>
              <a:t>на </a:t>
            </a:r>
            <a:r>
              <a:rPr lang="bg-BG" sz="2800" b="1" dirty="0"/>
              <a:t>преобразуване на данни</a:t>
            </a:r>
            <a:r>
              <a:rPr lang="bg-BG" sz="2800" dirty="0"/>
              <a:t> в </a:t>
            </a:r>
            <a:r>
              <a:rPr lang="bg-BG" sz="2800" b="1" dirty="0"/>
              <a:t>неразбираем</a:t>
            </a:r>
            <a:r>
              <a:rPr lang="bg-BG" sz="2800" dirty="0"/>
              <a:t> </a:t>
            </a:r>
            <a:r>
              <a:rPr lang="bg-BG" sz="2800" b="1" dirty="0"/>
              <a:t>формат</a:t>
            </a:r>
          </a:p>
          <a:p>
            <a:pPr lvl="1"/>
            <a:r>
              <a:rPr lang="bg-BG" sz="2800" b="1" dirty="0"/>
              <a:t>Може</a:t>
            </a:r>
            <a:r>
              <a:rPr lang="bg-BG" sz="2800" dirty="0"/>
              <a:t> да бъде </a:t>
            </a:r>
            <a:r>
              <a:rPr lang="bg-BG" sz="2800" b="1" dirty="0"/>
              <a:t>декриптиран</a:t>
            </a:r>
            <a:r>
              <a:rPr lang="bg-BG" sz="2800" dirty="0"/>
              <a:t> обратно с помощта на </a:t>
            </a:r>
            <a:r>
              <a:rPr lang="bg-BG" sz="2800" b="1" dirty="0"/>
              <a:t>ключ</a:t>
            </a:r>
            <a:endParaRPr lang="en-BG" sz="2800" b="1" dirty="0"/>
          </a:p>
          <a:p>
            <a:pPr lvl="1"/>
            <a:endParaRPr lang="en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D25F03-464E-095B-F0F7-C800920F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Криптиране и хеширане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788513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3CAB7F-0436-87BF-8148-0BBBE0F3A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8DCA6-5469-061C-21ED-34AADE060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Библиотека</a:t>
            </a:r>
            <a:r>
              <a:rPr lang="bg-BG" sz="2800" b="1" dirty="0"/>
              <a:t> </a:t>
            </a:r>
            <a:r>
              <a:rPr lang="bg-BG" sz="2800" dirty="0"/>
              <a:t>за </a:t>
            </a:r>
            <a:r>
              <a:rPr lang="bg-BG" sz="2800" b="1" dirty="0"/>
              <a:t>хеширане на пароли</a:t>
            </a:r>
            <a:endParaRPr lang="en-US" sz="2800" b="1" dirty="0"/>
          </a:p>
          <a:p>
            <a:r>
              <a:rPr lang="bg-BG" sz="2800" dirty="0"/>
              <a:t>Използва </a:t>
            </a:r>
            <a:r>
              <a:rPr lang="bg-BG" sz="2800" b="1" dirty="0"/>
              <a:t>алгоритъма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BCrypt</a:t>
            </a:r>
          </a:p>
          <a:p>
            <a:r>
              <a:rPr lang="en-US" sz="2800" b="1" dirty="0"/>
              <a:t>B</a:t>
            </a:r>
            <a:r>
              <a:rPr lang="en-GB" sz="2800" b="1" dirty="0"/>
              <a:t>Crypt</a:t>
            </a:r>
            <a:r>
              <a:rPr lang="en-GB" sz="2800" dirty="0"/>
              <a:t> </a:t>
            </a:r>
            <a:r>
              <a:rPr lang="bg-BG" sz="2800" dirty="0"/>
              <a:t>предлага </a:t>
            </a:r>
            <a:r>
              <a:rPr lang="bg-BG" sz="2800" b="1" dirty="0">
                <a:solidFill>
                  <a:schemeClr val="bg1"/>
                </a:solidFill>
              </a:rPr>
              <a:t>солене</a:t>
            </a:r>
            <a:r>
              <a:rPr lang="bg-BG" sz="2800" dirty="0"/>
              <a:t> </a:t>
            </a:r>
            <a:r>
              <a:rPr lang="bg-BG" sz="2800" b="1" dirty="0"/>
              <a:t>(</a:t>
            </a:r>
            <a:r>
              <a:rPr lang="en-GB" sz="2800" b="1" dirty="0"/>
              <a:t>salting) </a:t>
            </a:r>
            <a:r>
              <a:rPr lang="bg-BG" sz="2800" dirty="0"/>
              <a:t>за защита срещу </a:t>
            </a:r>
            <a:r>
              <a:rPr lang="bg-BG" sz="2800" b="1" dirty="0"/>
              <a:t>атаки</a:t>
            </a:r>
          </a:p>
          <a:p>
            <a:pPr lvl="1"/>
            <a:r>
              <a:rPr lang="bg-BG" sz="2400" b="1" dirty="0"/>
              <a:t>Солене (</a:t>
            </a:r>
            <a:r>
              <a:rPr lang="en-GB" sz="2400" b="1" dirty="0"/>
              <a:t>salting) </a:t>
            </a:r>
            <a:r>
              <a:rPr lang="bg-BG" sz="2400" dirty="0"/>
              <a:t>е </a:t>
            </a:r>
            <a:r>
              <a:rPr lang="bg-BG" sz="2400" b="1" dirty="0"/>
              <a:t>процес</a:t>
            </a:r>
            <a:r>
              <a:rPr lang="bg-BG" sz="2400" dirty="0"/>
              <a:t> на добавяне на </a:t>
            </a:r>
            <a:r>
              <a:rPr lang="bg-BG" sz="2400" b="1" dirty="0">
                <a:solidFill>
                  <a:schemeClr val="bg1"/>
                </a:solidFill>
              </a:rPr>
              <a:t>произволна стойност </a:t>
            </a:r>
            <a:r>
              <a:rPr lang="bg-BG" sz="2400" b="1" dirty="0"/>
              <a:t>(сол) </a:t>
            </a:r>
            <a:r>
              <a:rPr lang="bg-BG" sz="2400" dirty="0"/>
              <a:t>към паролата </a:t>
            </a:r>
            <a:r>
              <a:rPr lang="bg-BG" sz="2400" b="1" dirty="0"/>
              <a:t>преди</a:t>
            </a:r>
            <a:r>
              <a:rPr lang="bg-BG" sz="2400" dirty="0"/>
              <a:t> </a:t>
            </a:r>
            <a:r>
              <a:rPr lang="bg-BG" sz="2400" b="1" dirty="0"/>
              <a:t>хеширането</a:t>
            </a:r>
          </a:p>
          <a:p>
            <a:pPr lvl="1"/>
            <a:r>
              <a:rPr lang="bg-BG" sz="2400" dirty="0"/>
              <a:t>По този начин </a:t>
            </a:r>
            <a:r>
              <a:rPr lang="bg-BG" sz="2400" b="1" dirty="0"/>
              <a:t>всяка</a:t>
            </a:r>
            <a:r>
              <a:rPr lang="bg-BG" sz="2400" dirty="0"/>
              <a:t> </a:t>
            </a:r>
            <a:r>
              <a:rPr lang="bg-BG" sz="2400" b="1" dirty="0"/>
              <a:t>парола</a:t>
            </a:r>
            <a:r>
              <a:rPr lang="bg-BG" sz="2400" dirty="0"/>
              <a:t> има </a:t>
            </a:r>
            <a:r>
              <a:rPr lang="bg-BG" sz="2400" b="1" dirty="0">
                <a:solidFill>
                  <a:schemeClr val="bg1"/>
                </a:solidFill>
              </a:rPr>
              <a:t>уникален хеш</a:t>
            </a:r>
            <a:r>
              <a:rPr lang="bg-BG" sz="2400" dirty="0"/>
              <a:t>, дори ако </a:t>
            </a:r>
            <a:r>
              <a:rPr lang="bg-BG" sz="2400" b="1" dirty="0"/>
              <a:t>две пароли </a:t>
            </a:r>
            <a:r>
              <a:rPr lang="bg-BG" sz="2400" dirty="0"/>
              <a:t>са </a:t>
            </a:r>
            <a:r>
              <a:rPr lang="bg-BG" sz="2400" b="1" dirty="0"/>
              <a:t>еднакви</a:t>
            </a:r>
          </a:p>
          <a:p>
            <a:r>
              <a:rPr lang="bg-BG" sz="2800" dirty="0"/>
              <a:t>Осигурява </a:t>
            </a:r>
            <a:r>
              <a:rPr lang="bg-BG" sz="2800" b="1" dirty="0">
                <a:solidFill>
                  <a:schemeClr val="bg1"/>
                </a:solidFill>
              </a:rPr>
              <a:t>надеждна защита</a:t>
            </a:r>
            <a:r>
              <a:rPr lang="bg-BG" sz="2800" b="1" dirty="0"/>
              <a:t> </a:t>
            </a:r>
            <a:r>
              <a:rPr lang="bg-BG" sz="2800" dirty="0"/>
              <a:t>на </a:t>
            </a:r>
            <a:r>
              <a:rPr lang="bg-BG" sz="2800" b="1" dirty="0"/>
              <a:t>пароли</a:t>
            </a:r>
            <a:r>
              <a:rPr lang="bg-BG" sz="2800" dirty="0"/>
              <a:t> при съхранение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2EC60B-889C-EFFE-F347-6756E6C8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BCrypt.Net?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90D48-F976-B509-4464-FC8EB6FCD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692" y="4384086"/>
            <a:ext cx="1374616" cy="23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77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44BA4-1B7A-6D9E-023D-405DDAC431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600" dirty="0"/>
              <a:t>Инсталираме </a:t>
            </a:r>
            <a:r>
              <a:rPr lang="bg-BG" sz="2600" b="1" dirty="0"/>
              <a:t>библиотеката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BCrypt.Net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sz="1050" dirty="0"/>
          </a:p>
          <a:p>
            <a:r>
              <a:rPr lang="bg-BG" sz="2600" dirty="0"/>
              <a:t>Създаваме </a:t>
            </a:r>
            <a:r>
              <a:rPr lang="en-US" sz="2600" b="1" dirty="0">
                <a:solidFill>
                  <a:schemeClr val="bg1"/>
                </a:solidFill>
              </a:rPr>
              <a:t>PasswordHelper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en-US" sz="2600" dirty="0"/>
              <a:t>(</a:t>
            </a:r>
            <a:r>
              <a:rPr lang="bg-BG" sz="2600" dirty="0"/>
              <a:t>напр. в нова папка </a:t>
            </a:r>
            <a:r>
              <a:rPr lang="en-US" sz="2600" b="1" dirty="0"/>
              <a:t>Helpers</a:t>
            </a:r>
            <a:r>
              <a:rPr lang="en-US" sz="2600" dirty="0"/>
              <a:t>) </a:t>
            </a:r>
            <a:r>
              <a:rPr lang="bg-BG" sz="2600" dirty="0"/>
              <a:t>с методи за </a:t>
            </a:r>
            <a:r>
              <a:rPr lang="bg-BG" sz="2600" b="1" dirty="0">
                <a:solidFill>
                  <a:schemeClr val="bg1"/>
                </a:solidFill>
              </a:rPr>
              <a:t>хеширане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верифициране</a:t>
            </a:r>
            <a:r>
              <a:rPr lang="bg-BG" sz="2600" dirty="0"/>
              <a:t> на </a:t>
            </a:r>
            <a:r>
              <a:rPr lang="bg-BG" sz="2600" b="1" dirty="0"/>
              <a:t>парола</a:t>
            </a:r>
            <a:endParaRPr lang="en-BG" sz="2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BCrypt.Net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12BB4-26D5-D055-AF11-85A70ABB40F4}"/>
              </a:ext>
            </a:extLst>
          </p:cNvPr>
          <p:cNvSpPr txBox="1">
            <a:spLocks/>
          </p:cNvSpPr>
          <p:nvPr/>
        </p:nvSpPr>
        <p:spPr>
          <a:xfrm>
            <a:off x="649830" y="1674000"/>
            <a:ext cx="11103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Install-Package BCrypt.Net-Next</a:t>
            </a:r>
            <a:endParaRPr lang="en-US" sz="20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649830" y="2978794"/>
            <a:ext cx="111032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string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Генериране на хеш с дефиниран брой итерации (по подразбиране: 12)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Верификация на парола спрямо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bool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password, string hashedPassword)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Проверка дали въведената парола съвпада с хеша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BCrypt.Net.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BCrypt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(password, hashedPassword);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23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0F0463-4C26-CD64-D186-A3851F53E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F4BBF-7B1B-C289-B3B7-5F88EC8B6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Аутентикиране на потребител във </a:t>
            </a:r>
            <a:r>
              <a:rPr lang="en-US" dirty="0"/>
              <a:t>FormLogin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C2A4127-29CF-44CD-E460-84C905312913}"/>
              </a:ext>
            </a:extLst>
          </p:cNvPr>
          <p:cNvSpPr txBox="1">
            <a:spLocks/>
          </p:cNvSpPr>
          <p:nvPr/>
        </p:nvSpPr>
        <p:spPr>
          <a:xfrm>
            <a:off x="190406" y="1392521"/>
            <a:ext cx="11562624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partial class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FormLogin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: Form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private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(string username, string password)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Намери потребителя по потребителско име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съществува такъв потребител, провери дали въведената парола съответства на хеша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VerifyPassword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   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    return null;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5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786D417-1DAC-8477-FC5B-4F96F69F7C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200" dirty="0"/>
              <a:t>Имплементация на форма за регистрация </a:t>
            </a:r>
            <a:r>
              <a:rPr lang="en-US" sz="3200" dirty="0"/>
              <a:t>(FormRegistration)</a:t>
            </a:r>
            <a:endParaRPr lang="en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2C64A-F420-507C-90FB-7A214193950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000" dirty="0"/>
              <a:t>Влизане за първи път в приложението</a:t>
            </a:r>
            <a:endParaRPr lang="en-BG" sz="5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9CE3C-C32E-772C-730E-A903F046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980" y="556336"/>
            <a:ext cx="4654040" cy="41484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61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F455AA-8134-AD74-671C-0BC8305A5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4BFC1-9035-4E7C-27A5-ACCAE1C88F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Тъй като </a:t>
            </a:r>
            <a:r>
              <a:rPr lang="bg-BG" sz="2800" b="1" dirty="0"/>
              <a:t>паролите</a:t>
            </a:r>
            <a:r>
              <a:rPr lang="bg-BG" sz="2800" dirty="0"/>
              <a:t> се </a:t>
            </a:r>
            <a:r>
              <a:rPr lang="bg-BG" sz="2800" b="1" dirty="0"/>
              <a:t>записват </a:t>
            </a:r>
            <a:r>
              <a:rPr lang="bg-BG" sz="2800" b="1" dirty="0">
                <a:solidFill>
                  <a:schemeClr val="bg1"/>
                </a:solidFill>
              </a:rPr>
              <a:t>хеширани</a:t>
            </a:r>
            <a:r>
              <a:rPr lang="bg-BG" sz="2800" b="1" dirty="0"/>
              <a:t> </a:t>
            </a:r>
            <a:r>
              <a:rPr lang="bg-BG" sz="2800" dirty="0"/>
              <a:t>в </a:t>
            </a:r>
            <a:r>
              <a:rPr lang="bg-BG" sz="2800" b="1" dirty="0"/>
              <a:t>БД</a:t>
            </a:r>
            <a:r>
              <a:rPr lang="bg-BG" sz="2800" dirty="0"/>
              <a:t>, е нужно е да </a:t>
            </a:r>
            <a:r>
              <a:rPr lang="bg-BG" sz="2800" b="1" dirty="0">
                <a:solidFill>
                  <a:schemeClr val="bg1"/>
                </a:solidFill>
              </a:rPr>
              <a:t>регистрираме потребител</a:t>
            </a:r>
          </a:p>
          <a:p>
            <a:r>
              <a:rPr lang="bg-BG" sz="2800" dirty="0"/>
              <a:t>Създаваме </a:t>
            </a:r>
            <a:r>
              <a:rPr lang="bg-BG" sz="2800" b="1" dirty="0"/>
              <a:t>временна </a:t>
            </a:r>
            <a:r>
              <a:rPr lang="bg-BG" sz="2800" b="1" dirty="0">
                <a:solidFill>
                  <a:schemeClr val="bg1"/>
                </a:solidFill>
              </a:rPr>
              <a:t>форма за регистрация</a:t>
            </a:r>
          </a:p>
          <a:p>
            <a:r>
              <a:rPr lang="bg-BG" sz="2800" dirty="0"/>
              <a:t>Компоненти</a:t>
            </a:r>
            <a:endParaRPr lang="bg-BG" sz="3200" dirty="0"/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име</a:t>
            </a:r>
            <a:r>
              <a:rPr lang="bg-BG" sz="2400" dirty="0"/>
              <a:t>, </a:t>
            </a:r>
            <a:r>
              <a:rPr lang="bg-BG" sz="2400" b="1" dirty="0"/>
              <a:t>фамилия</a:t>
            </a:r>
            <a:r>
              <a:rPr lang="bg-BG" sz="2400" dirty="0"/>
              <a:t>, </a:t>
            </a:r>
            <a:r>
              <a:rPr lang="bg-BG" sz="2400" b="1" dirty="0"/>
              <a:t>телефон</a:t>
            </a:r>
            <a:r>
              <a:rPr lang="bg-BG" sz="2400" dirty="0"/>
              <a:t>, </a:t>
            </a:r>
            <a:r>
              <a:rPr lang="bg-BG" sz="2400" b="1" dirty="0"/>
              <a:t>имейл</a:t>
            </a:r>
            <a:r>
              <a:rPr lang="bg-BG" sz="2400" dirty="0"/>
              <a:t>, </a:t>
            </a:r>
            <a:r>
              <a:rPr lang="bg-BG" sz="2400" b="1" dirty="0"/>
              <a:t>потребителско име</a:t>
            </a:r>
            <a:r>
              <a:rPr lang="bg-BG" sz="2400" dirty="0"/>
              <a:t>, </a:t>
            </a:r>
            <a:r>
              <a:rPr lang="bg-BG" sz="2400" b="1" dirty="0"/>
              <a:t>парола</a:t>
            </a:r>
            <a:r>
              <a:rPr lang="bg-BG" sz="2400" dirty="0"/>
              <a:t>, </a:t>
            </a:r>
            <a:r>
              <a:rPr lang="bg-BG" sz="2400" b="1" dirty="0"/>
              <a:t>потвърди парола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</a:t>
            </a:r>
            <a:r>
              <a:rPr lang="bg-BG" sz="2400" dirty="0"/>
              <a:t> </a:t>
            </a:r>
            <a:r>
              <a:rPr lang="bg-BG" sz="2400" b="1" dirty="0"/>
              <a:t>регистрация</a:t>
            </a:r>
            <a:r>
              <a:rPr lang="bg-BG" sz="2400" dirty="0"/>
              <a:t>,</a:t>
            </a:r>
            <a:r>
              <a:rPr lang="bg-BG" sz="2400" b="1" dirty="0"/>
              <a:t> отказ</a:t>
            </a:r>
            <a:endParaRPr lang="bg-BG" sz="2400" dirty="0">
              <a:solidFill>
                <a:schemeClr val="bg1"/>
              </a:solidFill>
            </a:endParaRPr>
          </a:p>
          <a:p>
            <a:pPr lvl="1"/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B55D5B-BF43-7FC5-5461-60E8BDB6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F0B180-BDB5-4E81-B0F8-54C20443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335" y="1944000"/>
            <a:ext cx="4375263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59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96D88-1F5F-C79C-07E6-7DA43ECF8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BEBCF-1025-7939-0027-D9C7B86867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3A9F0-586A-DF1F-8D9D-B8501C3F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AB7CD6-1815-FFF8-1A91-FB5385A0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"/>
          <a:stretch/>
        </p:blipFill>
        <p:spPr>
          <a:xfrm>
            <a:off x="6922930" y="1835135"/>
            <a:ext cx="4830100" cy="42507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4788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E4C54-547A-B499-B6D5-E76DBCF23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A3F6-810E-5B1D-7D76-6A7A9771F1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200" dirty="0"/>
              <a:t> на бутона за </a:t>
            </a:r>
            <a:r>
              <a:rPr lang="bg-BG" sz="3200" b="1" dirty="0"/>
              <a:t>регистрация</a:t>
            </a:r>
          </a:p>
          <a:p>
            <a:r>
              <a:rPr lang="bg-BG" sz="3200" dirty="0"/>
              <a:t>Проверяваме дали има </a:t>
            </a:r>
            <a:r>
              <a:rPr lang="bg-BG" sz="3200" b="1" dirty="0"/>
              <a:t>празни полета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телефона </a:t>
            </a:r>
            <a:r>
              <a:rPr lang="bg-BG" sz="3200" dirty="0"/>
              <a:t>е от </a:t>
            </a:r>
            <a:r>
              <a:rPr lang="bg-BG" sz="3200" b="1" dirty="0"/>
              <a:t>10 цифри</a:t>
            </a:r>
          </a:p>
          <a:p>
            <a:r>
              <a:rPr lang="bg-BG" sz="3200" dirty="0"/>
              <a:t>Проверяваме дали </a:t>
            </a:r>
            <a:r>
              <a:rPr lang="bg-BG" sz="3200" b="1" dirty="0"/>
              <a:t>паролите съответстват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валидни данни</a:t>
            </a:r>
            <a:r>
              <a:rPr lang="bg-BG" sz="3200" dirty="0"/>
              <a:t> регистрираме </a:t>
            </a:r>
            <a:r>
              <a:rPr lang="bg-BG" sz="3200" b="1" dirty="0"/>
              <a:t>първия админ</a:t>
            </a:r>
          </a:p>
          <a:p>
            <a:r>
              <a:rPr lang="bg-BG" sz="3200" dirty="0"/>
              <a:t>При </a:t>
            </a:r>
            <a:r>
              <a:rPr lang="bg-BG" sz="3200" b="1" dirty="0">
                <a:solidFill>
                  <a:schemeClr val="bg1"/>
                </a:solidFill>
              </a:rPr>
              <a:t>невалидни данни </a:t>
            </a:r>
            <a:r>
              <a:rPr lang="bg-BG" sz="3200" dirty="0"/>
              <a:t>показваме </a:t>
            </a:r>
            <a:r>
              <a:rPr lang="bg-BG" sz="3200" b="1" dirty="0"/>
              <a:t>съобщение</a:t>
            </a:r>
            <a:r>
              <a:rPr lang="bg-BG" sz="3200" dirty="0"/>
              <a:t> за </a:t>
            </a:r>
            <a:r>
              <a:rPr lang="bg-BG" sz="3200" b="1" dirty="0"/>
              <a:t>грешка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32EE29-3013-EB03-2495-04D37110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2681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428687"/>
            <a:ext cx="11562624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buttonRegistration_Click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if (string.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IsNullOrWhiteSpace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(textBoxFirstName.Text) || ...)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MessageBox.Show("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попълнени.",</a:t>
            </a:r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"Грешка",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- </a:t>
            </a:r>
            <a:r>
              <a:rPr lang="bg-BG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Добавете проверки за съответствие на пароли и валиден телефонен номер (да е с дължина 10 цифри</a:t>
            </a:r>
            <a:r>
              <a:rPr lang="en-US" sz="1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2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User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textBoxUsername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textBoxPassword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r>
              <a:rPr lang="bg-BG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};</a:t>
            </a:r>
          </a:p>
          <a:p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2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</a:p>
          <a:p>
            <a:r>
              <a:rPr lang="en-US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Administrator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FirstName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textBoxFirstName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UserId =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(newAdmin);</a:t>
            </a: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2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Hide</a:t>
            </a:r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endParaRPr lang="en-GB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C3ECD79-4FB8-0E39-E807-338245AE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0" y="1629000"/>
            <a:ext cx="3840928" cy="408596"/>
          </a:xfrm>
          <a:prstGeom prst="wedgeRoundRectCallout">
            <a:avLst>
              <a:gd name="adj1" fmla="val -78074"/>
              <a:gd name="adj2" fmla="val 2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за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празни полета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5DBCDD0A-E2DA-E065-E570-F1A8D3AA3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000" y="3649590"/>
            <a:ext cx="2520000" cy="715063"/>
          </a:xfrm>
          <a:prstGeom prst="wedgeRoundRectCallout">
            <a:avLst>
              <a:gd name="adj1" fmla="val -84899"/>
              <a:gd name="adj2" fmla="val 2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с роля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8ADCC97-F247-A4F2-363E-5D1A3961B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5225015"/>
            <a:ext cx="3120928" cy="408596"/>
          </a:xfrm>
          <a:prstGeom prst="wedgeRoundRectCallout">
            <a:avLst>
              <a:gd name="adj1" fmla="val -76171"/>
              <a:gd name="adj2" fmla="val 39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E19702A-5F8B-E2B8-C8D8-5EA995CA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1928" y="2145511"/>
            <a:ext cx="2520000" cy="715063"/>
          </a:xfrm>
          <a:prstGeom prst="wedgeRoundRectCallout">
            <a:avLst>
              <a:gd name="adj1" fmla="val -80890"/>
              <a:gd name="adj2" fmla="val -26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невалидни данни</a:t>
            </a:r>
            <a:endParaRPr lang="en-US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405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Съдържание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стилизиране</a:t>
            </a:r>
            <a:r>
              <a:rPr lang="bg-BG" sz="3000" dirty="0"/>
              <a:t> на </a:t>
            </a:r>
            <a:r>
              <a:rPr lang="bg-BG" sz="3000" b="1" dirty="0"/>
              <a:t>входна форма </a:t>
            </a:r>
            <a:r>
              <a:rPr lang="en-US" sz="3000" b="1" dirty="0"/>
              <a:t>(FormLogin)</a:t>
            </a:r>
            <a:endParaRPr lang="bg-BG" sz="3000" b="1" dirty="0"/>
          </a:p>
          <a:p>
            <a:r>
              <a:rPr lang="bg-BG" sz="3000" dirty="0"/>
              <a:t>Стъпки на </a:t>
            </a:r>
            <a:r>
              <a:rPr lang="bg-BG" sz="3000" b="1" dirty="0"/>
              <a:t>имплементация</a:t>
            </a:r>
          </a:p>
          <a:p>
            <a:pPr lvl="1"/>
            <a:r>
              <a:rPr lang="bg-BG" sz="2800" b="1" dirty="0"/>
              <a:t>Проверка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Скриване</a:t>
            </a:r>
            <a:r>
              <a:rPr lang="bg-BG" sz="2800" dirty="0"/>
              <a:t> на </a:t>
            </a:r>
            <a:r>
              <a:rPr lang="bg-BG" sz="2800" b="1" dirty="0"/>
              <a:t>парола</a:t>
            </a:r>
            <a:r>
              <a:rPr lang="bg-BG" sz="2800" dirty="0"/>
              <a:t> при </a:t>
            </a:r>
            <a:r>
              <a:rPr lang="bg-BG" sz="2800" b="1" dirty="0"/>
              <a:t>въвеждане</a:t>
            </a:r>
          </a:p>
          <a:p>
            <a:r>
              <a:rPr lang="en-US" sz="3000" dirty="0"/>
              <a:t>​</a:t>
            </a:r>
            <a:r>
              <a:rPr lang="bg-BG" sz="3000" b="1" dirty="0">
                <a:solidFill>
                  <a:schemeClr val="bg1"/>
                </a:solidFill>
              </a:rPr>
              <a:t>Криптиране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хеширане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Работа с </a:t>
            </a:r>
            <a:r>
              <a:rPr lang="en-US" sz="2800" b="1" dirty="0">
                <a:solidFill>
                  <a:schemeClr val="bg1"/>
                </a:solidFill>
              </a:rPr>
              <a:t>BCrypt.Net </a:t>
            </a:r>
            <a:r>
              <a:rPr lang="en-US" sz="2800" b="1" dirty="0"/>
              <a:t>(PasswordHelper)</a:t>
            </a:r>
            <a:endParaRPr lang="bg-BG" sz="2800" b="1" dirty="0"/>
          </a:p>
          <a:p>
            <a:r>
              <a:rPr lang="bg-BG" sz="3000" dirty="0"/>
              <a:t>Влизане за </a:t>
            </a:r>
            <a:r>
              <a:rPr lang="bg-BG" sz="3000" b="1" dirty="0">
                <a:solidFill>
                  <a:schemeClr val="bg1"/>
                </a:solidFill>
              </a:rPr>
              <a:t>първи път </a:t>
            </a:r>
            <a:r>
              <a:rPr lang="bg-BG" sz="3000" dirty="0"/>
              <a:t>в </a:t>
            </a:r>
            <a:r>
              <a:rPr lang="bg-BG" sz="3000" b="1" dirty="0"/>
              <a:t>приложението</a:t>
            </a:r>
            <a:endParaRPr lang="en-US" sz="3000" b="1" dirty="0"/>
          </a:p>
          <a:p>
            <a:pPr lvl="1"/>
            <a:r>
              <a:rPr lang="bg-BG" sz="2800" dirty="0"/>
              <a:t>Имплементация на </a:t>
            </a:r>
            <a:r>
              <a:rPr lang="bg-BG" sz="2800" b="1" dirty="0"/>
              <a:t>форма за регистрация</a:t>
            </a:r>
            <a:r>
              <a:rPr lang="en-US" sz="2800" b="1" dirty="0"/>
              <a:t> (FormRegistration)</a:t>
            </a:r>
            <a:endParaRPr lang="bg-BG" sz="2800" b="1" dirty="0"/>
          </a:p>
          <a:p>
            <a:pPr lvl="1"/>
            <a:r>
              <a:rPr lang="bg-BG" sz="2800" dirty="0"/>
              <a:t>Имплементация на</a:t>
            </a:r>
            <a:r>
              <a:rPr lang="bg-BG" sz="2800" b="1" dirty="0"/>
              <a:t> </a:t>
            </a:r>
            <a:r>
              <a:rPr lang="en-US" sz="2800" b="1" dirty="0"/>
              <a:t>UserHelper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E7FE0-890E-D766-8B7C-F34CA3E49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CCFDD-0BCF-EB1A-5F72-D8D4603A8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Регистриране на админ </a:t>
            </a:r>
            <a:r>
              <a:rPr lang="en-BG" dirty="0"/>
              <a:t>(3)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B7B3-30E9-B2D6-0E0F-E5A3B0CB4D78}"/>
              </a:ext>
            </a:extLst>
          </p:cNvPr>
          <p:cNvSpPr txBox="1">
            <a:spLocks/>
          </p:cNvSpPr>
          <p:nvPr/>
        </p:nvSpPr>
        <p:spPr>
          <a:xfrm>
            <a:off x="190406" y="1629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(Administrator admin)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HospitalDbContext())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Any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(a =&gt; a.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MessageBox.Show("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Администратор с този имейл вече съществува.",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"Грешка",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MessageBoxButtons.OK, MessageBoxIcon.Error);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B7589F8-9AEF-AA7E-FF47-B24C385B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000" y="3789000"/>
            <a:ext cx="2520000" cy="715063"/>
          </a:xfrm>
          <a:prstGeom prst="wedgeRoundRectCallout">
            <a:avLst>
              <a:gd name="adj1" fmla="val -72665"/>
              <a:gd name="adj2" fmla="val -39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 </a:t>
            </a:r>
            <a:r>
              <a:rPr lang="bg-BG" b="1" noProof="1">
                <a:solidFill>
                  <a:schemeClr val="bg2"/>
                </a:solidFill>
              </a:rPr>
              <a:t>при дубликация</a:t>
            </a:r>
            <a:endParaRPr lang="en-US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5A466C3-8E88-3D6C-E18B-E76E2E43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680" y="5024702"/>
            <a:ext cx="3120928" cy="408596"/>
          </a:xfrm>
          <a:prstGeom prst="wedgeRoundRectCallout">
            <a:avLst>
              <a:gd name="adj1" fmla="val -77343"/>
              <a:gd name="adj2" fmla="val -52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Добавяме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E999B6-15E5-526E-4E50-71EEB697A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3519A-1406-2EFE-C522-3A3083BBFA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Създаваме </a:t>
            </a:r>
            <a:r>
              <a:rPr lang="en-US" sz="2400" b="1" dirty="0">
                <a:solidFill>
                  <a:schemeClr val="bg1"/>
                </a:solidFill>
              </a:rPr>
              <a:t>UserHelper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en-US" sz="2400" dirty="0"/>
              <a:t>(</a:t>
            </a:r>
            <a:r>
              <a:rPr lang="bg-BG" sz="2400" dirty="0"/>
              <a:t>напр. в папката </a:t>
            </a:r>
            <a:r>
              <a:rPr lang="en-US" sz="2400" b="1" dirty="0"/>
              <a:t>Helpers</a:t>
            </a:r>
            <a:r>
              <a:rPr lang="en-US" sz="2400" dirty="0"/>
              <a:t>) </a:t>
            </a:r>
            <a:r>
              <a:rPr lang="bg-BG" sz="2400" dirty="0"/>
              <a:t>с методи за </a:t>
            </a:r>
            <a:r>
              <a:rPr lang="bg-BG" sz="2400" b="1" dirty="0">
                <a:solidFill>
                  <a:schemeClr val="bg1"/>
                </a:solidFill>
              </a:rPr>
              <a:t>добавяне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редактиране</a:t>
            </a:r>
            <a:r>
              <a:rPr lang="bg-BG" sz="2400" dirty="0"/>
              <a:t>,</a:t>
            </a:r>
            <a:r>
              <a:rPr lang="bg-BG" sz="2400" b="1" dirty="0">
                <a:solidFill>
                  <a:schemeClr val="bg1"/>
                </a:solidFill>
              </a:rPr>
              <a:t> изтриване</a:t>
            </a:r>
            <a:r>
              <a:rPr lang="bg-BG" sz="2400" dirty="0"/>
              <a:t> на </a:t>
            </a:r>
            <a:r>
              <a:rPr lang="bg-BG" sz="2400" b="1" dirty="0"/>
              <a:t>потребител </a:t>
            </a:r>
            <a:r>
              <a:rPr lang="bg-BG" sz="2400" dirty="0"/>
              <a:t>и</a:t>
            </a:r>
            <a:r>
              <a:rPr lang="bg-BG" sz="2400" b="1" dirty="0"/>
              <a:t> </a:t>
            </a:r>
            <a:r>
              <a:rPr lang="bg-BG" sz="2400" b="1" dirty="0">
                <a:solidFill>
                  <a:schemeClr val="bg1"/>
                </a:solidFill>
              </a:rPr>
              <a:t>намиране</a:t>
            </a:r>
            <a:r>
              <a:rPr lang="bg-BG" sz="2400" b="1" dirty="0"/>
              <a:t> </a:t>
            </a:r>
            <a:r>
              <a:rPr lang="bg-BG" sz="2400" dirty="0"/>
              <a:t>на </a:t>
            </a:r>
            <a:r>
              <a:rPr lang="bg-BG" sz="2400" b="1" dirty="0"/>
              <a:t>потребител</a:t>
            </a:r>
            <a:r>
              <a:rPr lang="bg-BG" sz="2400" dirty="0"/>
              <a:t> по </a:t>
            </a:r>
            <a:r>
              <a:rPr lang="en-US" sz="2400" b="1" dirty="0"/>
              <a:t>id</a:t>
            </a:r>
          </a:p>
          <a:p>
            <a:r>
              <a:rPr lang="bg-BG" sz="2400" dirty="0"/>
              <a:t>Тези </a:t>
            </a:r>
            <a:r>
              <a:rPr lang="bg-BG" sz="2400" b="1" dirty="0"/>
              <a:t>методи</a:t>
            </a:r>
            <a:r>
              <a:rPr lang="bg-BG" sz="2400" dirty="0"/>
              <a:t> ще са ни в помощ и </a:t>
            </a:r>
            <a:r>
              <a:rPr lang="bg-BG" sz="2400" b="1" dirty="0"/>
              <a:t>по-нататък</a:t>
            </a:r>
            <a:r>
              <a:rPr lang="bg-BG" sz="2400" dirty="0"/>
              <a:t> в </a:t>
            </a:r>
            <a:r>
              <a:rPr lang="bg-BG" sz="2400" b="1" dirty="0"/>
              <a:t>приложението</a:t>
            </a:r>
            <a:endParaRPr lang="en-BG" sz="2400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F6BF6F-4E24-7CFA-69BE-FCAB4B1D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65E11-20BA-22D1-4BB6-218BED6668E1}"/>
              </a:ext>
            </a:extLst>
          </p:cNvPr>
          <p:cNvSpPr txBox="1">
            <a:spLocks/>
          </p:cNvSpPr>
          <p:nvPr/>
        </p:nvSpPr>
        <p:spPr>
          <a:xfrm>
            <a:off x="291000" y="2599111"/>
            <a:ext cx="11462030" cy="41857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static class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if (dbContext.Users.Any(u =&gt; u.Username == user.Username))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MessageBox.Show("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Потребител с това потребителско име вече съществува.",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парола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user.PasswordHash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2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291000" y="1254021"/>
            <a:ext cx="11462030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var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dbContext.Users.FirstOrDefault(u =&gt; u.UserId == user.UserId);</a:t>
            </a:r>
            <a:b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user.Username;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 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Ако паролата е променена при редакция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user.PasswordHash)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5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Хеширане на новата парола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          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updatedUser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PasswordHelper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HashPassword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PasswordHash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dbContext.</a:t>
            </a:r>
            <a:r>
              <a:rPr lang="en-GB" sz="15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bg-BG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0821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11569-1195-8DB8-B786-2702AF3A0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505872-183C-55B5-3470-BBA9C5FD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UserHelper (3)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C1852A2-C068-1488-C7E8-E4571B2C791B}"/>
              </a:ext>
            </a:extLst>
          </p:cNvPr>
          <p:cNvSpPr txBox="1">
            <a:spLocks/>
          </p:cNvSpPr>
          <p:nvPr/>
        </p:nvSpPr>
        <p:spPr>
          <a:xfrm>
            <a:off x="190406" y="1314000"/>
            <a:ext cx="1156262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(User user)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dbContext.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public static User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userId)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(u =&gt; u.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02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62D3F-2A0E-6261-53FC-10417795E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C01F2-8FD2-130A-3F2D-80060845F9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Настройваме да се отваря </a:t>
            </a:r>
            <a:r>
              <a:rPr lang="bg-BG" sz="2800" b="1" dirty="0"/>
              <a:t>формата за регистрация </a:t>
            </a:r>
            <a:r>
              <a:rPr lang="bg-BG" sz="2800" dirty="0"/>
              <a:t>при </a:t>
            </a:r>
            <a:r>
              <a:rPr lang="bg-BG" sz="2800" b="1" dirty="0"/>
              <a:t>пускане на приложението</a:t>
            </a:r>
          </a:p>
          <a:p>
            <a:r>
              <a:rPr lang="bg-BG" sz="2800" dirty="0"/>
              <a:t>Регистрираме </a:t>
            </a:r>
            <a:r>
              <a:rPr lang="bg-BG" sz="2800" b="1" dirty="0">
                <a:solidFill>
                  <a:schemeClr val="bg1"/>
                </a:solidFill>
              </a:rPr>
              <a:t>администратор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D9DC57-A5F9-EE95-FC95-3531D1E7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формата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725040-62B9-44CE-7DD2-D93C71A2E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05" y="2842056"/>
            <a:ext cx="6361790" cy="36649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utoShape 7">
            <a:extLst>
              <a:ext uri="{FF2B5EF4-FFF2-40B4-BE49-F238E27FC236}">
                <a16:creationId xmlns:a16="http://schemas.microsoft.com/office/drawing/2014/main" id="{5C7BB9D6-8FD9-ACFD-54B3-A04A06D5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398" y="4470230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регистрация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40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</a:t>
            </a:r>
            <a:r>
              <a:rPr lang="bg-BG" dirty="0"/>
              <a:t>- Регистрация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415" y="2079000"/>
            <a:ext cx="4109806" cy="3675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471837" y="3567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895" y="4109928"/>
            <a:ext cx="6333690" cy="1347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90036-8912-6743-BD2F-5FC97D91A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67599" y="2232113"/>
            <a:ext cx="4838255" cy="15635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468868-378B-0831-136A-F55DBA9BBA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DAFFA-ADC1-048F-CF30-607571BFD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Връщаме да се отваря </a:t>
            </a:r>
            <a:r>
              <a:rPr lang="bg-BG" sz="2800" b="1" dirty="0"/>
              <a:t>формата за вход </a:t>
            </a:r>
            <a:r>
              <a:rPr lang="bg-BG" sz="2800" dirty="0"/>
              <a:t>при</a:t>
            </a:r>
            <a:r>
              <a:rPr lang="bg-BG" sz="2800" b="1" dirty="0"/>
              <a:t> пускане на приложението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5632C4-93AF-818E-83C6-1E21E615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формата за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559B77-69CA-AAC8-3A19-FBA0AE90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000" y="2214000"/>
            <a:ext cx="6358400" cy="382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5E8E473A-811A-0FFC-FA18-FDED5BBA1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302" y="3921163"/>
            <a:ext cx="3975928" cy="408596"/>
          </a:xfrm>
          <a:prstGeom prst="wedgeRoundRectCallout">
            <a:avLst>
              <a:gd name="adj1" fmla="val -55690"/>
              <a:gd name="adj2" fmla="val 198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формата за вход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9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Вход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124000"/>
            <a:ext cx="4318207" cy="345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4802753" y="34995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21335" y="2709000"/>
            <a:ext cx="5880259" cy="23573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8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92500"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</a:t>
            </a:r>
            <a:r>
              <a:rPr lang="bg-BG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FormLogin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Проверихме </a:t>
            </a: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ролите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и показахме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главни форми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спрямо тях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Скрихме паролите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при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въвеждане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от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Криптиран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Възможност за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обратно декриптиране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 оригиналния текст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Еднопосочен процес 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невъзможност за възстановяване на оригиналния текст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Може да използва </a:t>
            </a:r>
            <a:r>
              <a:rPr lang="bg-BG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сол</a:t>
            </a:r>
            <a:r>
              <a:rPr lang="bg-BG" sz="2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за по-голяма </a:t>
            </a:r>
            <a:r>
              <a:rPr lang="bg-BG" sz="2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BCrypt.Net 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bg-BG" sz="2200" b="1" dirty="0">
                <a:latin typeface="Calibri" panose="020F0502020204030204" pitchFamily="34" charset="0"/>
                <a:cs typeface="Calibri" panose="020F0502020204030204" pitchFamily="34" charset="0"/>
              </a:rPr>
              <a:t>хеширане</a:t>
            </a:r>
            <a:r>
              <a:rPr lang="bg-BG" sz="2200" dirty="0">
                <a:latin typeface="Calibri" panose="020F0502020204030204" pitchFamily="34" charset="0"/>
                <a:cs typeface="Calibri" panose="020F0502020204030204" pitchFamily="34" charset="0"/>
              </a:rPr>
              <a:t> на паролите в нашия проект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Влязохме за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първи път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приложението </a:t>
            </a:r>
            <a:r>
              <a:rPr lang="bg-BG" sz="2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bg-BG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регистрация на първия админ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GB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FormLogin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200" dirty="0"/>
              <a:t>Съдържание и стилизиране на входна форма</a:t>
            </a:r>
            <a:endParaRPr lang="en-US" sz="4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DC68A0-2847-27E9-06C3-E866B97837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225" y="504000"/>
            <a:ext cx="5095550" cy="40922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 - </a:t>
            </a:r>
            <a:r>
              <a:rPr lang="bg-BG" sz="2800" b="1" dirty="0"/>
              <a:t>потребителско име </a:t>
            </a:r>
            <a:r>
              <a:rPr lang="bg-BG" sz="2800" dirty="0"/>
              <a:t>и </a:t>
            </a:r>
            <a:r>
              <a:rPr lang="bg-BG" sz="2800" b="1" dirty="0"/>
              <a:t>парола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</a:t>
            </a:r>
            <a:r>
              <a:rPr lang="bg-BG" sz="2800" dirty="0"/>
              <a:t> </a:t>
            </a:r>
            <a:r>
              <a:rPr lang="bg-BG" sz="2800" b="1" dirty="0"/>
              <a:t>вход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" r="890" b="1153"/>
          <a:stretch/>
        </p:blipFill>
        <p:spPr>
          <a:xfrm>
            <a:off x="7401000" y="1944000"/>
            <a:ext cx="4421850" cy="3200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формата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6656D4-E791-550E-4FED-1254C62CA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00" y="1923812"/>
            <a:ext cx="5072030" cy="4073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72341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1446F0-E1CE-F27E-FBD9-ABF983884D7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Проверка на роли и скриване на парола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521E92-2526-36DD-CD40-385A9DA2B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Стъпки на имплементация</a:t>
            </a:r>
            <a:endParaRPr lang="en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0C66A8-5617-991E-74E8-5307A6E5C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5522" y="677258"/>
            <a:ext cx="5040955" cy="40275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509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главните форми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Показваме </a:t>
            </a:r>
            <a:r>
              <a:rPr lang="bg-BG" sz="2400" b="1" dirty="0"/>
              <a:t>главните форми</a:t>
            </a:r>
            <a:r>
              <a:rPr lang="bg-BG" sz="2400" dirty="0"/>
              <a:t> спрямо </a:t>
            </a:r>
            <a:r>
              <a:rPr lang="bg-BG" sz="2400" b="1" dirty="0">
                <a:solidFill>
                  <a:schemeClr val="bg1"/>
                </a:solidFill>
              </a:rPr>
              <a:t>ролята</a:t>
            </a:r>
            <a:r>
              <a:rPr lang="bg-BG" sz="2400" dirty="0"/>
              <a:t> на </a:t>
            </a:r>
            <a:r>
              <a:rPr lang="bg-BG" sz="24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D7D7A-CDD4-06AB-968E-79909F91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300" y="1775876"/>
            <a:ext cx="5053400" cy="4729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8F41AD12-C8F7-0989-E78A-76D5DA8FD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8629" y="3020404"/>
            <a:ext cx="2745000" cy="408596"/>
          </a:xfrm>
          <a:prstGeom prst="wedgeRoundRectCallout">
            <a:avLst>
              <a:gd name="adj1" fmla="val -42992"/>
              <a:gd name="adj2" fmla="val 186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0E8BB123-BA15-2EEF-8FC9-DDCB6BD0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000" y="5457577"/>
            <a:ext cx="2566392" cy="408596"/>
          </a:xfrm>
          <a:prstGeom prst="wedgeRoundRectCallout">
            <a:avLst>
              <a:gd name="adj1" fmla="val 44458"/>
              <a:gd name="adj2" fmla="val -1778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Потребителят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6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6" y="2613075"/>
            <a:ext cx="6113761" cy="22907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8319" y="1989000"/>
            <a:ext cx="4353275" cy="34781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464022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56277</TotalTime>
  <Words>1748</Words>
  <Application>Microsoft Macintosh PowerPoint</Application>
  <PresentationFormat>Widescreen</PresentationFormat>
  <Paragraphs>314</Paragraphs>
  <Slides>30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Съдържание и стилизиране на входна форма</vt:lpstr>
      <vt:lpstr>Съдържание на формата</vt:lpstr>
      <vt:lpstr>Стилизиране на формата</vt:lpstr>
      <vt:lpstr>Стъпки на имплементация</vt:lpstr>
      <vt:lpstr>Стъпки за имплементация</vt:lpstr>
      <vt:lpstr>Проверка на роли</vt:lpstr>
      <vt:lpstr>Скриване на парола при въвеждане</vt:lpstr>
      <vt:lpstr>Криптиране и хеширане</vt:lpstr>
      <vt:lpstr>Криптиране и хеширане</vt:lpstr>
      <vt:lpstr>Какво е BCrypt.Net?</vt:lpstr>
      <vt:lpstr>Работа с BCrypt.Net</vt:lpstr>
      <vt:lpstr>Аутентикиране на потребител във FormLogin</vt:lpstr>
      <vt:lpstr>Влизане за първи път в приложението</vt:lpstr>
      <vt:lpstr>Съдържание на формата</vt:lpstr>
      <vt:lpstr>Стилизиране на формата</vt:lpstr>
      <vt:lpstr>Регистриране на админ (1)</vt:lpstr>
      <vt:lpstr>Регистриране на админ (2)</vt:lpstr>
      <vt:lpstr>Регистриране на админ (3)</vt:lpstr>
      <vt:lpstr>Имплементация на UserHelper (1)</vt:lpstr>
      <vt:lpstr>Имплементация на UserHelper (2)</vt:lpstr>
      <vt:lpstr>Имплементация на UserHelper (3)</vt:lpstr>
      <vt:lpstr>Отваряне на формата</vt:lpstr>
      <vt:lpstr>Резултат - Регистрация</vt:lpstr>
      <vt:lpstr>Връщане на формата за вход</vt:lpstr>
      <vt:lpstr>Резултат - Вход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Първа част - Имплементация на входна форма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478</cp:revision>
  <dcterms:created xsi:type="dcterms:W3CDTF">2018-05-23T13:08:44Z</dcterms:created>
  <dcterms:modified xsi:type="dcterms:W3CDTF">2024-11-01T09:01:03Z</dcterms:modified>
  <cp:category/>
</cp:coreProperties>
</file>