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BA701A-8609-4AE2-9882-4B7F76E62F90}">
          <p14:sldIdLst>
            <p14:sldId id="256"/>
            <p14:sldId id="257"/>
          </p14:sldIdLst>
        </p14:section>
        <p14:section name="Компютърни програми и интерфейс" id="{C549660C-5CD7-4BEA-AEF4-CD5D791E9540}">
          <p14:sldIdLst>
            <p14:sldId id="258"/>
            <p14:sldId id="259"/>
          </p14:sldIdLst>
        </p14:section>
        <p14:section name="Основни елементи на работния плот" id="{2A0F61B4-CD14-42AC-821B-EFBF3C8852F1}">
          <p14:sldIdLst>
            <p14:sldId id="260"/>
            <p14:sldId id="261"/>
          </p14:sldIdLst>
        </p14:section>
        <p14:section name="Основни елементи на прозорците" id="{D1EB6582-F581-4F5B-A4EC-4FE6FBBD1909}">
          <p14:sldIdLst>
            <p14:sldId id="262"/>
            <p14:sldId id="263"/>
            <p14:sldId id="264"/>
          </p14:sldIdLst>
        </p14:section>
        <p14:section name="Елементи на диалоговите прозорци" id="{64167386-6ACD-44B1-95BB-5832AFDEDB07}">
          <p14:sldIdLst>
            <p14:sldId id="265"/>
            <p14:sldId id="266"/>
            <p14:sldId id="267"/>
            <p14:sldId id="268"/>
            <p14:sldId id="269"/>
          </p14:sldIdLst>
        </p14:section>
        <p14:section name="Препоръки" id="{9ACCA595-5442-446F-9284-DFD205DC78CA}">
          <p14:sldIdLst>
            <p14:sldId id="270"/>
          </p14:sldIdLst>
        </p14:section>
        <p14:section name="Заключение" id="{99E4AC29-7644-4BEB-B240-764B771FC238}">
          <p14:sldIdLst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99" y="2370739"/>
            <a:ext cx="5378181" cy="30252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474404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Елементи на работния плот и прозорците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18" y="446261"/>
            <a:ext cx="11283094" cy="882654"/>
          </a:xfrm>
        </p:spPr>
        <p:txBody>
          <a:bodyPr>
            <a:noAutofit/>
          </a:bodyPr>
          <a:lstStyle/>
          <a:p>
            <a:r>
              <a:rPr lang="bg-BG" sz="4200" dirty="0"/>
              <a:t>Диалог на потребителите с компютърни приложения</a:t>
            </a:r>
            <a:endParaRPr lang="en-US" sz="42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5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894963"/>
            <a:ext cx="2208506" cy="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00" y="729000"/>
            <a:ext cx="6161524" cy="3723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109175"/>
          </a:xfrm>
        </p:spPr>
        <p:txBody>
          <a:bodyPr/>
          <a:lstStyle/>
          <a:p>
            <a:r>
              <a:rPr lang="bg-BG" dirty="0" smtClean="0"/>
              <a:t>Елементи на диалоговите прозорците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ru-RU" dirty="0" smtClean="0"/>
              <a:t>Радиобутон, текстово поле, отметка, бутон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96" y="1950853"/>
            <a:ext cx="7068932" cy="44463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112325"/>
            <a:ext cx="9833271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(1)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9337431" y="1332665"/>
            <a:ext cx="2605144" cy="585215"/>
          </a:xfrm>
          <a:prstGeom prst="wedgeRoundRectCallout">
            <a:avLst>
              <a:gd name="adj1" fmla="val -40468"/>
              <a:gd name="adj2" fmla="val 10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10432457" y="5266944"/>
            <a:ext cx="1575047" cy="512064"/>
          </a:xfrm>
          <a:prstGeom prst="wedgeRoundRectCallout">
            <a:avLst>
              <a:gd name="adj1" fmla="val -136715"/>
              <a:gd name="adj2" fmla="val 104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190405" y="3937547"/>
            <a:ext cx="2645399" cy="1461803"/>
          </a:xfrm>
          <a:prstGeom prst="wedgeRoundRectCallout">
            <a:avLst>
              <a:gd name="adj1" fmla="val 93595"/>
              <a:gd name="adj2" fmla="val 633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Комбинирана кутия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78899" y="1335024"/>
            <a:ext cx="1932792" cy="583066"/>
          </a:xfrm>
          <a:prstGeom prst="wedgeRoundRectCallout">
            <a:avLst>
              <a:gd name="adj1" fmla="val 70527"/>
              <a:gd name="adj2" fmla="val 74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6" name="Закръглено правоъгълно изнесено означение 15"/>
          <p:cNvSpPr/>
          <p:nvPr/>
        </p:nvSpPr>
        <p:spPr bwMode="auto">
          <a:xfrm>
            <a:off x="9304966" y="3989314"/>
            <a:ext cx="2670073" cy="709458"/>
          </a:xfrm>
          <a:prstGeom prst="wedgeRoundRectCallout">
            <a:avLst>
              <a:gd name="adj1" fmla="val -62149"/>
              <a:gd name="adj2" fmla="val 27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6" name="Закръглено правоъгълно изнесено означение 11">
            <a:extLst>
              <a:ext uri="{FF2B5EF4-FFF2-40B4-BE49-F238E27FC236}">
                <a16:creationId xmlns:a16="http://schemas.microsoft.com/office/drawing/2014/main" id="{BF5BF4F0-C7DA-046E-5070-E601590FA62E}"/>
              </a:ext>
            </a:extLst>
          </p:cNvPr>
          <p:cNvSpPr/>
          <p:nvPr/>
        </p:nvSpPr>
        <p:spPr bwMode="auto">
          <a:xfrm>
            <a:off x="10420187" y="5266944"/>
            <a:ext cx="1575047" cy="512064"/>
          </a:xfrm>
          <a:prstGeom prst="wedgeRoundRectCallout">
            <a:avLst>
              <a:gd name="adj1" fmla="val -72754"/>
              <a:gd name="adj2" fmla="val 111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7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78" y="1866439"/>
            <a:ext cx="7933678" cy="4793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9" y="122561"/>
            <a:ext cx="9936190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(2)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186239" y="2245074"/>
            <a:ext cx="2526340" cy="572500"/>
          </a:xfrm>
          <a:prstGeom prst="wedgeRoundRectCallout">
            <a:avLst>
              <a:gd name="adj1" fmla="val 69664"/>
              <a:gd name="adj2" fmla="val 109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7858508" y="4088753"/>
            <a:ext cx="1795094" cy="604689"/>
          </a:xfrm>
          <a:prstGeom prst="wedgeRoundRectCallout">
            <a:avLst>
              <a:gd name="adj1" fmla="val -185837"/>
              <a:gd name="adj2" fmla="val -88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Отметки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18016" y="3749338"/>
            <a:ext cx="2514480" cy="1028050"/>
          </a:xfrm>
          <a:prstGeom prst="wedgeRoundRectCallout">
            <a:avLst>
              <a:gd name="adj1" fmla="val 65732"/>
              <a:gd name="adj2" fmla="val 40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483013" y="1313311"/>
            <a:ext cx="1932792" cy="572500"/>
          </a:xfrm>
          <a:prstGeom prst="wedgeRoundRectCallout">
            <a:avLst>
              <a:gd name="adj1" fmla="val 103760"/>
              <a:gd name="adj2" fmla="val 5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8361428" y="5410325"/>
            <a:ext cx="1627632" cy="548907"/>
          </a:xfrm>
          <a:prstGeom prst="wedgeRoundRectCallout">
            <a:avLst>
              <a:gd name="adj1" fmla="val -114439"/>
              <a:gd name="adj2" fmla="val 188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</a:t>
            </a:r>
          </a:p>
        </p:txBody>
      </p:sp>
      <p:sp>
        <p:nvSpPr>
          <p:cNvPr id="6" name="Закръглено правоъгълно изнесено означение 15">
            <a:extLst>
              <a:ext uri="{FF2B5EF4-FFF2-40B4-BE49-F238E27FC236}">
                <a16:creationId xmlns:a16="http://schemas.microsoft.com/office/drawing/2014/main" id="{46DF6804-B35C-12F3-AFF0-D52E7AB75292}"/>
              </a:ext>
            </a:extLst>
          </p:cNvPr>
          <p:cNvSpPr/>
          <p:nvPr/>
        </p:nvSpPr>
        <p:spPr bwMode="auto">
          <a:xfrm>
            <a:off x="8336103" y="3036107"/>
            <a:ext cx="2394376" cy="659752"/>
          </a:xfrm>
          <a:prstGeom prst="wedgeRoundRectCallout">
            <a:avLst>
              <a:gd name="adj1" fmla="val -154226"/>
              <a:gd name="adj2" fmla="val -28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Радиобутон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458410"/>
            <a:ext cx="8222075" cy="47456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избор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избира обекти </a:t>
            </a:r>
            <a:r>
              <a:rPr lang="bg-BG" dirty="0"/>
              <a:t>на екрана (по подразбиране </a:t>
            </a:r>
            <a:r>
              <a:rPr lang="bg-BG" b="1" dirty="0"/>
              <a:t>левия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опции </a:t>
            </a:r>
            <a:r>
              <a:rPr lang="bg-BG" dirty="0"/>
              <a:t>– </a:t>
            </a:r>
            <a:r>
              <a:rPr lang="bg-BG" b="1" dirty="0"/>
              <a:t>отваря контекстното меню</a:t>
            </a:r>
            <a:r>
              <a:rPr lang="bg-BG" dirty="0"/>
              <a:t> (по подразбиране </a:t>
            </a:r>
            <a:r>
              <a:rPr lang="bg-BG" b="1" dirty="0"/>
              <a:t>десен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dirty="0"/>
              <a:t>Бутоните на мишката може да </a:t>
            </a:r>
            <a:r>
              <a:rPr lang="bg-BG" b="1" dirty="0"/>
              <a:t>разменят</a:t>
            </a:r>
            <a:r>
              <a:rPr lang="bg-BG" dirty="0"/>
              <a:t> функциите си за удобство при работа с </a:t>
            </a:r>
            <a:r>
              <a:rPr lang="bg-BG" b="1" dirty="0"/>
              <a:t>лява</a:t>
            </a:r>
            <a:r>
              <a:rPr lang="bg-BG" dirty="0"/>
              <a:t> или </a:t>
            </a:r>
            <a:r>
              <a:rPr lang="bg-BG" b="1" dirty="0"/>
              <a:t>дясна</a:t>
            </a:r>
            <a:r>
              <a:rPr lang="bg-BG" dirty="0"/>
              <a:t> ръка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мишката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89" y="4773284"/>
            <a:ext cx="2700997" cy="16712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088" y="1458410"/>
            <a:ext cx="2700997" cy="29804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2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70" y="1775448"/>
            <a:ext cx="4154885" cy="23414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3123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Контекстно меню </a:t>
            </a:r>
            <a:r>
              <a:rPr lang="bg-BG" dirty="0"/>
              <a:t>– предлага	 възможни </a:t>
            </a:r>
            <a:r>
              <a:rPr lang="bg-BG" b="1" dirty="0"/>
              <a:t>действия</a:t>
            </a:r>
            <a:r>
              <a:rPr lang="bg-BG" dirty="0"/>
              <a:t> с </a:t>
            </a:r>
            <a:r>
              <a:rPr lang="bg-BG" b="1" dirty="0"/>
              <a:t>избрания</a:t>
            </a:r>
            <a:r>
              <a:rPr lang="bg-BG" dirty="0"/>
              <a:t> в момента </a:t>
            </a:r>
            <a:r>
              <a:rPr lang="bg-BG" b="1" dirty="0"/>
              <a:t>обект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dirty="0"/>
              <a:t>Отваряне на контекстното меню: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</a:t>
            </a:r>
            <a:r>
              <a:rPr lang="bg-BG" b="1" dirty="0"/>
              <a:t>десен бутон </a:t>
            </a:r>
            <a:r>
              <a:rPr lang="bg-BG" dirty="0"/>
              <a:t>на мишката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клавиша, разположен между десен</a:t>
            </a:r>
            <a:r>
              <a:rPr lang="en-US" dirty="0"/>
              <a:t> [</a:t>
            </a:r>
            <a:r>
              <a:rPr lang="en-US" b="1" dirty="0"/>
              <a:t>Alt</a:t>
            </a:r>
            <a:r>
              <a:rPr lang="en-US" dirty="0"/>
              <a:t>] </a:t>
            </a:r>
            <a:r>
              <a:rPr lang="bg-BG" dirty="0"/>
              <a:t>и десен</a:t>
            </a:r>
            <a:r>
              <a:rPr lang="en-US" dirty="0"/>
              <a:t> [</a:t>
            </a:r>
            <a:r>
              <a:rPr lang="en-US" b="1" dirty="0"/>
              <a:t>Ctrl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Контекстно меню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70" y="4696227"/>
            <a:ext cx="4154885" cy="15108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2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54" y="1285942"/>
            <a:ext cx="3475878" cy="5373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7983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Изключване на компютъра</a:t>
            </a:r>
            <a:endParaRPr lang="en-US" dirty="0"/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1999477" y="3796658"/>
            <a:ext cx="4702504" cy="1301986"/>
          </a:xfrm>
          <a:prstGeom prst="wedgeRoundRectCallout">
            <a:avLst>
              <a:gd name="adj1" fmla="val 62669"/>
              <a:gd name="adj2" fmla="val 101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Натисни бутон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Захранване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след това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Изключване</a:t>
            </a:r>
          </a:p>
        </p:txBody>
      </p:sp>
      <p:sp>
        <p:nvSpPr>
          <p:cNvPr id="6" name="Закръглен правоъгълник 7"/>
          <p:cNvSpPr/>
          <p:nvPr/>
        </p:nvSpPr>
        <p:spPr bwMode="auto">
          <a:xfrm>
            <a:off x="7482253" y="5097771"/>
            <a:ext cx="1987062" cy="1223898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1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81084" y="1626490"/>
            <a:ext cx="10339830" cy="470548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73" indent="-457200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en-US" sz="3000" dirty="0">
                <a:solidFill>
                  <a:schemeClr val="bg2"/>
                </a:solidFill>
              </a:rPr>
              <a:t>–</a:t>
            </a:r>
            <a:r>
              <a:rPr lang="bg-BG" sz="3000" dirty="0">
                <a:solidFill>
                  <a:schemeClr val="bg2"/>
                </a:solidFill>
              </a:rPr>
              <a:t> система за общуване с </a:t>
            </a:r>
            <a:r>
              <a:rPr lang="bg-BG" sz="3000" b="1" dirty="0">
                <a:solidFill>
                  <a:schemeClr val="bg2"/>
                </a:solidFill>
              </a:rPr>
              <a:t>КС</a:t>
            </a:r>
          </a:p>
          <a:p>
            <a:pPr marL="514373" indent="-571500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Основни елементи:</a:t>
            </a:r>
            <a:endParaRPr lang="en-US" sz="30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Работен плот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Прозорци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Диалогови прозорци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</a:p>
          <a:p>
            <a:pPr marL="514373" indent="-571500">
              <a:buClr>
                <a:schemeClr val="bg2"/>
              </a:buClr>
            </a:pPr>
            <a:r>
              <a:rPr lang="bg-BG" altLang="ko-KR" sz="3000" dirty="0">
                <a:solidFill>
                  <a:schemeClr val="bg2"/>
                </a:solidFill>
              </a:rPr>
              <a:t>Компоненти на прозорците: 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Менюта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Бутони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4349992" y="5307843"/>
            <a:ext cx="3375503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Текстови полета</a:t>
            </a:r>
          </a:p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Плъзгачи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bg-BG" sz="3600" dirty="0"/>
              <a:t>Как </a:t>
            </a:r>
            <a:r>
              <a:rPr lang="bg-BG" sz="3600" b="1" dirty="0">
                <a:solidFill>
                  <a:schemeClr val="bg1"/>
                </a:solidFill>
              </a:rPr>
              <a:t>общуваме</a:t>
            </a:r>
            <a:r>
              <a:rPr lang="bg-BG" sz="3600" dirty="0"/>
              <a:t> с компютъра?</a:t>
            </a:r>
          </a:p>
          <a:p>
            <a:pPr marL="1047439" lvl="1" indent="-571500"/>
            <a:r>
              <a:rPr lang="bg-BG" sz="3400" dirty="0"/>
              <a:t>Операционна система</a:t>
            </a:r>
          </a:p>
          <a:p>
            <a:pPr marL="1047439" lvl="1" indent="-571500"/>
            <a:r>
              <a:rPr lang="bg-BG" sz="3400" dirty="0"/>
              <a:t>Потребителски интерфейс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Основни елементи на:</a:t>
            </a:r>
            <a:endParaRPr lang="en-US" sz="36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/>
              <a:t>Работния плот</a:t>
            </a:r>
            <a:endParaRPr lang="en-US" sz="34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Прозорците</a:t>
            </a:r>
            <a:endParaRPr lang="en-US" sz="32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600" dirty="0"/>
              <a:t>Диалоговите прозорци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Как общуваме с компютъра?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84" y="434220"/>
            <a:ext cx="7361632" cy="41409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Операционна система и интерфейс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Компютърна програма </a:t>
            </a:r>
            <a:r>
              <a:rPr lang="bg-BG" sz="3400" dirty="0"/>
              <a:t>– последователност от </a:t>
            </a:r>
            <a:r>
              <a:rPr lang="bg-BG" sz="3400" b="1" dirty="0"/>
              <a:t>инструкции</a:t>
            </a:r>
            <a:r>
              <a:rPr lang="bg-BG" sz="3400" dirty="0"/>
              <a:t> за решаване на проблем от компютъра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sz="3400" dirty="0"/>
              <a:t>(</a:t>
            </a:r>
            <a:r>
              <a:rPr lang="bg-BG" sz="3400" b="1" dirty="0"/>
              <a:t>системен софтуер</a:t>
            </a:r>
            <a:r>
              <a:rPr lang="bg-BG" sz="3400" dirty="0"/>
              <a:t>) – управлява всички компоненти на </a:t>
            </a:r>
            <a:r>
              <a:rPr lang="bg-BG" sz="3400" b="1" dirty="0"/>
              <a:t>КС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Потребителски интерфейс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система, която позволява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човека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компютъра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Как общуваме с компютъра?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Елементи на началния екран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458112"/>
            <a:ext cx="7386268" cy="4154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Работен плот и лента на задачите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53" y="1369855"/>
            <a:ext cx="7700325" cy="43314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Начален екран или работен плот (</a:t>
            </a:r>
            <a:r>
              <a:rPr lang="en-US" dirty="0"/>
              <a:t>Desktop</a:t>
            </a:r>
            <a:r>
              <a:rPr lang="bg-BG" dirty="0"/>
              <a:t>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9337431" y="3604784"/>
            <a:ext cx="2657803" cy="1178231"/>
          </a:xfrm>
          <a:prstGeom prst="wedgeRoundRectCallout">
            <a:avLst>
              <a:gd name="adj1" fmla="val -48433"/>
              <a:gd name="adj2" fmla="val 1113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05192" y="1679201"/>
            <a:ext cx="2014916" cy="1017839"/>
          </a:xfrm>
          <a:prstGeom prst="wedgeRoundRectCallout">
            <a:avLst>
              <a:gd name="adj1" fmla="val 61854"/>
              <a:gd name="adj2" fmla="val -22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05192" y="3762295"/>
            <a:ext cx="2177894" cy="677819"/>
          </a:xfrm>
          <a:prstGeom prst="wedgeRoundRectCallout">
            <a:avLst>
              <a:gd name="adj1" fmla="val 47811"/>
              <a:gd name="adj2" fmla="val 962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 меню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1481162" y="6024186"/>
            <a:ext cx="1759381" cy="527432"/>
          </a:xfrm>
          <a:prstGeom prst="wedgeRoundRectCallout">
            <a:avLst>
              <a:gd name="adj1" fmla="val 15281"/>
              <a:gd name="adj2" fmla="val -107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5502075" y="5876016"/>
            <a:ext cx="3802804" cy="595172"/>
          </a:xfrm>
          <a:prstGeom prst="wedgeRoundRectCallout">
            <a:avLst>
              <a:gd name="adj1" fmla="val -74064"/>
              <a:gd name="adj2" fmla="val -72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за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бърз достъп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71" y="720572"/>
            <a:ext cx="6228260" cy="37633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Основни елементи на прозорците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Менюта, ленти, бутони, плъзгачи, области и екрани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10" y="1820614"/>
            <a:ext cx="6765921" cy="43515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прозореца(1)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31225" y="1352639"/>
            <a:ext cx="1932792" cy="570748"/>
          </a:xfrm>
          <a:prstGeom prst="wedgeRoundRectCallout">
            <a:avLst>
              <a:gd name="adj1" fmla="val 63099"/>
              <a:gd name="adj2" fmla="val 35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9793878" y="1208028"/>
            <a:ext cx="1489297" cy="559929"/>
          </a:xfrm>
          <a:prstGeom prst="wedgeRoundRectCallout">
            <a:avLst>
              <a:gd name="adj1" fmla="val -84157"/>
              <a:gd name="adj2" fmla="val 609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422549" y="2292296"/>
            <a:ext cx="1758462" cy="533790"/>
          </a:xfrm>
          <a:prstGeom prst="wedgeRoundRectCallout">
            <a:avLst>
              <a:gd name="adj1" fmla="val 81547"/>
              <a:gd name="adj2" fmla="val -27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243762" y="3438346"/>
            <a:ext cx="2630648" cy="1004919"/>
          </a:xfrm>
          <a:prstGeom prst="wedgeRoundRectCallout">
            <a:avLst>
              <a:gd name="adj1" fmla="val 54802"/>
              <a:gd name="adj2" fmla="val 22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8" name="Закръглено правоъгълно изнесено означение 17"/>
          <p:cNvSpPr/>
          <p:nvPr/>
        </p:nvSpPr>
        <p:spPr bwMode="auto">
          <a:xfrm>
            <a:off x="9120622" y="5128611"/>
            <a:ext cx="2699348" cy="585558"/>
          </a:xfrm>
          <a:prstGeom prst="wedgeRoundRectCallout">
            <a:avLst>
              <a:gd name="adj1" fmla="val -68219"/>
              <a:gd name="adj2" fmla="val -66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69109" y="4892345"/>
            <a:ext cx="2238966" cy="1058090"/>
          </a:xfrm>
          <a:prstGeom prst="wedgeRoundRectCallout">
            <a:avLst>
              <a:gd name="adj1" fmla="val 69444"/>
              <a:gd name="adj2" fmla="val 46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съобщения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3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  <p:bldP spid="1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738" b="25148"/>
          <a:stretch/>
        </p:blipFill>
        <p:spPr>
          <a:xfrm>
            <a:off x="703387" y="1741302"/>
            <a:ext cx="7115784" cy="4875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 (2)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3310988" y="1474341"/>
            <a:ext cx="2303011" cy="1175113"/>
          </a:xfrm>
          <a:prstGeom prst="wedgeRoundRectCallout">
            <a:avLst>
              <a:gd name="adj1" fmla="val 76918"/>
              <a:gd name="adj2" fmla="val -1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прозореца</a:t>
            </a:r>
          </a:p>
        </p:txBody>
      </p:sp>
      <p:sp>
        <p:nvSpPr>
          <p:cNvPr id="21" name="Закръглено правоъгълно изнесено означение 20"/>
          <p:cNvSpPr/>
          <p:nvPr/>
        </p:nvSpPr>
        <p:spPr bwMode="auto">
          <a:xfrm>
            <a:off x="7949022" y="2649454"/>
            <a:ext cx="3494859" cy="1047702"/>
          </a:xfrm>
          <a:prstGeom prst="wedgeRoundRectCallout">
            <a:avLst>
              <a:gd name="adj1" fmla="val -65963"/>
              <a:gd name="adj2" fmla="val -103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 прозореца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целия екран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12755" y="1741302"/>
            <a:ext cx="513496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26251" y="1741302"/>
            <a:ext cx="454024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0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511</Words>
  <Application>Microsoft Office PowerPoint</Application>
  <PresentationFormat>Widescreen</PresentationFormat>
  <Paragraphs>114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Диалог на потребителите с компютърни приложения</vt:lpstr>
      <vt:lpstr>Съдържание</vt:lpstr>
      <vt:lpstr>Как общуваме с компютъра?</vt:lpstr>
      <vt:lpstr>Как общуваме с компютъра?</vt:lpstr>
      <vt:lpstr>Елементи на началния екран</vt:lpstr>
      <vt:lpstr>Начален екран или работен плот (Desktop)</vt:lpstr>
      <vt:lpstr>Основни елементи на прозорците</vt:lpstr>
      <vt:lpstr>Основни елементи на прозореца(1)</vt:lpstr>
      <vt:lpstr>Основни елементи на прозореца (2)</vt:lpstr>
      <vt:lpstr>Елементи на диалоговите прозорците</vt:lpstr>
      <vt:lpstr>Елементи на диалоговия прозорец – Пример (1)</vt:lpstr>
      <vt:lpstr>Елементи на диалоговия прозорец – Пример (2)</vt:lpstr>
      <vt:lpstr>Работа с мишката</vt:lpstr>
      <vt:lpstr>Контекстно меню</vt:lpstr>
      <vt:lpstr>Изключване на компютъра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Диалог на потребителите с компютърни приложения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82</cp:revision>
  <dcterms:created xsi:type="dcterms:W3CDTF">2018-05-23T13:08:44Z</dcterms:created>
  <dcterms:modified xsi:type="dcterms:W3CDTF">2024-02-23T18:04:12Z</dcterms:modified>
  <cp:category>computer programming; programming</cp:category>
</cp:coreProperties>
</file>