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9" r:id="rId33"/>
    <p:sldId id="29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4415218D-8590-42B5-B47E-A1174F349115}">
          <p14:sldIdLst>
            <p14:sldId id="256"/>
            <p14:sldId id="257"/>
          </p14:sldIdLst>
        </p14:section>
        <p14:section name="Основни елементи при текстообработка" id="{6D019813-0CD1-4D50-AF39-69D04B830C22}">
          <p14:sldIdLst>
            <p14:sldId id="258"/>
            <p14:sldId id="259"/>
            <p14:sldId id="260"/>
            <p14:sldId id="261"/>
            <p14:sldId id="262"/>
          </p14:sldIdLst>
        </p14:section>
        <p14:section name="Правила при въвеждане на текст" id="{835AE3C2-AD02-4DF3-839E-2FC38E4869FC}">
          <p14:sldIdLst>
            <p14:sldId id="263"/>
            <p14:sldId id="264"/>
            <p14:sldId id="265"/>
            <p14:sldId id="266"/>
            <p14:sldId id="267"/>
            <p14:sldId id="268"/>
          </p14:sldIdLst>
        </p14:section>
        <p14:section name="Клавиатура" id="{EFA59C26-FF28-47D8-925E-7A41409ADC37}">
          <p14:sldIdLst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  <p14:section name="Microsoft Word" id="{201DE9A4-D1C0-4604-8046-68DF52398B4C}">
          <p14:sldIdLst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Заключение" id="{F4799EC1-3559-4301-9305-0460599F5132}">
          <p14:sldIdLst>
            <p14:sldId id="286"/>
            <p14:sldId id="289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110" d="100"/>
          <a:sy n="110" d="100"/>
        </p:scale>
        <p:origin x="564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23.2.2024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82795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53269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26458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28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95679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29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26555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hyperlink" Target="https://github.com/BG-IT-Ed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7" y="1431005"/>
            <a:ext cx="10965303" cy="882654"/>
          </a:xfrm>
        </p:spPr>
        <p:txBody>
          <a:bodyPr>
            <a:normAutofit/>
          </a:bodyPr>
          <a:lstStyle/>
          <a:p>
            <a:r>
              <a:rPr lang="bg-BG" dirty="0">
                <a:solidFill>
                  <a:srgbClr val="234465"/>
                </a:solidFill>
              </a:rPr>
              <a:t>Основи при създаване на текст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7" y="429804"/>
            <a:ext cx="10965303" cy="950588"/>
          </a:xfrm>
        </p:spPr>
        <p:txBody>
          <a:bodyPr>
            <a:noAutofit/>
          </a:bodyPr>
          <a:lstStyle/>
          <a:p>
            <a:r>
              <a:rPr lang="bg-BG" dirty="0"/>
              <a:t>Въведение в текстообработката</a:t>
            </a:r>
            <a:endParaRPr lang="en-US" sz="4800" dirty="0">
              <a:solidFill>
                <a:srgbClr val="234465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276" y="2364272"/>
            <a:ext cx="4020884" cy="289177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3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5 клас</a:t>
            </a:r>
          </a:p>
        </p:txBody>
      </p:sp>
      <p:sp>
        <p:nvSpPr>
          <p:cNvPr id="14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4"/>
              </a:rPr>
              <a:t>https://github.com/BG-IT-Edu</a:t>
            </a:r>
            <a:endParaRPr lang="en-US" dirty="0"/>
          </a:p>
        </p:txBody>
      </p:sp>
      <p:sp>
        <p:nvSpPr>
          <p:cNvPr id="16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45" y="2979000"/>
            <a:ext cx="2186955" cy="97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726000" y="4014874"/>
            <a:ext cx="5275597" cy="2138130"/>
          </a:xfrm>
        </p:spPr>
        <p:txBody>
          <a:bodyPr>
            <a:noAutofit/>
          </a:bodyPr>
          <a:lstStyle/>
          <a:p>
            <a:r>
              <a:rPr lang="bg-BG" sz="3600" dirty="0"/>
              <a:t>Това е момчето, което изпи бозата.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4014874"/>
            <a:ext cx="5355000" cy="2138130"/>
          </a:xfrm>
        </p:spPr>
        <p:txBody>
          <a:bodyPr>
            <a:noAutofit/>
          </a:bodyPr>
          <a:lstStyle/>
          <a:p>
            <a:r>
              <a:rPr lang="bg-BG" sz="3600" dirty="0"/>
              <a:t>Това е момчето  , което изпи бозата .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Правила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9542" y="1304027"/>
            <a:ext cx="11872916" cy="132610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bg-BG" sz="3600" dirty="0"/>
              <a:t>Препинателните</a:t>
            </a:r>
            <a:r>
              <a:rPr lang="bg-BG" sz="3600" b="1" dirty="0"/>
              <a:t> знаци </a:t>
            </a:r>
            <a:r>
              <a:rPr lang="bg-BG" sz="3600" dirty="0"/>
              <a:t>се пишат след думата</a:t>
            </a:r>
            <a:r>
              <a:rPr lang="bg-BG" sz="3600" b="1" dirty="0"/>
              <a:t> без </a:t>
            </a:r>
            <a:r>
              <a:rPr lang="bg-BG" sz="3600" b="1" dirty="0" smtClean="0"/>
              <a:t>интервал</a:t>
            </a:r>
            <a:endParaRPr lang="bg-BG" sz="36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1A5E23-823F-AB9D-8DEF-DC038953A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3150" y="2768584"/>
            <a:ext cx="1131921" cy="11078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2DF2F1B-5BC4-7CA7-7AE7-8E58B91C7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067" y="2866507"/>
            <a:ext cx="1131921" cy="1112462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080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81000" y="3975250"/>
            <a:ext cx="5320597" cy="2177754"/>
          </a:xfrm>
        </p:spPr>
        <p:txBody>
          <a:bodyPr>
            <a:noAutofit/>
          </a:bodyPr>
          <a:lstStyle/>
          <a:p>
            <a:r>
              <a:rPr lang="ru-RU" sz="3600" dirty="0"/>
              <a:t>Иван Вазов е написал </a:t>
            </a:r>
            <a:r>
              <a:rPr lang="bg-BG" sz="3600" dirty="0"/>
              <a:t>"</a:t>
            </a:r>
            <a:r>
              <a:rPr lang="ru-RU" sz="3600" dirty="0"/>
              <a:t>Под Игото".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71000" y="3975250"/>
            <a:ext cx="5265000" cy="2177754"/>
          </a:xfrm>
        </p:spPr>
        <p:txBody>
          <a:bodyPr>
            <a:noAutofit/>
          </a:bodyPr>
          <a:lstStyle/>
          <a:p>
            <a:r>
              <a:rPr lang="ru-RU" sz="3600" dirty="0"/>
              <a:t>Иван Вазов е написал </a:t>
            </a:r>
            <a:r>
              <a:rPr lang="bg-BG" sz="3600" dirty="0"/>
              <a:t>" </a:t>
            </a:r>
            <a:r>
              <a:rPr lang="ru-RU" sz="3600" dirty="0"/>
              <a:t>Под Игото ".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Правила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4266" y="1304027"/>
            <a:ext cx="11763468" cy="132610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en-US" sz="3600" dirty="0"/>
              <a:t>͏</a:t>
            </a:r>
            <a:r>
              <a:rPr lang="bg-BG" sz="3600" b="1" dirty="0"/>
              <a:t>Скобите </a:t>
            </a:r>
            <a:r>
              <a:rPr lang="bg-BG" sz="3600" dirty="0"/>
              <a:t>и</a:t>
            </a:r>
            <a:r>
              <a:rPr lang="bg-BG" sz="3600" b="1" dirty="0"/>
              <a:t> кавичките</a:t>
            </a:r>
            <a:r>
              <a:rPr lang="bg-BG" sz="3600" dirty="0"/>
              <a:t> се въвеждат </a:t>
            </a:r>
            <a:r>
              <a:rPr lang="bg-BG" sz="3600" b="1" dirty="0"/>
              <a:t>без интервал около текста</a:t>
            </a:r>
            <a:r>
              <a:rPr lang="bg-BG" sz="3600" dirty="0"/>
              <a:t>, който ограждат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DF2F1B-5BC4-7CA7-7AE7-8E58B91C7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557" y="2746460"/>
            <a:ext cx="1131921" cy="11124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92CDB3-FE32-5BC8-0703-B074F0B89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824" y="2751084"/>
            <a:ext cx="1131921" cy="1107838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513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951000" y="4104000"/>
            <a:ext cx="5050597" cy="2049004"/>
          </a:xfrm>
        </p:spPr>
        <p:txBody>
          <a:bodyPr>
            <a:noAutofit/>
          </a:bodyPr>
          <a:lstStyle/>
          <a:p>
            <a:r>
              <a:rPr lang="bg-BG" sz="3600" dirty="0"/>
              <a:t>Най-накрая пристигнахме в столицата – София.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6000" y="4104000"/>
            <a:ext cx="5220000" cy="2049004"/>
          </a:xfrm>
        </p:spPr>
        <p:txBody>
          <a:bodyPr>
            <a:noAutofit/>
          </a:bodyPr>
          <a:lstStyle/>
          <a:p>
            <a:r>
              <a:rPr lang="bg-BG" sz="3600" dirty="0"/>
              <a:t>Най -  накрая пристигнахме в столицата–София.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Правила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4266" y="1220900"/>
            <a:ext cx="11763468" cy="126455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742950" indent="-742950">
              <a:buFont typeface="+mj-lt"/>
              <a:buAutoNum type="arabicPeriod" startAt="4"/>
            </a:pPr>
            <a:r>
              <a:rPr lang="bg-BG" sz="3400" dirty="0"/>
              <a:t>Има </a:t>
            </a:r>
            <a:r>
              <a:rPr lang="bg-BG" sz="3400" b="1" dirty="0"/>
              <a:t>два вида тирета </a:t>
            </a:r>
            <a:r>
              <a:rPr lang="bg-BG" sz="3400" dirty="0"/>
              <a:t>– </a:t>
            </a:r>
            <a:r>
              <a:rPr lang="bg-BG" sz="3400" b="1" dirty="0"/>
              <a:t>късо </a:t>
            </a:r>
            <a:r>
              <a:rPr lang="bg-BG" sz="3400" dirty="0"/>
              <a:t>и</a:t>
            </a:r>
            <a:r>
              <a:rPr lang="bg-BG" sz="3400" b="1" dirty="0"/>
              <a:t> дълго</a:t>
            </a:r>
            <a:r>
              <a:rPr lang="bg-BG" sz="3400" dirty="0"/>
              <a:t>. Около </a:t>
            </a:r>
            <a:r>
              <a:rPr lang="bg-BG" sz="3400" b="1" dirty="0"/>
              <a:t>дългото </a:t>
            </a:r>
            <a:r>
              <a:rPr lang="bg-BG" sz="3400" dirty="0"/>
              <a:t>се поставят </a:t>
            </a:r>
            <a:r>
              <a:rPr lang="bg-BG" sz="3400" b="1" dirty="0"/>
              <a:t>интервали</a:t>
            </a:r>
            <a:r>
              <a:rPr lang="bg-BG" sz="3400" dirty="0"/>
              <a:t>, а около </a:t>
            </a:r>
            <a:r>
              <a:rPr lang="bg-BG" sz="3400" b="1" dirty="0"/>
              <a:t>късото</a:t>
            </a:r>
            <a:r>
              <a:rPr lang="bg-BG" sz="3400" dirty="0"/>
              <a:t> – </a:t>
            </a:r>
            <a:r>
              <a:rPr lang="bg-BG" sz="3400" b="1" dirty="0"/>
              <a:t>не</a:t>
            </a:r>
            <a:r>
              <a:rPr lang="bg-BG" sz="3400" dirty="0"/>
              <a:t>.</a:t>
            </a:r>
            <a:endParaRPr lang="bg-BG" sz="3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DF2F1B-5BC4-7CA7-7AE7-8E58B91C7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597" y="2830542"/>
            <a:ext cx="1131921" cy="11124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92CDB3-FE32-5BC8-0703-B074F0B89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6864" y="2827493"/>
            <a:ext cx="1131921" cy="1107838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36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086000" y="3924475"/>
            <a:ext cx="4915597" cy="2228529"/>
          </a:xfrm>
        </p:spPr>
        <p:txBody>
          <a:bodyPr>
            <a:noAutofit/>
          </a:bodyPr>
          <a:lstStyle/>
          <a:p>
            <a:r>
              <a:rPr lang="ru-RU" dirty="0"/>
              <a:t>͏	Русокосото момче се спусна от скалата и затърси път към лагуната.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3924475"/>
            <a:ext cx="5185598" cy="2228529"/>
          </a:xfrm>
        </p:spPr>
        <p:txBody>
          <a:bodyPr>
            <a:noAutofit/>
          </a:bodyPr>
          <a:lstStyle/>
          <a:p>
            <a:r>
              <a:rPr lang="ru-RU" dirty="0"/>
              <a:t>  Русокосото момче се спусна от скалата и затърси път към лагуната.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Правила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0405" y="1173398"/>
            <a:ext cx="11763468" cy="178777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742950" indent="-742950">
              <a:buFont typeface="+mj-lt"/>
              <a:buAutoNum type="arabicPeriod" startAt="5"/>
            </a:pPr>
            <a:r>
              <a:rPr lang="bg-BG" sz="3400" dirty="0"/>
              <a:t>͏</a:t>
            </a:r>
            <a:r>
              <a:rPr lang="bg-BG" sz="3400" b="1" dirty="0"/>
              <a:t>Не </a:t>
            </a:r>
            <a:r>
              <a:rPr lang="bg-BG" sz="3400" dirty="0"/>
              <a:t>се</a:t>
            </a:r>
            <a:r>
              <a:rPr lang="bg-BG" sz="3400" b="1" dirty="0"/>
              <a:t> използват интервали </a:t>
            </a:r>
            <a:r>
              <a:rPr lang="bg-BG" sz="3400" dirty="0"/>
              <a:t>или други символи за </a:t>
            </a:r>
            <a:r>
              <a:rPr lang="bg-BG" sz="3400" b="1" dirty="0"/>
              <a:t>отстъп </a:t>
            </a:r>
            <a:r>
              <a:rPr lang="bg-BG" sz="3400" dirty="0"/>
              <a:t>в началото на </a:t>
            </a:r>
            <a:r>
              <a:rPr lang="bg-BG" sz="3400" b="1" dirty="0"/>
              <a:t>абзац</a:t>
            </a:r>
            <a:r>
              <a:rPr lang="bg-BG" sz="3400" dirty="0"/>
              <a:t>. По-правилно е да използвате </a:t>
            </a:r>
            <a:r>
              <a:rPr lang="en-US" sz="3400" dirty="0"/>
              <a:t>[</a:t>
            </a:r>
            <a:r>
              <a:rPr lang="en-US" sz="3400" b="1" dirty="0"/>
              <a:t>Tab</a:t>
            </a:r>
            <a:r>
              <a:rPr lang="en-US" sz="3400" dirty="0" smtClean="0"/>
              <a:t>] </a:t>
            </a:r>
            <a:r>
              <a:rPr lang="bg-BG" sz="3400" dirty="0" smtClean="0"/>
              <a:t>или </a:t>
            </a:r>
            <a:r>
              <a:rPr lang="bg-BG" sz="3400" dirty="0"/>
              <a:t>да промените </a:t>
            </a:r>
            <a:r>
              <a:rPr lang="bg-BG" sz="3400" b="1" dirty="0"/>
              <a:t>отстъпа от </a:t>
            </a:r>
            <a:r>
              <a:rPr lang="en-US" sz="3400" b="1" dirty="0"/>
              <a:t>Word</a:t>
            </a:r>
            <a:r>
              <a:rPr lang="en-US" sz="3400" dirty="0"/>
              <a:t>.</a:t>
            </a:r>
            <a:endParaRPr lang="bg-BG" sz="3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DF2F1B-5BC4-7CA7-7AE7-8E58B91C7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240" y="2899862"/>
            <a:ext cx="1131921" cy="11124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92CDB3-FE32-5BC8-0703-B074F0B89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2395" y="2819163"/>
            <a:ext cx="1131921" cy="1107838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101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mtClean="0"/>
              <a:t>Клавиатура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184" y="2112257"/>
            <a:ext cx="3144492" cy="1164343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mtClean="0"/>
              <a:t>Секции на клавиатурата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Части на клавиатурата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21" y="2228849"/>
            <a:ext cx="9029042" cy="33432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1784105" y="3211890"/>
            <a:ext cx="5673970" cy="2141160"/>
          </a:xfrm>
          <a:prstGeom prst="rect">
            <a:avLst/>
          </a:prstGeom>
          <a:noFill/>
          <a:ln w="3810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458075" y="3211890"/>
            <a:ext cx="1238250" cy="2141160"/>
          </a:xfrm>
          <a:prstGeom prst="rect">
            <a:avLst/>
          </a:prstGeom>
          <a:noFill/>
          <a:ln w="3810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696325" y="3211890"/>
            <a:ext cx="1714500" cy="2141160"/>
          </a:xfrm>
          <a:prstGeom prst="rect">
            <a:avLst/>
          </a:prstGeom>
          <a:noFill/>
          <a:ln w="3810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784105" y="2469921"/>
            <a:ext cx="6912220" cy="741969"/>
          </a:xfrm>
          <a:prstGeom prst="rect">
            <a:avLst/>
          </a:prstGeom>
          <a:noFill/>
          <a:ln w="3810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190405" y="1162050"/>
            <a:ext cx="3543395" cy="695325"/>
          </a:xfrm>
          <a:prstGeom prst="wedgeRoundRectCallout">
            <a:avLst>
              <a:gd name="adj1" fmla="val -3361"/>
              <a:gd name="adj2" fmla="val 1443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Функционална част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461914" y="5747356"/>
            <a:ext cx="3000375" cy="695325"/>
          </a:xfrm>
          <a:prstGeom prst="wedgeRoundRectCallout">
            <a:avLst>
              <a:gd name="adj1" fmla="val -4436"/>
              <a:gd name="adj2" fmla="val -1104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Символна част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6857952" y="1162049"/>
            <a:ext cx="3543395" cy="695325"/>
          </a:xfrm>
          <a:prstGeom prst="wedgeRoundRectCallout">
            <a:avLst>
              <a:gd name="adj1" fmla="val 403"/>
              <a:gd name="adj2" fmla="val 2580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Навигационна част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8696325" y="5821740"/>
            <a:ext cx="3057620" cy="695325"/>
          </a:xfrm>
          <a:prstGeom prst="wedgeRoundRectCallout">
            <a:avLst>
              <a:gd name="adj1" fmla="val 5242"/>
              <a:gd name="adj2" fmla="val -1186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Цифрова част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346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56752" y="1038018"/>
            <a:ext cx="10435248" cy="5276048"/>
          </a:xfrm>
        </p:spPr>
        <p:txBody>
          <a:bodyPr/>
          <a:lstStyle/>
          <a:p>
            <a:r>
              <a:rPr lang="bg-BG" b="1" dirty="0"/>
              <a:t>͏</a:t>
            </a:r>
            <a:r>
              <a:rPr lang="bg-BG" b="1" dirty="0">
                <a:solidFill>
                  <a:schemeClr val="bg1"/>
                </a:solidFill>
              </a:rPr>
              <a:t>Функционална част </a:t>
            </a:r>
            <a:r>
              <a:rPr lang="bg-BG" dirty="0"/>
              <a:t>– клавишите в </a:t>
            </a:r>
            <a:r>
              <a:rPr lang="bg-BG" b="1" dirty="0"/>
              <a:t>горната част </a:t>
            </a:r>
            <a:r>
              <a:rPr lang="bg-BG" dirty="0"/>
              <a:t>на клавиатурата</a:t>
            </a:r>
          </a:p>
          <a:p>
            <a:pPr lvl="1"/>
            <a:r>
              <a:rPr lang="bg-BG" dirty="0"/>
              <a:t>Задават</a:t>
            </a:r>
            <a:r>
              <a:rPr lang="bg-BG" b="1" dirty="0"/>
              <a:t> изпълнението</a:t>
            </a:r>
            <a:r>
              <a:rPr lang="bg-BG" dirty="0"/>
              <a:t> на определени </a:t>
            </a:r>
            <a:r>
              <a:rPr lang="bg-BG" b="1" dirty="0"/>
              <a:t>команди</a:t>
            </a:r>
          </a:p>
          <a:p>
            <a:pPr lvl="2"/>
            <a:r>
              <a:rPr lang="bg-BG" b="1" dirty="0"/>
              <a:t>Примери</a:t>
            </a:r>
            <a:r>
              <a:rPr lang="bg-BG" dirty="0"/>
              <a:t>: затъмняване на екрана, промяна на силата на звука, стартиране и спиране на запис и др.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Функционална</a:t>
            </a:r>
            <a:r>
              <a:rPr lang="bg-BG" sz="4000" dirty="0">
                <a:solidFill>
                  <a:srgbClr val="FFFFFF"/>
                </a:solidFill>
              </a:rPr>
              <a:t> </a:t>
            </a:r>
            <a:r>
              <a:rPr lang="bg-BG" sz="4000" dirty="0"/>
              <a:t>част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69"/>
          <a:stretch/>
        </p:blipFill>
        <p:spPr>
          <a:xfrm>
            <a:off x="3964476" y="3529453"/>
            <a:ext cx="6019800" cy="3176588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8955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21814" y="1121144"/>
            <a:ext cx="10073420" cy="5276048"/>
          </a:xfrm>
        </p:spPr>
        <p:txBody>
          <a:bodyPr/>
          <a:lstStyle/>
          <a:p>
            <a:r>
              <a:rPr lang="bg-BG" dirty="0"/>
              <a:t>͏͏</a:t>
            </a:r>
            <a:r>
              <a:rPr lang="bg-BG" b="1" dirty="0">
                <a:solidFill>
                  <a:schemeClr val="bg1"/>
                </a:solidFill>
              </a:rPr>
              <a:t>Символна част </a:t>
            </a:r>
            <a:r>
              <a:rPr lang="bg-BG" dirty="0"/>
              <a:t>– съдържа всички </a:t>
            </a:r>
            <a:r>
              <a:rPr lang="bg-BG" b="1" dirty="0"/>
              <a:t>символи</a:t>
            </a:r>
            <a:r>
              <a:rPr lang="bg-BG" dirty="0"/>
              <a:t> и </a:t>
            </a:r>
            <a:r>
              <a:rPr lang="bg-BG" b="1" dirty="0"/>
              <a:t>знаци</a:t>
            </a:r>
          </a:p>
          <a:p>
            <a:pPr lvl="1"/>
            <a:r>
              <a:rPr lang="bg-BG" dirty="0"/>
              <a:t>В тази част има няколко </a:t>
            </a:r>
            <a:r>
              <a:rPr lang="bg-BG" b="1" dirty="0"/>
              <a:t>специални клавиша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Символна част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416" y="2530273"/>
            <a:ext cx="2609850" cy="2609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156" y="2606303"/>
            <a:ext cx="2457790" cy="245779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05575" y="4933266"/>
            <a:ext cx="5392952" cy="18228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i="1" dirty="0"/>
              <a:t>Чрез </a:t>
            </a:r>
            <a:r>
              <a:rPr lang="bg-BG" sz="2400" b="1" i="1" dirty="0">
                <a:solidFill>
                  <a:schemeClr val="bg1"/>
                </a:solidFill>
              </a:rPr>
              <a:t>натискане</a:t>
            </a:r>
            <a:r>
              <a:rPr lang="bg-BG" sz="2400" b="1" i="1" dirty="0"/>
              <a:t> на клавиша </a:t>
            </a:r>
            <a:r>
              <a:rPr lang="en-US" sz="2400" b="1" i="1" dirty="0"/>
              <a:t/>
            </a:r>
            <a:br>
              <a:rPr lang="en-US" sz="2400" b="1" i="1" dirty="0"/>
            </a:br>
            <a:r>
              <a:rPr lang="en-US" sz="2400" b="1" i="1" dirty="0"/>
              <a:t>[</a:t>
            </a:r>
            <a:r>
              <a:rPr lang="en-US" sz="2400" b="1" i="1" dirty="0">
                <a:solidFill>
                  <a:schemeClr val="bg1"/>
                </a:solidFill>
              </a:rPr>
              <a:t>Caps Lock</a:t>
            </a:r>
            <a:r>
              <a:rPr lang="en-US" sz="2400" b="1" i="1" dirty="0"/>
              <a:t>]</a:t>
            </a:r>
            <a:r>
              <a:rPr lang="bg-BG" sz="2400" b="1" i="1" dirty="0">
                <a:solidFill>
                  <a:schemeClr val="bg1"/>
                </a:solidFill>
              </a:rPr>
              <a:t> </a:t>
            </a:r>
            <a:r>
              <a:rPr lang="bg-BG" sz="2400" b="1" i="1" dirty="0"/>
              <a:t>се включва и изключва режимът за въвеждане на 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i="1" dirty="0">
                <a:solidFill>
                  <a:schemeClr val="bg1"/>
                </a:solidFill>
              </a:rPr>
              <a:t>главни букви</a:t>
            </a:r>
            <a:endParaRPr lang="en-US" sz="2400" b="1" i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21814" y="4933265"/>
            <a:ext cx="4487054" cy="18228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i="1" dirty="0"/>
              <a:t>Чрез </a:t>
            </a:r>
            <a:r>
              <a:rPr lang="bg-BG" sz="2400" b="1" i="1" dirty="0">
                <a:solidFill>
                  <a:schemeClr val="bg1"/>
                </a:solidFill>
              </a:rPr>
              <a:t>задържане</a:t>
            </a:r>
            <a:r>
              <a:rPr lang="bg-BG" sz="2400" b="1" i="1" dirty="0"/>
              <a:t> на клавиша </a:t>
            </a:r>
            <a:r>
              <a:rPr lang="en-US" sz="2400" b="1" i="1" dirty="0"/>
              <a:t>[</a:t>
            </a:r>
            <a:r>
              <a:rPr lang="en-US" sz="2400" b="1" i="1" dirty="0">
                <a:solidFill>
                  <a:schemeClr val="bg1"/>
                </a:solidFill>
              </a:rPr>
              <a:t>Shift</a:t>
            </a:r>
            <a:r>
              <a:rPr lang="en-US" sz="2400" b="1" i="1" dirty="0"/>
              <a:t>]</a:t>
            </a:r>
            <a:r>
              <a:rPr lang="bg-BG" sz="2400" b="1" i="1" dirty="0"/>
              <a:t> се временно активира режимът за въвеждане на </a:t>
            </a:r>
            <a:r>
              <a:rPr lang="bg-BG" sz="2400" b="1" i="1" dirty="0">
                <a:solidFill>
                  <a:schemeClr val="bg1"/>
                </a:solidFill>
              </a:rPr>
              <a:t>главни букви</a:t>
            </a:r>
            <a:endParaRPr lang="en-US" sz="2400" b="1" i="1" dirty="0">
              <a:solidFill>
                <a:schemeClr val="bg1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001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2229846"/>
          </a:xfrm>
        </p:spPr>
        <p:txBody>
          <a:bodyPr/>
          <a:lstStyle/>
          <a:p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Навигационна част </a:t>
            </a:r>
            <a:r>
              <a:rPr lang="bg-BG" dirty="0"/>
              <a:t>– клавиши, с които се </a:t>
            </a:r>
            <a:r>
              <a:rPr lang="bg-BG" b="1" dirty="0"/>
              <a:t>мести</a:t>
            </a:r>
            <a:r>
              <a:rPr lang="bg-BG" dirty="0"/>
              <a:t> текстовият </a:t>
            </a:r>
            <a:r>
              <a:rPr lang="bg-BG" b="1" dirty="0"/>
              <a:t>показалец</a:t>
            </a:r>
          </a:p>
          <a:p>
            <a:pPr lvl="1"/>
            <a:r>
              <a:rPr lang="bg-BG" dirty="0"/>
              <a:t>Клавиши за </a:t>
            </a:r>
            <a:r>
              <a:rPr lang="bg-BG" b="1" dirty="0"/>
              <a:t>изтриване</a:t>
            </a:r>
            <a:r>
              <a:rPr lang="bg-BG" dirty="0"/>
              <a:t> на информация и др.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Навигационна част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630" y="3543300"/>
            <a:ext cx="1625220" cy="1533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004" y="3543300"/>
            <a:ext cx="3200016" cy="1533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139" y="1661746"/>
            <a:ext cx="1191525" cy="73415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68856" y="5269134"/>
            <a:ext cx="4018767" cy="1436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dirty="0"/>
              <a:t>[</a:t>
            </a:r>
            <a:r>
              <a:rPr lang="en-US" sz="2400" b="1" i="1" dirty="0">
                <a:solidFill>
                  <a:schemeClr val="bg1"/>
                </a:solidFill>
              </a:rPr>
              <a:t>Delete</a:t>
            </a:r>
            <a:r>
              <a:rPr lang="en-US" sz="2400" b="1" i="1" dirty="0"/>
              <a:t>] </a:t>
            </a:r>
            <a:r>
              <a:rPr lang="bg-BG" sz="2400" b="1" i="1" dirty="0"/>
              <a:t>изтрива знака, който се намира </a:t>
            </a:r>
            <a:r>
              <a:rPr lang="bg-BG" sz="2400" b="1" i="1" dirty="0">
                <a:solidFill>
                  <a:schemeClr val="bg1"/>
                </a:solidFill>
              </a:rPr>
              <a:t>след</a:t>
            </a:r>
            <a:r>
              <a:rPr lang="bg-BG" sz="2400" b="1" i="1" dirty="0"/>
              <a:t> показалеца на мишката</a:t>
            </a:r>
            <a:endParaRPr lang="en-US" sz="2400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6699931" y="5269135"/>
            <a:ext cx="4230162" cy="1436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dirty="0"/>
              <a:t>[</a:t>
            </a:r>
            <a:r>
              <a:rPr lang="en-US" sz="2400" b="1" i="1" dirty="0">
                <a:solidFill>
                  <a:schemeClr val="bg1"/>
                </a:solidFill>
              </a:rPr>
              <a:t>Backspace</a:t>
            </a:r>
            <a:r>
              <a:rPr lang="en-US" sz="2400" b="1" i="1" dirty="0"/>
              <a:t>] </a:t>
            </a:r>
            <a:r>
              <a:rPr lang="bg-BG" sz="2400" b="1" i="1" dirty="0"/>
              <a:t>изтрива знака, който се намира </a:t>
            </a:r>
            <a:r>
              <a:rPr lang="bg-BG" sz="2400" b="1" i="1" dirty="0">
                <a:solidFill>
                  <a:schemeClr val="bg1"/>
                </a:solidFill>
              </a:rPr>
              <a:t>преди</a:t>
            </a:r>
            <a:r>
              <a:rPr lang="bg-BG" sz="2400" b="1" i="1" dirty="0"/>
              <a:t> показалеца на мишката</a:t>
            </a:r>
            <a:endParaRPr lang="en-US" sz="2400" b="1" i="1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6482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Цифрова част </a:t>
            </a:r>
            <a:r>
              <a:rPr lang="bg-BG" dirty="0"/>
              <a:t>– съдържа клавиши, чрез които се извършват </a:t>
            </a:r>
            <a:r>
              <a:rPr lang="bg-BG" b="1" dirty="0"/>
              <a:t>числови операции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Цифрова част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119" y="2444262"/>
            <a:ext cx="8022506" cy="386500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9216039" y="2807443"/>
            <a:ext cx="1545748" cy="2072287"/>
          </a:xfrm>
          <a:prstGeom prst="rect">
            <a:avLst/>
          </a:prstGeom>
          <a:noFill/>
          <a:ln w="3810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721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dirty="0"/>
              <a:t>Основни </a:t>
            </a:r>
            <a:r>
              <a:rPr lang="bg-BG" b="1" dirty="0"/>
              <a:t>елементи</a:t>
            </a:r>
            <a:r>
              <a:rPr lang="en-US" b="1" dirty="0"/>
              <a:t> </a:t>
            </a:r>
            <a:r>
              <a:rPr lang="bg-BG" dirty="0"/>
              <a:t>при текстообработката</a:t>
            </a:r>
            <a:endParaRPr lang="bg-BG" b="1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dirty="0"/>
              <a:t>͏</a:t>
            </a:r>
            <a:r>
              <a:rPr lang="bg-BG" b="1" dirty="0"/>
              <a:t>Правила</a:t>
            </a:r>
            <a:r>
              <a:rPr lang="bg-BG" dirty="0"/>
              <a:t> при въвеждане на текст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dirty="0"/>
              <a:t>͏</a:t>
            </a:r>
            <a:r>
              <a:rPr lang="bg-BG" b="1" dirty="0"/>
              <a:t>Клавиатура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͏</a:t>
            </a:r>
            <a:r>
              <a:rPr lang="en-US" b="1" dirty="0"/>
              <a:t>Microsoft Word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4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b="1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274885"/>
            <a:ext cx="6597260" cy="5122306"/>
          </a:xfrm>
        </p:spPr>
        <p:txBody>
          <a:bodyPr/>
          <a:lstStyle/>
          <a:p>
            <a:pPr>
              <a:spcBef>
                <a:spcPts val="2000"/>
              </a:spcBef>
            </a:pPr>
            <a:r>
              <a:rPr lang="bg-BG" dirty="0"/>
              <a:t>Смяната между </a:t>
            </a:r>
            <a:r>
              <a:rPr lang="bg-BG" b="1" dirty="0"/>
              <a:t>различни езици </a:t>
            </a:r>
            <a:r>
              <a:rPr lang="bg-BG" dirty="0"/>
              <a:t>се извършва с комбинацията от </a:t>
            </a:r>
            <a:r>
              <a:rPr lang="en-US" dirty="0"/>
              <a:t>[</a:t>
            </a:r>
            <a:r>
              <a:rPr lang="en-US" b="1" dirty="0"/>
              <a:t>Shift</a:t>
            </a:r>
            <a:r>
              <a:rPr lang="en-US" dirty="0"/>
              <a:t>]</a:t>
            </a:r>
            <a:r>
              <a:rPr lang="en-US" b="1" dirty="0"/>
              <a:t> + </a:t>
            </a:r>
            <a:r>
              <a:rPr lang="en-US" dirty="0"/>
              <a:t>[</a:t>
            </a:r>
            <a:r>
              <a:rPr lang="en-US" b="1" dirty="0"/>
              <a:t>Alt</a:t>
            </a:r>
            <a:r>
              <a:rPr lang="en-US" dirty="0"/>
              <a:t>]</a:t>
            </a:r>
          </a:p>
          <a:p>
            <a:pPr>
              <a:spcBef>
                <a:spcPts val="10000"/>
              </a:spcBef>
            </a:pPr>
            <a:r>
              <a:rPr lang="bg-BG" dirty="0"/>
              <a:t>Друг начин е </a:t>
            </a:r>
            <a:r>
              <a:rPr lang="en-US" b="1" dirty="0"/>
              <a:t>Windows + Space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Смяна на езици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852" y="1274885"/>
            <a:ext cx="4099560" cy="2044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0"/>
          <a:stretch/>
        </p:blipFill>
        <p:spPr>
          <a:xfrm>
            <a:off x="6978042" y="4376764"/>
            <a:ext cx="4588370" cy="2071376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073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Съответствие на буквите на кирилица при фонетична подредба с клавишите на латиница</a:t>
            </a:r>
            <a:endParaRPr lang="en-US" sz="3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143256"/>
              </p:ext>
            </p:extLst>
          </p:nvPr>
        </p:nvGraphicFramePr>
        <p:xfrm>
          <a:off x="1552329" y="2164311"/>
          <a:ext cx="9087342" cy="3250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4557">
                  <a:extLst>
                    <a:ext uri="{9D8B030D-6E8A-4147-A177-3AD203B41FA5}">
                      <a16:colId xmlns:a16="http://schemas.microsoft.com/office/drawing/2014/main" val="312195595"/>
                    </a:ext>
                  </a:extLst>
                </a:gridCol>
                <a:gridCol w="1514557">
                  <a:extLst>
                    <a:ext uri="{9D8B030D-6E8A-4147-A177-3AD203B41FA5}">
                      <a16:colId xmlns:a16="http://schemas.microsoft.com/office/drawing/2014/main" val="1580391691"/>
                    </a:ext>
                  </a:extLst>
                </a:gridCol>
                <a:gridCol w="1514557">
                  <a:extLst>
                    <a:ext uri="{9D8B030D-6E8A-4147-A177-3AD203B41FA5}">
                      <a16:colId xmlns:a16="http://schemas.microsoft.com/office/drawing/2014/main" val="1947734541"/>
                    </a:ext>
                  </a:extLst>
                </a:gridCol>
                <a:gridCol w="1514557">
                  <a:extLst>
                    <a:ext uri="{9D8B030D-6E8A-4147-A177-3AD203B41FA5}">
                      <a16:colId xmlns:a16="http://schemas.microsoft.com/office/drawing/2014/main" val="438435604"/>
                    </a:ext>
                  </a:extLst>
                </a:gridCol>
                <a:gridCol w="1514557">
                  <a:extLst>
                    <a:ext uri="{9D8B030D-6E8A-4147-A177-3AD203B41FA5}">
                      <a16:colId xmlns:a16="http://schemas.microsoft.com/office/drawing/2014/main" val="1316257869"/>
                    </a:ext>
                  </a:extLst>
                </a:gridCol>
                <a:gridCol w="1514557">
                  <a:extLst>
                    <a:ext uri="{9D8B030D-6E8A-4147-A177-3AD203B41FA5}">
                      <a16:colId xmlns:a16="http://schemas.microsoft.com/office/drawing/2014/main" val="2150055252"/>
                    </a:ext>
                  </a:extLst>
                </a:gridCol>
              </a:tblGrid>
              <a:tr h="650068">
                <a:tc>
                  <a:txBody>
                    <a:bodyPr/>
                    <a:lstStyle/>
                    <a:p>
                      <a:pPr algn="ctr"/>
                      <a:r>
                        <a:rPr lang="bg-BG" b="1" dirty="0"/>
                        <a:t>А</a:t>
                      </a:r>
                      <a:r>
                        <a:rPr lang="bg-BG" b="1" baseline="0" dirty="0"/>
                        <a:t> – </a:t>
                      </a:r>
                      <a:r>
                        <a:rPr lang="en-US" b="1" baseline="0" dirty="0"/>
                        <a:t>A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/>
                        <a:t>Б – </a:t>
                      </a:r>
                      <a:r>
                        <a:rPr lang="en-US" b="1" dirty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/>
                        <a:t>В</a:t>
                      </a:r>
                      <a:r>
                        <a:rPr lang="bg-BG" b="1" baseline="0" dirty="0"/>
                        <a:t> –</a:t>
                      </a:r>
                      <a:r>
                        <a:rPr lang="en-US" b="1" baseline="0" dirty="0"/>
                        <a:t> W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/>
                        <a:t>Г</a:t>
                      </a:r>
                      <a:r>
                        <a:rPr lang="bg-BG" b="1" baseline="0" dirty="0"/>
                        <a:t> –</a:t>
                      </a:r>
                      <a:r>
                        <a:rPr lang="en-US" b="1" baseline="0" dirty="0"/>
                        <a:t> G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/>
                        <a:t>Д – </a:t>
                      </a:r>
                      <a:r>
                        <a:rPr lang="en-US" b="1" dirty="0"/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/>
                        <a:t>Е – </a:t>
                      </a:r>
                      <a:r>
                        <a:rPr lang="en-US" b="1" dirty="0"/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0386825"/>
                  </a:ext>
                </a:extLst>
              </a:tr>
              <a:tr h="650068">
                <a:tc>
                  <a:txBody>
                    <a:bodyPr/>
                    <a:lstStyle/>
                    <a:p>
                      <a:pPr algn="ctr"/>
                      <a:r>
                        <a:rPr lang="bg-BG" b="1" dirty="0"/>
                        <a:t>Ж</a:t>
                      </a:r>
                      <a:r>
                        <a:rPr lang="bg-BG" b="1" baseline="0" dirty="0"/>
                        <a:t> – </a:t>
                      </a:r>
                      <a:r>
                        <a:rPr lang="en-US" b="1" baseline="0" dirty="0"/>
                        <a:t>V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/>
                        <a:t>З – </a:t>
                      </a:r>
                      <a:r>
                        <a:rPr lang="en-US" b="1" dirty="0"/>
                        <a:t>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/>
                        <a:t>И – </a:t>
                      </a:r>
                      <a:r>
                        <a:rPr lang="en-US" b="1" dirty="0"/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/>
                        <a:t>Й – </a:t>
                      </a:r>
                      <a:r>
                        <a:rPr lang="en-US" b="1" dirty="0"/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/>
                        <a:t>К – </a:t>
                      </a:r>
                      <a:r>
                        <a:rPr lang="en-US" b="1" dirty="0"/>
                        <a:t>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/>
                        <a:t>Л</a:t>
                      </a:r>
                      <a:r>
                        <a:rPr lang="bg-BG" b="1" baseline="0" dirty="0"/>
                        <a:t> </a:t>
                      </a:r>
                      <a:r>
                        <a:rPr lang="bg-BG" b="1" dirty="0"/>
                        <a:t>–</a:t>
                      </a:r>
                      <a:r>
                        <a:rPr lang="bg-BG" b="1" baseline="0" dirty="0"/>
                        <a:t> </a:t>
                      </a:r>
                      <a:r>
                        <a:rPr lang="en-US" b="1" baseline="0" dirty="0"/>
                        <a:t> L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1697859"/>
                  </a:ext>
                </a:extLst>
              </a:tr>
              <a:tr h="650068">
                <a:tc>
                  <a:txBody>
                    <a:bodyPr/>
                    <a:lstStyle/>
                    <a:p>
                      <a:pPr algn="ctr"/>
                      <a:r>
                        <a:rPr lang="bg-BG" b="1" dirty="0"/>
                        <a:t>М – </a:t>
                      </a:r>
                      <a:r>
                        <a:rPr lang="en-US" b="1" dirty="0"/>
                        <a:t>M</a:t>
                      </a:r>
                      <a:r>
                        <a:rPr lang="en-US" b="1" baseline="0" dirty="0"/>
                        <a:t> 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/>
                        <a:t>Н – </a:t>
                      </a:r>
                      <a:r>
                        <a:rPr lang="en-US" b="1" dirty="0"/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/>
                        <a:t>О – </a:t>
                      </a:r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/>
                        <a:t>П – </a:t>
                      </a:r>
                      <a:r>
                        <a:rPr lang="en-US" b="1" dirty="0"/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/>
                        <a:t>Р –</a:t>
                      </a:r>
                      <a:r>
                        <a:rPr lang="bg-BG" b="1" baseline="0" dirty="0"/>
                        <a:t> </a:t>
                      </a:r>
                      <a:r>
                        <a:rPr lang="en-US" b="1" baseline="0" dirty="0"/>
                        <a:t>R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/>
                        <a:t>С – </a:t>
                      </a:r>
                      <a:r>
                        <a:rPr lang="en-US" b="1" dirty="0"/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2851529"/>
                  </a:ext>
                </a:extLst>
              </a:tr>
              <a:tr h="650068">
                <a:tc>
                  <a:txBody>
                    <a:bodyPr/>
                    <a:lstStyle/>
                    <a:p>
                      <a:pPr algn="ctr"/>
                      <a:r>
                        <a:rPr lang="bg-BG" b="1" dirty="0"/>
                        <a:t>Т – </a:t>
                      </a:r>
                      <a:r>
                        <a:rPr lang="en-US" b="1" dirty="0"/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/>
                        <a:t>У – </a:t>
                      </a:r>
                      <a:r>
                        <a:rPr lang="en-US" b="1" dirty="0"/>
                        <a:t>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/>
                        <a:t>Ф</a:t>
                      </a:r>
                      <a:r>
                        <a:rPr lang="bg-BG" b="1" baseline="0" dirty="0"/>
                        <a:t> – </a:t>
                      </a:r>
                      <a:r>
                        <a:rPr lang="en-US" b="1" baseline="0" dirty="0"/>
                        <a:t>F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/>
                        <a:t>Х – </a:t>
                      </a:r>
                      <a:r>
                        <a:rPr lang="en-US" b="1" dirty="0"/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/>
                        <a:t>Ц – </a:t>
                      </a:r>
                      <a:r>
                        <a:rPr lang="en-US" b="1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/>
                        <a:t>Ч –</a:t>
                      </a:r>
                      <a:r>
                        <a:rPr lang="en-US" b="1" baseline="0" dirty="0"/>
                        <a:t> `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974948"/>
                  </a:ext>
                </a:extLst>
              </a:tr>
              <a:tr h="650068">
                <a:tc>
                  <a:txBody>
                    <a:bodyPr/>
                    <a:lstStyle/>
                    <a:p>
                      <a:pPr algn="ctr"/>
                      <a:r>
                        <a:rPr lang="bg-BG" b="1" dirty="0"/>
                        <a:t>Ш – </a:t>
                      </a:r>
                      <a:r>
                        <a:rPr lang="en-US" b="1" dirty="0"/>
                        <a:t>[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/>
                        <a:t>Щ –</a:t>
                      </a:r>
                      <a:r>
                        <a:rPr lang="en-US" b="1" dirty="0"/>
                        <a:t> 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/>
                        <a:t>Ь</a:t>
                      </a:r>
                      <a:r>
                        <a:rPr lang="bg-BG" b="1" baseline="0" dirty="0"/>
                        <a:t> – </a:t>
                      </a:r>
                      <a:r>
                        <a:rPr lang="en-US" b="1" baseline="0" dirty="0"/>
                        <a:t>X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/>
                        <a:t>Ъ – </a:t>
                      </a:r>
                      <a:r>
                        <a:rPr lang="en-US" b="1" dirty="0"/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/>
                        <a:t>Ю</a:t>
                      </a:r>
                      <a:r>
                        <a:rPr lang="bg-BG" b="1" baseline="0" dirty="0"/>
                        <a:t> - </a:t>
                      </a:r>
                      <a:r>
                        <a:rPr lang="en-US" b="1" baseline="0" dirty="0"/>
                        <a:t>\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/>
                        <a:t>Я –</a:t>
                      </a:r>
                      <a:r>
                        <a:rPr lang="bg-BG" b="1" baseline="0" dirty="0"/>
                        <a:t> </a:t>
                      </a:r>
                      <a:r>
                        <a:rPr lang="en-US" b="1" baseline="0" dirty="0"/>
                        <a:t>Q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218248"/>
                  </a:ext>
                </a:extLst>
              </a:tr>
            </a:tbl>
          </a:graphicData>
        </a:graphic>
      </p:graphicFrame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328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mtClean="0"/>
              <a:t>Microsoft Word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707" y="1635367"/>
            <a:ext cx="2240621" cy="208377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smtClean="0"/>
              <a:t>Създаване и съхранение на текстови файлове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88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текстов документ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16"/>
          <a:stretch/>
        </p:blipFill>
        <p:spPr>
          <a:xfrm>
            <a:off x="473319" y="1278993"/>
            <a:ext cx="11245363" cy="53199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ounded Rectangular Callout 5"/>
          <p:cNvSpPr/>
          <p:nvPr/>
        </p:nvSpPr>
        <p:spPr bwMode="auto">
          <a:xfrm>
            <a:off x="2927838" y="1171866"/>
            <a:ext cx="4703885" cy="1134208"/>
          </a:xfrm>
          <a:prstGeom prst="wedgeRoundRectCallout">
            <a:avLst>
              <a:gd name="adj1" fmla="val -84758"/>
              <a:gd name="adj2" fmla="val 237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Нов документ се създава от менюто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и секцията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3748454" y="4034527"/>
            <a:ext cx="4695092" cy="1222131"/>
          </a:xfrm>
          <a:prstGeom prst="wedgeRoundRectCallout">
            <a:avLst>
              <a:gd name="adj1" fmla="val -70083"/>
              <a:gd name="adj2" fmla="val -533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Избираме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Празен документ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Blank Document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 bwMode="auto">
          <a:xfrm flipH="1">
            <a:off x="1529859" y="2514600"/>
            <a:ext cx="1116623" cy="1519927"/>
          </a:xfrm>
          <a:prstGeom prst="rect">
            <a:avLst/>
          </a:prstGeom>
          <a:noFill/>
          <a:ln w="3810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75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07"/>
          <a:stretch/>
        </p:blipFill>
        <p:spPr>
          <a:xfrm>
            <a:off x="473318" y="1278993"/>
            <a:ext cx="11245363" cy="532803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2" name="Rounded Rectangular Callout 11"/>
          <p:cNvSpPr/>
          <p:nvPr/>
        </p:nvSpPr>
        <p:spPr bwMode="auto">
          <a:xfrm>
            <a:off x="940329" y="2430354"/>
            <a:ext cx="3821723" cy="686171"/>
          </a:xfrm>
          <a:prstGeom prst="wedgeRoundRectCallout">
            <a:avLst>
              <a:gd name="adj1" fmla="val -57715"/>
              <a:gd name="adj2" fmla="val 4013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Елементи в </a:t>
            </a:r>
            <a:r>
              <a:rPr lang="en-US" dirty="0"/>
              <a:t>Word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73319" y="1457567"/>
            <a:ext cx="4662562" cy="123584"/>
          </a:xfrm>
          <a:prstGeom prst="rect">
            <a:avLst/>
          </a:prstGeom>
          <a:noFill/>
          <a:ln w="3810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89987" y="1581152"/>
            <a:ext cx="10766182" cy="457430"/>
          </a:xfrm>
          <a:prstGeom prst="rect">
            <a:avLst/>
          </a:prstGeom>
          <a:noFill/>
          <a:ln w="3810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73318" y="6496050"/>
            <a:ext cx="11245363" cy="127072"/>
          </a:xfrm>
          <a:prstGeom prst="rect">
            <a:avLst/>
          </a:prstGeom>
          <a:noFill/>
          <a:ln w="3810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4943428" y="2245704"/>
            <a:ext cx="2910254" cy="677377"/>
          </a:xfrm>
          <a:prstGeom prst="wedgeRoundRectCallout">
            <a:avLst>
              <a:gd name="adj1" fmla="val -47847"/>
              <a:gd name="adj2" fmla="val -13997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Лента с менюта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769577" y="3000769"/>
            <a:ext cx="6479932" cy="3495281"/>
          </a:xfrm>
          <a:prstGeom prst="rect">
            <a:avLst/>
          </a:prstGeom>
          <a:noFill/>
          <a:ln w="3810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8248767" y="2631492"/>
            <a:ext cx="3603051" cy="676259"/>
          </a:xfrm>
          <a:prstGeom prst="wedgeRoundRectCallout">
            <a:avLst>
              <a:gd name="adj1" fmla="val 4370"/>
              <a:gd name="adj2" fmla="val -1422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Панел с инструменти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940328" y="2429655"/>
            <a:ext cx="3821724" cy="677377"/>
          </a:xfrm>
          <a:prstGeom prst="wedgeRoundRectCallout">
            <a:avLst>
              <a:gd name="adj1" fmla="val -3757"/>
              <a:gd name="adj2" fmla="val -841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Оразмерителни линии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9356409" y="4362929"/>
            <a:ext cx="2552371" cy="647221"/>
          </a:xfrm>
          <a:prstGeom prst="wedgeRoundRectCallout">
            <a:avLst>
              <a:gd name="adj1" fmla="val -49769"/>
              <a:gd name="adj2" fmla="val -739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Работно поле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ounded Rectangular Callout 15"/>
          <p:cNvSpPr/>
          <p:nvPr/>
        </p:nvSpPr>
        <p:spPr bwMode="auto">
          <a:xfrm>
            <a:off x="1111045" y="5361611"/>
            <a:ext cx="3480290" cy="677008"/>
          </a:xfrm>
          <a:prstGeom prst="wedgeRoundRectCallout">
            <a:avLst>
              <a:gd name="adj1" fmla="val 6242"/>
              <a:gd name="adj2" fmla="val 1066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Лента на документа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819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7" grpId="0" animBg="1"/>
      <p:bldP spid="8" grpId="0" animBg="1"/>
      <p:bldP spid="9" grpId="0" animBg="1"/>
      <p:bldP spid="10" grpId="0" animBg="1"/>
      <p:bldP spid="14" grpId="0" animBg="1"/>
      <p:bldP spid="11" grpId="0" animBg="1"/>
      <p:bldP spid="13" grpId="0" animBg="1"/>
      <p:bldP spid="15" grpId="0" animBg="1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12"/>
          <a:stretch/>
        </p:blipFill>
        <p:spPr>
          <a:xfrm>
            <a:off x="489985" y="1279628"/>
            <a:ext cx="11228695" cy="534267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Отваряне на съхранен текстов документ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465027" y="2953483"/>
            <a:ext cx="5090746" cy="1485900"/>
          </a:xfrm>
          <a:prstGeom prst="wedgeRoundRectCallout">
            <a:avLst>
              <a:gd name="adj1" fmla="val -76064"/>
              <a:gd name="adj2" fmla="val -167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да намерим съхранен документ, отваряме секцията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избираме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</a:t>
            </a:r>
          </a:p>
        </p:txBody>
      </p:sp>
      <p:sp>
        <p:nvSpPr>
          <p:cNvPr id="7" name="Rectangle 6"/>
          <p:cNvSpPr/>
          <p:nvPr/>
        </p:nvSpPr>
        <p:spPr bwMode="auto">
          <a:xfrm flipH="1">
            <a:off x="1419956" y="3327156"/>
            <a:ext cx="1666144" cy="369277"/>
          </a:xfrm>
          <a:prstGeom prst="rect">
            <a:avLst/>
          </a:prstGeom>
          <a:noFill/>
          <a:ln w="3810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289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30"/>
          <a:stretch/>
        </p:blipFill>
        <p:spPr>
          <a:xfrm>
            <a:off x="489985" y="1279628"/>
            <a:ext cx="11228695" cy="534267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Отваряне на съхранен текстов документ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 flipH="1">
            <a:off x="2990849" y="1619250"/>
            <a:ext cx="5705475" cy="3257550"/>
          </a:xfrm>
          <a:prstGeom prst="rect">
            <a:avLst/>
          </a:prstGeom>
          <a:noFill/>
          <a:ln w="3810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7926396" y="5487645"/>
            <a:ext cx="3640016" cy="1028700"/>
          </a:xfrm>
          <a:prstGeom prst="wedgeRoundRectCallout">
            <a:avLst>
              <a:gd name="adj1" fmla="val -50543"/>
              <a:gd name="adj2" fmla="val -1041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Селектираме файла и натискаме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3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13"/>
          <a:stretch/>
        </p:blipFill>
        <p:spPr>
          <a:xfrm>
            <a:off x="489985" y="1279628"/>
            <a:ext cx="11228695" cy="535326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Отваряне на съхранен текстов документ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657130" y="2649413"/>
            <a:ext cx="3150672" cy="1415563"/>
          </a:xfrm>
          <a:prstGeom prst="wedgeRoundRectCallout">
            <a:avLst>
              <a:gd name="adj1" fmla="val 32853"/>
              <a:gd name="adj2" fmla="val 132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След избиране на файл, той се зарежда в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Word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874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41"/>
          <a:stretch/>
        </p:blipFill>
        <p:spPr>
          <a:xfrm>
            <a:off x="489985" y="1279628"/>
            <a:ext cx="11228695" cy="535326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Съхраняване на документ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1349622" y="1826600"/>
            <a:ext cx="4651130" cy="1503484"/>
          </a:xfrm>
          <a:prstGeom prst="wedgeRoundRectCallout">
            <a:avLst>
              <a:gd name="adj1" fmla="val -62231"/>
              <a:gd name="adj2" fmla="val -756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Най-бързият начин за съхранение е от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дискетата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 горния ляв ъгъл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6860197" y="2150450"/>
            <a:ext cx="3999037" cy="1503484"/>
          </a:xfrm>
          <a:prstGeom prst="wedgeRoundRectCallout">
            <a:avLst>
              <a:gd name="adj1" fmla="val -24788"/>
              <a:gd name="adj2" fmla="val -379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Това запазва файла на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същото място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на което се съхранява!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975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41"/>
          <a:stretch/>
        </p:blipFill>
        <p:spPr>
          <a:xfrm>
            <a:off x="489984" y="1279628"/>
            <a:ext cx="11222739" cy="535326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Съхраняване на документ</a:t>
            </a:r>
            <a:endParaRPr lang="en-US" dirty="0"/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1052146" y="2307247"/>
            <a:ext cx="3429000" cy="1134209"/>
          </a:xfrm>
          <a:prstGeom prst="wedgeRoundRectCallout">
            <a:avLst>
              <a:gd name="adj1" fmla="val -55705"/>
              <a:gd name="adj2" fmla="val -1119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Другият начин е да отворим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697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604175"/>
          </a:xfrm>
        </p:spPr>
        <p:txBody>
          <a:bodyPr/>
          <a:lstStyle/>
          <a:p>
            <a:r>
              <a:rPr lang="bg-BG" smtClean="0"/>
              <a:t>Основни елементи при текстообработка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048" y="774000"/>
            <a:ext cx="6699903" cy="3766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8912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28"/>
          <a:stretch/>
        </p:blipFill>
        <p:spPr>
          <a:xfrm>
            <a:off x="489984" y="1279627"/>
            <a:ext cx="11222739" cy="535326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Съхраняване на текстов документ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562708" y="5547099"/>
            <a:ext cx="5380893" cy="1055076"/>
          </a:xfrm>
          <a:prstGeom prst="wedgeRoundRectCallout">
            <a:avLst>
              <a:gd name="adj1" fmla="val -43219"/>
              <a:gd name="adj2" fmla="val -3160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Избираме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Save As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така може да го съхраним, където желаем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8947234" y="1749669"/>
            <a:ext cx="3048000" cy="1552794"/>
          </a:xfrm>
          <a:prstGeom prst="wedgeRoundRectCallout">
            <a:avLst>
              <a:gd name="adj1" fmla="val -40362"/>
              <a:gd name="adj2" fmla="val 1124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Също така може да изберем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и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файла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 bwMode="auto">
          <a:xfrm flipH="1">
            <a:off x="3703026" y="4221040"/>
            <a:ext cx="5244208" cy="369277"/>
          </a:xfrm>
          <a:prstGeom prst="rect">
            <a:avLst/>
          </a:prstGeom>
          <a:noFill/>
          <a:ln w="3810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414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38889" y="1308296"/>
            <a:ext cx="10144593" cy="5384284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0258116" y="3980926"/>
            <a:ext cx="2082533" cy="2253824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57195" y="1547936"/>
            <a:ext cx="9579208" cy="5081546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chemeClr val="bg2"/>
              </a:buClr>
            </a:pPr>
            <a:r>
              <a:rPr lang="bg-BG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Елементи</a:t>
            </a:r>
            <a:r>
              <a:rPr lang="bg-BG" sz="3200" b="1" dirty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на текстов документ:</a:t>
            </a:r>
            <a:endParaRPr lang="bg-BG" sz="3200" b="1" dirty="0">
              <a:solidFill>
                <a:schemeClr val="bg2"/>
              </a:solidFill>
            </a:endParaRPr>
          </a:p>
          <a:p>
            <a:pPr marL="914115" lvl="1" indent="-456915">
              <a:buClr>
                <a:schemeClr val="bg2"/>
              </a:buClr>
            </a:pPr>
            <a:r>
              <a:rPr lang="bg-BG" sz="3000" b="1" dirty="0">
                <a:solidFill>
                  <a:schemeClr val="bg2"/>
                </a:solidFill>
              </a:rPr>
              <a:t>Символ</a:t>
            </a:r>
            <a:r>
              <a:rPr lang="bg-BG" sz="3000" dirty="0">
                <a:solidFill>
                  <a:schemeClr val="bg2"/>
                </a:solidFill>
              </a:rPr>
              <a:t>,</a:t>
            </a:r>
            <a:r>
              <a:rPr lang="bg-BG" sz="3000" b="1" dirty="0">
                <a:solidFill>
                  <a:schemeClr val="bg2"/>
                </a:solidFill>
              </a:rPr>
              <a:t> дума</a:t>
            </a:r>
            <a:r>
              <a:rPr lang="bg-BG" sz="3000" dirty="0">
                <a:solidFill>
                  <a:schemeClr val="bg2"/>
                </a:solidFill>
              </a:rPr>
              <a:t>,</a:t>
            </a:r>
            <a:r>
              <a:rPr lang="bg-BG" sz="3000" b="1" dirty="0">
                <a:solidFill>
                  <a:schemeClr val="bg2"/>
                </a:solidFill>
              </a:rPr>
              <a:t> изречение </a:t>
            </a:r>
            <a:r>
              <a:rPr lang="bg-BG" sz="3000" dirty="0">
                <a:solidFill>
                  <a:schemeClr val="bg2"/>
                </a:solidFill>
              </a:rPr>
              <a:t>и</a:t>
            </a:r>
            <a:r>
              <a:rPr lang="bg-BG" sz="3000" b="1" dirty="0">
                <a:solidFill>
                  <a:schemeClr val="bg2"/>
                </a:solidFill>
              </a:rPr>
              <a:t> абзац</a:t>
            </a:r>
          </a:p>
          <a:p>
            <a:pPr marL="381049"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При въвеждане на текст е важно да </a:t>
            </a:r>
            <a:r>
              <a:rPr lang="bg-BG" sz="3200" b="1" dirty="0">
                <a:solidFill>
                  <a:schemeClr val="bg2"/>
                </a:solidFill>
              </a:rPr>
              <a:t>спазваме</a:t>
            </a:r>
            <a:r>
              <a:rPr lang="bg-BG" sz="3200" dirty="0">
                <a:solidFill>
                  <a:schemeClr val="bg2"/>
                </a:solidFill>
              </a:rPr>
              <a:t> определени </a:t>
            </a:r>
            <a:r>
              <a:rPr lang="bg-BG" sz="3200" b="1" dirty="0">
                <a:solidFill>
                  <a:schemeClr val="bg2"/>
                </a:solidFill>
              </a:rPr>
              <a:t>правила</a:t>
            </a:r>
          </a:p>
          <a:p>
            <a:pPr marL="381049">
              <a:buClr>
                <a:schemeClr val="bg2"/>
              </a:buClr>
            </a:pPr>
            <a:r>
              <a:rPr lang="bg-BG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Части</a:t>
            </a:r>
            <a:r>
              <a:rPr lang="bg-BG" sz="3200" dirty="0">
                <a:solidFill>
                  <a:schemeClr val="bg2"/>
                </a:solidFill>
              </a:rPr>
              <a:t> на клавиатурата:</a:t>
            </a:r>
          </a:p>
          <a:p>
            <a:pPr marL="914115" lvl="1">
              <a:buClr>
                <a:schemeClr val="bg2"/>
              </a:buClr>
            </a:pPr>
            <a:r>
              <a:rPr lang="bg-BG" sz="3000" b="1" dirty="0">
                <a:solidFill>
                  <a:schemeClr val="bg2"/>
                </a:solidFill>
              </a:rPr>
              <a:t>Функционална</a:t>
            </a:r>
            <a:r>
              <a:rPr lang="bg-BG" sz="3000" dirty="0">
                <a:solidFill>
                  <a:schemeClr val="bg2"/>
                </a:solidFill>
              </a:rPr>
              <a:t>, </a:t>
            </a:r>
            <a:r>
              <a:rPr lang="bg-BG" sz="3000" b="1" dirty="0">
                <a:solidFill>
                  <a:schemeClr val="bg2"/>
                </a:solidFill>
              </a:rPr>
              <a:t>символна</a:t>
            </a:r>
            <a:r>
              <a:rPr lang="bg-BG" sz="3000" dirty="0">
                <a:solidFill>
                  <a:schemeClr val="bg2"/>
                </a:solidFill>
              </a:rPr>
              <a:t>, </a:t>
            </a:r>
            <a:r>
              <a:rPr lang="bg-BG" sz="3000" b="1" dirty="0">
                <a:solidFill>
                  <a:schemeClr val="bg2"/>
                </a:solidFill>
              </a:rPr>
              <a:t>навигационна</a:t>
            </a:r>
            <a:r>
              <a:rPr lang="bg-BG" sz="3000" dirty="0">
                <a:solidFill>
                  <a:schemeClr val="bg2"/>
                </a:solidFill>
              </a:rPr>
              <a:t> и </a:t>
            </a:r>
            <a:r>
              <a:rPr lang="bg-BG" sz="3000" b="1" dirty="0">
                <a:solidFill>
                  <a:schemeClr val="bg2"/>
                </a:solidFill>
              </a:rPr>
              <a:t>цифрова</a:t>
            </a:r>
          </a:p>
          <a:p>
            <a:pPr marL="381049">
              <a:buClr>
                <a:schemeClr val="bg2"/>
              </a:buClr>
            </a:pPr>
            <a:r>
              <a:rPr lang="bg-BG" sz="3200" b="1" dirty="0">
                <a:solidFill>
                  <a:schemeClr val="bg2"/>
                </a:solidFill>
              </a:rPr>
              <a:t>Създаване</a:t>
            </a:r>
            <a:r>
              <a:rPr lang="bg-BG" sz="3200" dirty="0">
                <a:solidFill>
                  <a:schemeClr val="bg2"/>
                </a:solidFill>
              </a:rPr>
              <a:t> и </a:t>
            </a:r>
            <a:r>
              <a:rPr lang="bg-BG" sz="3200" b="1" dirty="0">
                <a:solidFill>
                  <a:schemeClr val="bg2"/>
                </a:solidFill>
              </a:rPr>
              <a:t>съхранение</a:t>
            </a:r>
            <a:r>
              <a:rPr lang="bg-BG" sz="3200" dirty="0">
                <a:solidFill>
                  <a:schemeClr val="bg2"/>
                </a:solidFill>
              </a:rPr>
              <a:t> на </a:t>
            </a:r>
            <a:r>
              <a:rPr lang="bg-BG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текстови документи</a:t>
            </a:r>
            <a:endParaRPr lang="en-US" sz="32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019790" y="1121144"/>
            <a:ext cx="10126490" cy="5276048"/>
          </a:xfrm>
        </p:spPr>
        <p:txBody>
          <a:bodyPr>
            <a:normAutofit/>
          </a:bodyPr>
          <a:lstStyle/>
          <a:p>
            <a:r>
              <a:rPr lang="bg-BG" b="1" dirty="0"/>
              <a:t>͏</a:t>
            </a:r>
            <a:r>
              <a:rPr lang="bg-BG" b="1" dirty="0">
                <a:solidFill>
                  <a:schemeClr val="bg1"/>
                </a:solidFill>
              </a:rPr>
              <a:t>Символ</a:t>
            </a:r>
            <a:r>
              <a:rPr lang="bg-BG" dirty="0"/>
              <a:t> – най-малкият</a:t>
            </a:r>
            <a:r>
              <a:rPr lang="bg-BG" b="1" dirty="0"/>
              <a:t> неделим елемент </a:t>
            </a:r>
            <a:r>
              <a:rPr lang="bg-BG" dirty="0"/>
              <a:t>на текста</a:t>
            </a:r>
          </a:p>
          <a:p>
            <a:pPr lvl="1"/>
            <a:r>
              <a:rPr lang="bg-BG" dirty="0"/>
              <a:t>Включва: </a:t>
            </a:r>
            <a:r>
              <a:rPr lang="bg-BG" b="1" dirty="0"/>
              <a:t>букви</a:t>
            </a:r>
            <a:r>
              <a:rPr lang="bg-BG" dirty="0"/>
              <a:t>, </a:t>
            </a:r>
            <a:r>
              <a:rPr lang="bg-BG" b="1" dirty="0"/>
              <a:t>цифри</a:t>
            </a:r>
            <a:r>
              <a:rPr lang="bg-BG" dirty="0"/>
              <a:t>, </a:t>
            </a:r>
            <a:r>
              <a:rPr lang="bg-BG" b="1" dirty="0"/>
              <a:t>препинателни знаци </a:t>
            </a:r>
            <a:r>
              <a:rPr lang="bg-BG" dirty="0"/>
              <a:t>и </a:t>
            </a:r>
            <a:r>
              <a:rPr lang="bg-BG" b="1" dirty="0"/>
              <a:t>др.</a:t>
            </a:r>
            <a:r>
              <a:rPr lang="bg-BG" dirty="0"/>
              <a:t> </a:t>
            </a:r>
            <a:r>
              <a:rPr lang="bg-BG" b="1" dirty="0"/>
              <a:t>специални знаци </a:t>
            </a:r>
            <a:r>
              <a:rPr lang="bg-BG" dirty="0"/>
              <a:t>(@, №, $, %, *, ...)</a:t>
            </a:r>
          </a:p>
          <a:p>
            <a:r>
              <a:rPr lang="bg-BG" b="1" dirty="0"/>
              <a:t>͏</a:t>
            </a:r>
            <a:r>
              <a:rPr lang="bg-BG" b="1" dirty="0">
                <a:solidFill>
                  <a:schemeClr val="bg1"/>
                </a:solidFill>
              </a:rPr>
              <a:t>Дума</a:t>
            </a:r>
            <a:r>
              <a:rPr lang="bg-BG" dirty="0"/>
              <a:t> – </a:t>
            </a:r>
            <a:r>
              <a:rPr lang="bg-BG" b="1" dirty="0"/>
              <a:t>последователност</a:t>
            </a:r>
            <a:r>
              <a:rPr lang="bg-BG" dirty="0"/>
              <a:t> </a:t>
            </a:r>
            <a:r>
              <a:rPr lang="bg-BG" b="1" dirty="0"/>
              <a:t>от знаци</a:t>
            </a:r>
            <a:r>
              <a:rPr lang="bg-BG" dirty="0"/>
              <a:t>, между които </a:t>
            </a:r>
            <a:r>
              <a:rPr lang="bg-BG" b="1" dirty="0"/>
              <a:t>няма интервал</a:t>
            </a:r>
          </a:p>
          <a:p>
            <a:r>
              <a:rPr lang="bg-BG" b="1" dirty="0"/>
              <a:t>͏</a:t>
            </a:r>
            <a:r>
              <a:rPr lang="bg-BG" b="1" dirty="0">
                <a:solidFill>
                  <a:schemeClr val="bg1"/>
                </a:solidFill>
              </a:rPr>
              <a:t>Изречение</a:t>
            </a:r>
            <a:r>
              <a:rPr lang="bg-BG" b="1" dirty="0"/>
              <a:t> </a:t>
            </a:r>
            <a:r>
              <a:rPr lang="bg-BG" dirty="0"/>
              <a:t>–</a:t>
            </a:r>
            <a:r>
              <a:rPr lang="bg-BG" b="1" dirty="0"/>
              <a:t> последователност от думи </a:t>
            </a:r>
            <a:r>
              <a:rPr lang="bg-BG" dirty="0"/>
              <a:t>и </a:t>
            </a:r>
            <a:r>
              <a:rPr lang="bg-BG" b="1" dirty="0"/>
              <a:t>препинателни знаци</a:t>
            </a:r>
            <a:r>
              <a:rPr lang="bg-BG" dirty="0"/>
              <a:t>, завършващи със знак за </a:t>
            </a:r>
            <a:r>
              <a:rPr lang="bg-BG" b="1" dirty="0"/>
              <a:t>край на изречение</a:t>
            </a:r>
          </a:p>
          <a:p>
            <a:endParaRPr lang="bg-BG" b="1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71016" y="100750"/>
            <a:ext cx="8654034" cy="882654"/>
          </a:xfrm>
        </p:spPr>
        <p:txBody>
          <a:bodyPr>
            <a:noAutofit/>
          </a:bodyPr>
          <a:lstStyle/>
          <a:p>
            <a:r>
              <a:rPr lang="bg-BG" sz="3400" dirty="0"/>
              <a:t>Основни елементи на текстов документ (1)</a:t>
            </a:r>
            <a:endParaRPr lang="en-US" sz="3400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030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64"/>
          <a:stretch/>
        </p:blipFill>
        <p:spPr>
          <a:xfrm>
            <a:off x="0" y="1094746"/>
            <a:ext cx="12191999" cy="5807216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изречение в</a:t>
            </a:r>
            <a:r>
              <a:rPr lang="en-US" dirty="0"/>
              <a:t> Word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509471" y="3432429"/>
            <a:ext cx="6755179" cy="743917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Rounded Rectangular Callout 31"/>
          <p:cNvSpPr/>
          <p:nvPr/>
        </p:nvSpPr>
        <p:spPr bwMode="auto">
          <a:xfrm>
            <a:off x="365292" y="1514411"/>
            <a:ext cx="3230255" cy="993531"/>
          </a:xfrm>
          <a:prstGeom prst="wedgeRoundRectCallout">
            <a:avLst>
              <a:gd name="adj1" fmla="val 57902"/>
              <a:gd name="adj2" fmla="val 1261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Всяко изречение е изградено от думи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Rounded Rectangular Callout 32"/>
          <p:cNvSpPr/>
          <p:nvPr/>
        </p:nvSpPr>
        <p:spPr bwMode="auto">
          <a:xfrm>
            <a:off x="7750633" y="1488033"/>
            <a:ext cx="3748551" cy="1046285"/>
          </a:xfrm>
          <a:prstGeom prst="wedgeRoundRectCallout">
            <a:avLst>
              <a:gd name="adj1" fmla="val -33265"/>
              <a:gd name="adj2" fmla="val 1196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Думите са изградени от символи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7397750" y="3432429"/>
            <a:ext cx="1866900" cy="309199"/>
            <a:chOff x="7397750" y="3432429"/>
            <a:chExt cx="1866900" cy="309199"/>
          </a:xfrm>
        </p:grpSpPr>
        <p:sp>
          <p:nvSpPr>
            <p:cNvPr id="12" name="Rectangle 11"/>
            <p:cNvSpPr/>
            <p:nvPr/>
          </p:nvSpPr>
          <p:spPr bwMode="auto">
            <a:xfrm>
              <a:off x="7397750" y="3438905"/>
              <a:ext cx="1866900" cy="288545"/>
            </a:xfrm>
            <a:prstGeom prst="rect">
              <a:avLst/>
            </a:prstGeom>
            <a:noFill/>
            <a:ln w="3810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flipV="1">
              <a:off x="7569200" y="3442478"/>
              <a:ext cx="1650" cy="291448"/>
            </a:xfrm>
            <a:prstGeom prst="line">
              <a:avLst/>
            </a:prstGeom>
            <a:ln w="28575">
              <a:solidFill>
                <a:srgbClr val="485C7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7731583" y="3451244"/>
              <a:ext cx="0" cy="276206"/>
            </a:xfrm>
            <a:prstGeom prst="line">
              <a:avLst/>
            </a:prstGeom>
            <a:ln w="28575">
              <a:solidFill>
                <a:srgbClr val="485C7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 flipV="1">
              <a:off x="7881174" y="3451244"/>
              <a:ext cx="429" cy="282682"/>
            </a:xfrm>
            <a:prstGeom prst="line">
              <a:avLst/>
            </a:prstGeom>
            <a:ln w="28575">
              <a:solidFill>
                <a:srgbClr val="485C7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8058609" y="3438904"/>
              <a:ext cx="1587" cy="288546"/>
            </a:xfrm>
            <a:prstGeom prst="line">
              <a:avLst/>
            </a:prstGeom>
            <a:ln w="28575">
              <a:solidFill>
                <a:srgbClr val="485C7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8218153" y="3432430"/>
              <a:ext cx="0" cy="295020"/>
            </a:xfrm>
            <a:prstGeom prst="line">
              <a:avLst/>
            </a:prstGeom>
            <a:ln w="28575">
              <a:solidFill>
                <a:srgbClr val="485C7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 flipV="1">
              <a:off x="8395952" y="3451244"/>
              <a:ext cx="1" cy="282683"/>
            </a:xfrm>
            <a:prstGeom prst="line">
              <a:avLst/>
            </a:prstGeom>
            <a:ln w="28575">
              <a:solidFill>
                <a:srgbClr val="485C7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8576486" y="3432429"/>
              <a:ext cx="0" cy="295021"/>
            </a:xfrm>
            <a:prstGeom prst="line">
              <a:avLst/>
            </a:prstGeom>
            <a:ln w="28575">
              <a:solidFill>
                <a:srgbClr val="485C7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8762642" y="3443541"/>
              <a:ext cx="0" cy="290384"/>
            </a:xfrm>
            <a:prstGeom prst="line">
              <a:avLst/>
            </a:prstGeom>
            <a:ln w="28575">
              <a:solidFill>
                <a:srgbClr val="485C7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8930917" y="3451244"/>
              <a:ext cx="0" cy="290384"/>
            </a:xfrm>
            <a:prstGeom prst="line">
              <a:avLst/>
            </a:prstGeom>
            <a:ln w="28575">
              <a:solidFill>
                <a:srgbClr val="485C7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9067442" y="3438904"/>
              <a:ext cx="0" cy="290384"/>
            </a:xfrm>
            <a:prstGeom prst="line">
              <a:avLst/>
            </a:prstGeom>
            <a:ln w="28575">
              <a:solidFill>
                <a:srgbClr val="485C7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323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2" grpId="0" animBg="1"/>
      <p:bldP spid="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/>
          <a:p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Абзац</a:t>
            </a:r>
            <a:r>
              <a:rPr lang="bg-BG" dirty="0"/>
              <a:t> – </a:t>
            </a:r>
            <a:r>
              <a:rPr lang="bg-BG" b="1" dirty="0"/>
              <a:t>поредица от изречения</a:t>
            </a:r>
          </a:p>
          <a:p>
            <a:pPr lvl="1"/>
            <a:r>
              <a:rPr lang="bg-BG" dirty="0"/>
              <a:t>Започва на </a:t>
            </a:r>
            <a:r>
              <a:rPr lang="bg-BG" b="1" dirty="0"/>
              <a:t>нов ред</a:t>
            </a:r>
            <a:r>
              <a:rPr lang="bg-BG" dirty="0"/>
              <a:t>, отделен от другите изречения с </a:t>
            </a:r>
            <a:r>
              <a:rPr lang="bg-BG" b="1" dirty="0"/>
              <a:t>разстояние</a:t>
            </a:r>
            <a:r>
              <a:rPr lang="bg-BG" dirty="0"/>
              <a:t> или </a:t>
            </a:r>
            <a:r>
              <a:rPr lang="bg-BG" b="1" dirty="0"/>
              <a:t>отстъп</a:t>
            </a:r>
          </a:p>
          <a:p>
            <a:r>
              <a:rPr lang="bg-BG" b="1" dirty="0"/>
              <a:t>͏</a:t>
            </a:r>
            <a:r>
              <a:rPr lang="bg-BG" b="1" dirty="0">
                <a:solidFill>
                  <a:schemeClr val="bg1"/>
                </a:solidFill>
              </a:rPr>
              <a:t>Страница</a:t>
            </a:r>
            <a:r>
              <a:rPr lang="bg-BG" b="1" dirty="0"/>
              <a:t> </a:t>
            </a:r>
            <a:r>
              <a:rPr lang="bg-BG" dirty="0"/>
              <a:t>–</a:t>
            </a:r>
            <a:r>
              <a:rPr lang="bg-BG" b="1" dirty="0"/>
              <a:t> текст</a:t>
            </a:r>
            <a:r>
              <a:rPr lang="bg-BG" dirty="0"/>
              <a:t>, който може да се отпечатва на един лист</a:t>
            </a:r>
            <a:endParaRPr lang="bg-BG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39807" y="100750"/>
            <a:ext cx="8685243" cy="882654"/>
          </a:xfrm>
        </p:spPr>
        <p:txBody>
          <a:bodyPr>
            <a:noAutofit/>
          </a:bodyPr>
          <a:lstStyle/>
          <a:p>
            <a:r>
              <a:rPr lang="bg-BG" sz="3400" dirty="0"/>
              <a:t>Основни елементи на текстов документ (2)</a:t>
            </a:r>
            <a:endParaRPr lang="en-US" sz="3400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300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страница и абзац в </a:t>
            </a:r>
            <a:r>
              <a:rPr lang="en-US" dirty="0"/>
              <a:t>Word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61"/>
          <a:stretch/>
        </p:blipFill>
        <p:spPr>
          <a:xfrm>
            <a:off x="0" y="1098080"/>
            <a:ext cx="12191999" cy="612919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4470155" y="3173790"/>
            <a:ext cx="3311037" cy="95859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7781192" y="2034999"/>
            <a:ext cx="4220308" cy="1081454"/>
          </a:xfrm>
          <a:prstGeom prst="wedgeRoundRectCallout">
            <a:avLst>
              <a:gd name="adj1" fmla="val -47916"/>
              <a:gd name="adj2" fmla="val 1047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Поредица от обединени изречения –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абзац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Left Brace 9"/>
          <p:cNvSpPr/>
          <p:nvPr/>
        </p:nvSpPr>
        <p:spPr>
          <a:xfrm>
            <a:off x="3267123" y="2250832"/>
            <a:ext cx="738554" cy="4536830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492214" y="4207060"/>
            <a:ext cx="1529862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dirty="0"/>
              <a:t>Страница</a:t>
            </a:r>
            <a:endParaRPr lang="en-US" sz="2400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008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 smtClean="0"/>
              <a:t>Правила при въвеждане на текст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470" y="1571625"/>
            <a:ext cx="4053802" cy="222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59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996000" y="3879000"/>
            <a:ext cx="5005597" cy="2274004"/>
          </a:xfrm>
        </p:spPr>
        <p:txBody>
          <a:bodyPr>
            <a:noAutofit/>
          </a:bodyPr>
          <a:lstStyle/>
          <a:p>
            <a:r>
              <a:rPr lang="bg-BG" sz="3600" dirty="0"/>
              <a:t>Котката изяде рибата.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3879000"/>
            <a:ext cx="5355000" cy="2274004"/>
          </a:xfrm>
        </p:spPr>
        <p:txBody>
          <a:bodyPr>
            <a:noAutofit/>
          </a:bodyPr>
          <a:lstStyle/>
          <a:p>
            <a:r>
              <a:rPr lang="bg-BG" sz="3600" dirty="0"/>
              <a:t>Котката изяде     рибата.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Правила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35666" y="1337400"/>
            <a:ext cx="10120669" cy="138766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bg-BG" sz="3600" dirty="0"/>
              <a:t>Между думите се оставя</a:t>
            </a:r>
            <a:r>
              <a:rPr lang="bg-BG" sz="3600" b="1" dirty="0"/>
              <a:t> само един интервал</a:t>
            </a:r>
          </a:p>
          <a:p>
            <a:endParaRPr lang="bg-BG" sz="40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92CDB3-FE32-5BC8-0703-B074F0B89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3150" y="2620424"/>
            <a:ext cx="1131921" cy="11078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2DF2F1B-5BC4-7CA7-7AE7-8E58B91C7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4578" y="2565905"/>
            <a:ext cx="1131921" cy="1112462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15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build="p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3836</TotalTime>
  <Words>1050</Words>
  <Application>Microsoft Office PowerPoint</Application>
  <PresentationFormat>Widescreen</PresentationFormat>
  <Paragraphs>195</Paragraphs>
  <Slides>33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맑은 고딕</vt:lpstr>
      <vt:lpstr>Arial</vt:lpstr>
      <vt:lpstr>Calibri</vt:lpstr>
      <vt:lpstr>Consolas</vt:lpstr>
      <vt:lpstr>Wingdings</vt:lpstr>
      <vt:lpstr>SoftUni</vt:lpstr>
      <vt:lpstr>Въведение в текстообработката</vt:lpstr>
      <vt:lpstr>Съдържание</vt:lpstr>
      <vt:lpstr>Основни елементи при текстообработка</vt:lpstr>
      <vt:lpstr>Основни елементи на текстов документ (1)</vt:lpstr>
      <vt:lpstr>Пример за изречение в Word</vt:lpstr>
      <vt:lpstr>Основни елементи на текстов документ (2)</vt:lpstr>
      <vt:lpstr>Пример за страница и абзац в Word</vt:lpstr>
      <vt:lpstr>Правила при въвеждане на текст</vt:lpstr>
      <vt:lpstr>Правила</vt:lpstr>
      <vt:lpstr>Правила</vt:lpstr>
      <vt:lpstr>Правила</vt:lpstr>
      <vt:lpstr>Правила</vt:lpstr>
      <vt:lpstr>Правила</vt:lpstr>
      <vt:lpstr>Клавиатура</vt:lpstr>
      <vt:lpstr>Части на клавиатурата</vt:lpstr>
      <vt:lpstr>Функционална част</vt:lpstr>
      <vt:lpstr>Символна част</vt:lpstr>
      <vt:lpstr>Навигационна част</vt:lpstr>
      <vt:lpstr>Цифрова част</vt:lpstr>
      <vt:lpstr>Смяна на езици</vt:lpstr>
      <vt:lpstr>Съответствие на буквите на кирилица при фонетична подредба с клавишите на латиница</vt:lpstr>
      <vt:lpstr>Microsoft Word</vt:lpstr>
      <vt:lpstr>Създаване на текстов документ</vt:lpstr>
      <vt:lpstr>Елементи в Word</vt:lpstr>
      <vt:lpstr>Отваряне на съхранен текстов документ</vt:lpstr>
      <vt:lpstr>Отваряне на съхранен текстов документ</vt:lpstr>
      <vt:lpstr>Отваряне на съхранен текстов документ</vt:lpstr>
      <vt:lpstr>Съхраняване на документ</vt:lpstr>
      <vt:lpstr>Съхраняване на документ</vt:lpstr>
      <vt:lpstr>Съхраняване на текстов документ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Въведение в текстообработката</dc:title>
  <dc:subject>КМИТ 5 клас</dc:subject>
  <dc:creator>BG-IT-Edu</dc:creator>
  <cp:keywords>SoftUni Foundation; Word; text processing</cp:keywords>
  <dc:description>Open Programming and IT Courseware for IT Teachers (BG-IT-Edu): https://github.com/BG-IT-Edu
With the kind support of SoftUni: https://softuni.bg</dc:description>
  <cp:lastModifiedBy>PC</cp:lastModifiedBy>
  <cp:revision>85</cp:revision>
  <dcterms:created xsi:type="dcterms:W3CDTF">2018-05-23T13:08:44Z</dcterms:created>
  <dcterms:modified xsi:type="dcterms:W3CDTF">2024-02-23T18:15:08Z</dcterms:modified>
  <cp:category>computer programming; programming</cp:category>
</cp:coreProperties>
</file>