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189DDE0-9559-4B35-A61E-8B4DDA9D6490}">
          <p14:sldIdLst>
            <p14:sldId id="256"/>
            <p14:sldId id="257"/>
          </p14:sldIdLst>
        </p14:section>
        <p14:section name="Характеристики на символ" id="{E15FB9BA-E226-4252-90F8-B604D0D146DD}">
          <p14:sldIdLst>
            <p14:sldId id="258"/>
            <p14:sldId id="259"/>
          </p14:sldIdLst>
        </p14:section>
        <p14:section name="Форматиране на символи" id="{3C62F7ED-00B9-4C1E-9EA8-4D768CF2E75A}">
          <p14:sldIdLst>
            <p14:sldId id="260"/>
            <p14:sldId id="261"/>
            <p14:sldId id="262"/>
            <p14:sldId id="263"/>
            <p14:sldId id="264"/>
          </p14:sldIdLst>
        </p14:section>
        <p14:section name="Скрити символи" id="{394B5857-609B-4EE6-B675-1CD5C48EAF91}">
          <p14:sldIdLst>
            <p14:sldId id="265"/>
            <p14:sldId id="266"/>
          </p14:sldIdLst>
        </p14:section>
        <p14:section name="Форматиране на абзац" id="{49B49523-3E75-48FE-9C24-B644B2986DB6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Заключение" id="{91C7ADDB-CA26-4347-96A0-F233FE5F6034}">
          <p14:sldIdLst>
            <p14:sldId id="275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564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03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17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7" y="1871075"/>
            <a:ext cx="10965303" cy="705869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Начини за редактиране на текст в </a:t>
            </a:r>
            <a:r>
              <a:rPr lang="en-US" dirty="0">
                <a:solidFill>
                  <a:srgbClr val="234465"/>
                </a:solidFill>
              </a:rPr>
              <a:t>Word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409" y="429804"/>
            <a:ext cx="11183752" cy="1451750"/>
          </a:xfrm>
        </p:spPr>
        <p:txBody>
          <a:bodyPr>
            <a:noAutofit/>
          </a:bodyPr>
          <a:lstStyle/>
          <a:p>
            <a:r>
              <a:rPr lang="ru-RU" dirty="0"/>
              <a:t>Форматиране на текст на ниво символ и </a:t>
            </a:r>
            <a:r>
              <a:rPr lang="bg-BG" dirty="0"/>
              <a:t>абзац</a:t>
            </a:r>
            <a:endParaRPr lang="en-US" sz="4800" dirty="0">
              <a:solidFill>
                <a:srgbClr val="23446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000" y="2498784"/>
            <a:ext cx="3241160" cy="3014279"/>
          </a:xfrm>
          <a:prstGeom prst="rect">
            <a:avLst/>
          </a:prstGeom>
        </p:spPr>
      </p:pic>
      <p:sp>
        <p:nvSpPr>
          <p:cNvPr id="14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5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5" y="3160306"/>
            <a:ext cx="1916955" cy="8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mtClean="0"/>
              <a:t>Скрити символи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915" y="996461"/>
            <a:ext cx="3135923" cy="313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9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061676"/>
          </a:xfrm>
        </p:spPr>
        <p:txBody>
          <a:bodyPr/>
          <a:lstStyle/>
          <a:p>
            <a:r>
              <a:rPr lang="bg-BG" b="1" dirty="0"/>
              <a:t>Най-често</a:t>
            </a:r>
            <a:r>
              <a:rPr lang="bg-BG" dirty="0"/>
              <a:t> използваните скрити символи:</a:t>
            </a:r>
          </a:p>
          <a:p>
            <a:pPr lvl="1"/>
            <a:r>
              <a:rPr lang="bg-BG" dirty="0"/>
              <a:t>Интервал </a:t>
            </a:r>
            <a:r>
              <a:rPr lang="en-US" dirty="0"/>
              <a:t>[</a:t>
            </a:r>
            <a:r>
              <a:rPr lang="en-US" b="1" dirty="0"/>
              <a:t>Space</a:t>
            </a:r>
            <a:r>
              <a:rPr lang="en-US" dirty="0"/>
              <a:t>] – </a:t>
            </a:r>
            <a:r>
              <a:rPr lang="en-US" b="1" dirty="0"/>
              <a:t>·</a:t>
            </a:r>
          </a:p>
          <a:p>
            <a:pPr lvl="1"/>
            <a:r>
              <a:rPr lang="bg-BG" dirty="0"/>
              <a:t>Край на абзац </a:t>
            </a:r>
            <a:r>
              <a:rPr lang="en-US" dirty="0"/>
              <a:t>[</a:t>
            </a:r>
            <a:r>
              <a:rPr lang="en-US" b="1" dirty="0"/>
              <a:t>Enter</a:t>
            </a:r>
            <a:r>
              <a:rPr lang="en-US" dirty="0"/>
              <a:t>] – </a:t>
            </a:r>
            <a:r>
              <a:rPr lang="en-US" b="1" dirty="0"/>
              <a:t>¶</a:t>
            </a:r>
          </a:p>
          <a:p>
            <a:r>
              <a:rPr lang="bg-BG" dirty="0"/>
              <a:t>Може да </a:t>
            </a:r>
            <a:r>
              <a:rPr lang="bg-BG" b="1" dirty="0"/>
              <a:t>скриете</a:t>
            </a:r>
            <a:r>
              <a:rPr lang="bg-BG" dirty="0"/>
              <a:t> или </a:t>
            </a:r>
            <a:r>
              <a:rPr lang="bg-BG" b="1" dirty="0"/>
              <a:t>покажете</a:t>
            </a:r>
            <a:r>
              <a:rPr lang="bg-BG" dirty="0"/>
              <a:t> тези символи с бутона </a:t>
            </a:r>
            <a:r>
              <a:rPr lang="en-US" dirty="0"/>
              <a:t>[</a:t>
            </a:r>
            <a:r>
              <a:rPr lang="en-US" b="1" dirty="0"/>
              <a:t>¶</a:t>
            </a:r>
            <a:r>
              <a:rPr lang="en-US" dirty="0"/>
              <a:t>] </a:t>
            </a:r>
            <a:r>
              <a:rPr lang="bg-BG" dirty="0"/>
              <a:t>от раздела </a:t>
            </a:r>
            <a:r>
              <a:rPr lang="en-US" b="1" dirty="0"/>
              <a:t>Home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Скрити символи в компютърния текст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855" y="4679503"/>
            <a:ext cx="4390805" cy="175632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 6"/>
          <p:cNvSpPr/>
          <p:nvPr/>
        </p:nvSpPr>
        <p:spPr bwMode="auto">
          <a:xfrm>
            <a:off x="10770348" y="4837030"/>
            <a:ext cx="442548" cy="46599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07" y="4596039"/>
            <a:ext cx="5080643" cy="192325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126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mtClean="0"/>
              <a:t>Форматиране на абзац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59" y="1537187"/>
            <a:ext cx="2223282" cy="222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8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10650510" cy="882654"/>
          </a:xfrm>
        </p:spPr>
        <p:txBody>
          <a:bodyPr>
            <a:normAutofit/>
          </a:bodyPr>
          <a:lstStyle/>
          <a:p>
            <a:r>
              <a:rPr lang="bg-BG" sz="3200" dirty="0"/>
              <a:t>Подравняване и междуредово разстояние на абзац</a:t>
            </a:r>
            <a:endParaRPr lang="en-US" sz="3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809" y="2793607"/>
            <a:ext cx="4726383" cy="18905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6" name="Rectangle 15"/>
          <p:cNvSpPr/>
          <p:nvPr/>
        </p:nvSpPr>
        <p:spPr bwMode="auto">
          <a:xfrm>
            <a:off x="3806839" y="3650069"/>
            <a:ext cx="1820238" cy="46599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1173068" y="1622285"/>
            <a:ext cx="2633771" cy="958362"/>
          </a:xfrm>
          <a:prstGeom prst="wedgeRoundRectCallout">
            <a:avLst>
              <a:gd name="adj1" fmla="val 46156"/>
              <a:gd name="adj2" fmla="val 1486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Подравняване на абзац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ounded Rectangular Callout 23"/>
          <p:cNvSpPr/>
          <p:nvPr/>
        </p:nvSpPr>
        <p:spPr bwMode="auto">
          <a:xfrm>
            <a:off x="6755421" y="1409324"/>
            <a:ext cx="2633771" cy="958362"/>
          </a:xfrm>
          <a:prstGeom prst="wedgeRoundRectCallout">
            <a:avLst>
              <a:gd name="adj1" fmla="val -58222"/>
              <a:gd name="adj2" fmla="val 1753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Междуредово разстояние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812476" y="3650069"/>
            <a:ext cx="726070" cy="46599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05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Подравняване на абзац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640" y="2784463"/>
            <a:ext cx="4726383" cy="18905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Rectangle 4"/>
          <p:cNvSpPr/>
          <p:nvPr/>
        </p:nvSpPr>
        <p:spPr bwMode="auto">
          <a:xfrm>
            <a:off x="3806839" y="3650069"/>
            <a:ext cx="455547" cy="46599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298031" y="3650065"/>
            <a:ext cx="422260" cy="46599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732298" y="3650066"/>
            <a:ext cx="422260" cy="46599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90202" y="3650067"/>
            <a:ext cx="422260" cy="46599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01160" y="1573823"/>
            <a:ext cx="2633771" cy="958362"/>
          </a:xfrm>
          <a:prstGeom prst="wedgeRoundRectCallout">
            <a:avLst>
              <a:gd name="adj1" fmla="val 73641"/>
              <a:gd name="adj2" fmla="val 1615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Ляво подравняване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3327604" y="1409324"/>
            <a:ext cx="2633771" cy="958362"/>
          </a:xfrm>
          <a:prstGeom prst="wedgeRoundRectCallout">
            <a:avLst>
              <a:gd name="adj1" fmla="val -5810"/>
              <a:gd name="adj2" fmla="val 1790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Централно подравняване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6087398" y="1409324"/>
            <a:ext cx="2633771" cy="958362"/>
          </a:xfrm>
          <a:prstGeom prst="wedgeRoundRectCallout">
            <a:avLst>
              <a:gd name="adj1" fmla="val -88600"/>
              <a:gd name="adj2" fmla="val 1799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Дясно подравняване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329062" y="4985238"/>
            <a:ext cx="2633771" cy="958362"/>
          </a:xfrm>
          <a:prstGeom prst="wedgeRoundRectCallout">
            <a:avLst>
              <a:gd name="adj1" fmla="val -74413"/>
              <a:gd name="adj2" fmla="val -1400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Двустранно подравняване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591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Подравняване на абзац – 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36" y="1239716"/>
            <a:ext cx="10378728" cy="55070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700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500" dirty="0"/>
              <a:t>Задаване на междуредово разстояние – видео </a:t>
            </a:r>
            <a:endParaRPr lang="en-US" sz="3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72" y="1239716"/>
            <a:ext cx="10383092" cy="550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3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90"/>
          <a:stretch/>
        </p:blipFill>
        <p:spPr>
          <a:xfrm>
            <a:off x="514069" y="1269930"/>
            <a:ext cx="11163862" cy="53520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Форматиране на абзац от диалоговия прозорец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095045" y="2002976"/>
            <a:ext cx="197799" cy="21708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542090" y="2627435"/>
            <a:ext cx="6962775" cy="1628775"/>
          </a:xfrm>
          <a:prstGeom prst="wedgeRoundRectCallout">
            <a:avLst>
              <a:gd name="adj1" fmla="val -51918"/>
              <a:gd name="adj2" fmla="val -771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отворим прозорец с повече възможности за форматиране на абзац, натискаме бутона в долния десен ъгъл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012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38"/>
          <a:stretch/>
        </p:blipFill>
        <p:spPr>
          <a:xfrm>
            <a:off x="514069" y="1269930"/>
            <a:ext cx="11163862" cy="53520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 dirty="0"/>
              <a:t>Форматиране на абзац от диалоговия прозорец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895725" y="1819275"/>
            <a:ext cx="2724150" cy="733425"/>
          </a:xfrm>
          <a:prstGeom prst="wedgeRoundRectCallout">
            <a:avLst>
              <a:gd name="adj1" fmla="val 20775"/>
              <a:gd name="adj2" fmla="val 1326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Подравняване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439024" y="2371725"/>
            <a:ext cx="2466975" cy="1028700"/>
          </a:xfrm>
          <a:prstGeom prst="wedgeRoundRectCallout">
            <a:avLst>
              <a:gd name="adj1" fmla="val -56577"/>
              <a:gd name="adj2" fmla="val 107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Отстъп на първи ред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031829" y="3525097"/>
            <a:ext cx="2466975" cy="1028700"/>
          </a:xfrm>
          <a:prstGeom prst="wedgeRoundRectCallout">
            <a:avLst>
              <a:gd name="adj1" fmla="val 61184"/>
              <a:gd name="adj2" fmla="val 394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Разстояние преди и след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629524" y="4801141"/>
            <a:ext cx="2619376" cy="1028700"/>
          </a:xfrm>
          <a:prstGeom prst="wedgeRoundRectCallout">
            <a:avLst>
              <a:gd name="adj1" fmla="val -62816"/>
              <a:gd name="adj2" fmla="val -541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Междуредово разстояние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869595" y="4335148"/>
            <a:ext cx="1039852" cy="32892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09447" y="4336956"/>
            <a:ext cx="1234303" cy="32712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1593605" y="5094393"/>
            <a:ext cx="2695574" cy="1457225"/>
          </a:xfrm>
          <a:prstGeom prst="wedgeRoundRectCallout">
            <a:avLst>
              <a:gd name="adj1" fmla="val 70738"/>
              <a:gd name="adj2" fmla="val -314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Преглед на избраното форматиране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903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5201066"/>
          </a:xfrm>
        </p:spPr>
        <p:txBody>
          <a:bodyPr>
            <a:normAutofit/>
          </a:bodyPr>
          <a:lstStyle/>
          <a:p>
            <a:r>
              <a:rPr lang="bg-BG" sz="3600" dirty="0"/>
              <a:t>͏</a:t>
            </a:r>
            <a:r>
              <a:rPr lang="bg-BG" sz="3600" b="1" dirty="0">
                <a:solidFill>
                  <a:schemeClr val="bg1"/>
                </a:solidFill>
              </a:rPr>
              <a:t>Отстъп</a:t>
            </a:r>
            <a:r>
              <a:rPr lang="bg-BG" sz="3600" dirty="0"/>
              <a:t> – разстоянието от </a:t>
            </a:r>
            <a:r>
              <a:rPr lang="bg-BG" sz="3600" b="1" dirty="0"/>
              <a:t>левия край на абзаца </a:t>
            </a:r>
            <a:r>
              <a:rPr lang="bg-BG" sz="3600" dirty="0"/>
              <a:t>до </a:t>
            </a:r>
            <a:r>
              <a:rPr lang="bg-BG" sz="3600" b="1" dirty="0"/>
              <a:t>левия край на текстовото поле</a:t>
            </a:r>
            <a:r>
              <a:rPr lang="bg-BG" sz="3600" dirty="0"/>
              <a:t> (същото е и от дясната страна)</a:t>
            </a:r>
            <a:endParaRPr lang="bg-BG" sz="3600" b="1" dirty="0"/>
          </a:p>
          <a:p>
            <a:r>
              <a:rPr lang="bg-BG" sz="3600" dirty="0"/>
              <a:t>Мерни единици:</a:t>
            </a:r>
          </a:p>
          <a:p>
            <a:pPr lvl="1"/>
            <a:r>
              <a:rPr lang="bg-BG" sz="3200" b="1" dirty="0"/>
              <a:t>Сантиметри</a:t>
            </a:r>
            <a:r>
              <a:rPr lang="bg-BG" sz="3200" dirty="0"/>
              <a:t> или </a:t>
            </a:r>
            <a:r>
              <a:rPr lang="bg-BG" sz="3200" b="1" dirty="0"/>
              <a:t>инчове</a:t>
            </a:r>
          </a:p>
          <a:p>
            <a:pPr lvl="1"/>
            <a:r>
              <a:rPr lang="bg-BG" sz="3200" b="1" dirty="0"/>
              <a:t>1</a:t>
            </a:r>
            <a:r>
              <a:rPr lang="en-US" sz="3200" b="1" dirty="0"/>
              <a:t> </a:t>
            </a:r>
            <a:r>
              <a:rPr lang="bg-BG" sz="3200" dirty="0"/>
              <a:t>инч</a:t>
            </a:r>
            <a:r>
              <a:rPr lang="bg-BG" sz="3200" b="1" dirty="0"/>
              <a:t> </a:t>
            </a:r>
            <a:r>
              <a:rPr lang="bg-BG" sz="3200" dirty="0"/>
              <a:t>= </a:t>
            </a:r>
            <a:r>
              <a:rPr lang="bg-BG" sz="3200" b="1" dirty="0"/>
              <a:t>2,54 </a:t>
            </a:r>
            <a:r>
              <a:rPr lang="bg-BG" sz="3200" dirty="0"/>
              <a:t>см.</a:t>
            </a:r>
          </a:p>
          <a:p>
            <a:r>
              <a:rPr lang="bg-BG" sz="3600" dirty="0"/>
              <a:t>Разстоянията преди и след параграф и междуредовото разстояние се задава в </a:t>
            </a:r>
            <a:r>
              <a:rPr lang="bg-BG" sz="3600" b="1" dirty="0"/>
              <a:t>пунктове</a:t>
            </a:r>
            <a:r>
              <a:rPr lang="bg-BG" sz="3600" dirty="0"/>
              <a:t> (</a:t>
            </a:r>
            <a:r>
              <a:rPr lang="en-US" sz="3600" b="1" dirty="0"/>
              <a:t>pt</a:t>
            </a:r>
            <a:r>
              <a:rPr lang="bg-BG" sz="36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Отстъп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1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͏</a:t>
            </a:r>
            <a:r>
              <a:rPr lang="bg-BG" b="1" dirty="0"/>
              <a:t>Характеристики</a:t>
            </a:r>
            <a:r>
              <a:rPr lang="bg-BG" dirty="0"/>
              <a:t> на символ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͏</a:t>
            </a:r>
            <a:r>
              <a:rPr lang="bg-BG" b="1" dirty="0"/>
              <a:t>Форматиране</a:t>
            </a:r>
            <a:r>
              <a:rPr lang="bg-BG" dirty="0"/>
              <a:t> на символи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͏</a:t>
            </a:r>
            <a:r>
              <a:rPr lang="bg-BG" b="1" dirty="0"/>
              <a:t>Скрити символи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͏</a:t>
            </a:r>
            <a:r>
              <a:rPr lang="bg-BG" b="1" dirty="0"/>
              <a:t>Форматиране</a:t>
            </a:r>
            <a:r>
              <a:rPr lang="bg-BG" dirty="0"/>
              <a:t> на абзац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b="1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321757"/>
            <a:ext cx="10144593" cy="5384284"/>
            <a:chOff x="491307" y="1520950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91307" y="1520950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258116" y="3980926"/>
            <a:ext cx="2082533" cy="225382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7195" y="1547936"/>
            <a:ext cx="9579208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bg2"/>
              </a:buClr>
            </a:pPr>
            <a:r>
              <a:rPr lang="bg-BG" sz="31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Характеристики на символ</a:t>
            </a:r>
            <a:r>
              <a:rPr lang="bg-BG" sz="3100" b="1" dirty="0">
                <a:solidFill>
                  <a:schemeClr val="bg2"/>
                </a:solidFill>
              </a:rPr>
              <a:t>:</a:t>
            </a:r>
          </a:p>
          <a:p>
            <a:pPr lvl="1">
              <a:buClr>
                <a:schemeClr val="bg2"/>
              </a:buClr>
            </a:pPr>
            <a:r>
              <a:rPr lang="bg-BG" sz="2900" b="1" dirty="0">
                <a:solidFill>
                  <a:schemeClr val="bg2"/>
                </a:solidFill>
              </a:rPr>
              <a:t>Цвят</a:t>
            </a:r>
            <a:r>
              <a:rPr lang="bg-BG" sz="2900" dirty="0">
                <a:solidFill>
                  <a:schemeClr val="bg2"/>
                </a:solidFill>
              </a:rPr>
              <a:t>,</a:t>
            </a:r>
            <a:r>
              <a:rPr lang="bg-BG" sz="2900" b="1" dirty="0">
                <a:solidFill>
                  <a:schemeClr val="bg2"/>
                </a:solidFill>
              </a:rPr>
              <a:t> големина </a:t>
            </a:r>
            <a:r>
              <a:rPr lang="bg-BG" sz="2900" dirty="0">
                <a:solidFill>
                  <a:schemeClr val="bg2"/>
                </a:solidFill>
              </a:rPr>
              <a:t>и</a:t>
            </a:r>
            <a:r>
              <a:rPr lang="bg-BG" sz="2900" b="1" dirty="0">
                <a:solidFill>
                  <a:schemeClr val="bg2"/>
                </a:solidFill>
              </a:rPr>
              <a:t> шрифт</a:t>
            </a:r>
          </a:p>
          <a:p>
            <a:pPr>
              <a:buClr>
                <a:schemeClr val="bg2"/>
              </a:buClr>
            </a:pPr>
            <a:r>
              <a:rPr lang="bg-BG" sz="3100" dirty="0">
                <a:solidFill>
                  <a:schemeClr val="bg2"/>
                </a:solidFill>
              </a:rPr>
              <a:t>Компютърните текстове съдържат </a:t>
            </a:r>
            <a:r>
              <a:rPr lang="bg-BG" sz="3100" b="1" dirty="0">
                <a:solidFill>
                  <a:schemeClr val="bg2"/>
                </a:solidFill>
              </a:rPr>
              <a:t>скрити символи</a:t>
            </a:r>
          </a:p>
          <a:p>
            <a:pPr>
              <a:buClr>
                <a:schemeClr val="bg2"/>
              </a:buClr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Отстъп</a:t>
            </a:r>
            <a:r>
              <a:rPr lang="bg-BG" sz="3200" dirty="0"/>
              <a:t> </a:t>
            </a:r>
            <a:r>
              <a:rPr lang="bg-BG" sz="3200" dirty="0">
                <a:solidFill>
                  <a:schemeClr val="bg2"/>
                </a:solidFill>
              </a:rPr>
              <a:t>– разстоянието от </a:t>
            </a:r>
            <a:r>
              <a:rPr lang="bg-BG" sz="3200" b="1" dirty="0">
                <a:solidFill>
                  <a:schemeClr val="bg2"/>
                </a:solidFill>
              </a:rPr>
              <a:t>края на абзаца </a:t>
            </a:r>
            <a:r>
              <a:rPr lang="bg-BG" sz="3200" dirty="0">
                <a:solidFill>
                  <a:schemeClr val="bg2"/>
                </a:solidFill>
              </a:rPr>
              <a:t>до </a:t>
            </a:r>
            <a:r>
              <a:rPr lang="bg-BG" sz="3200" b="1" dirty="0">
                <a:solidFill>
                  <a:schemeClr val="bg2"/>
                </a:solidFill>
              </a:rPr>
              <a:t>края на текстовото поле</a:t>
            </a:r>
          </a:p>
          <a:p>
            <a:pPr>
              <a:buClr>
                <a:schemeClr val="bg2"/>
              </a:buClr>
            </a:pPr>
            <a:r>
              <a:rPr lang="bg-BG" sz="3200" b="1" dirty="0">
                <a:solidFill>
                  <a:schemeClr val="bg2"/>
                </a:solidFill>
              </a:rPr>
              <a:t>Мерни единици:</a:t>
            </a:r>
          </a:p>
          <a:p>
            <a:pPr lvl="1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Инчове </a:t>
            </a:r>
            <a:r>
              <a:rPr lang="bg-BG" sz="3000" dirty="0">
                <a:solidFill>
                  <a:schemeClr val="bg2"/>
                </a:solidFill>
              </a:rPr>
              <a:t>и </a:t>
            </a:r>
            <a:r>
              <a:rPr lang="bg-BG" sz="3000" b="1" dirty="0">
                <a:solidFill>
                  <a:schemeClr val="bg2"/>
                </a:solidFill>
              </a:rPr>
              <a:t>сантиметри </a:t>
            </a:r>
            <a:r>
              <a:rPr lang="bg-BG" sz="3000" dirty="0">
                <a:solidFill>
                  <a:schemeClr val="bg2"/>
                </a:solidFill>
              </a:rPr>
              <a:t>(</a:t>
            </a:r>
            <a:r>
              <a:rPr lang="bg-BG" sz="2800" dirty="0">
                <a:solidFill>
                  <a:schemeClr val="bg2"/>
                </a:solidFill>
              </a:rPr>
              <a:t>1 инч = 2,54 см.</a:t>
            </a:r>
            <a:r>
              <a:rPr lang="bg-BG" sz="3000" dirty="0">
                <a:solidFill>
                  <a:schemeClr val="bg2"/>
                </a:solidFill>
              </a:rPr>
              <a:t>)</a:t>
            </a:r>
          </a:p>
          <a:p>
            <a:pPr>
              <a:buClr>
                <a:schemeClr val="bg2"/>
              </a:buClr>
            </a:pPr>
            <a:endParaRPr lang="bg-BG" sz="31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mtClean="0"/>
              <a:t>Характеристики на символ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408" y="1602728"/>
            <a:ext cx="2543542" cy="223502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mtClean="0"/>
              <a:t>Различни видове шрифтове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7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274767" cy="5547575"/>
          </a:xfrm>
        </p:spPr>
        <p:txBody>
          <a:bodyPr>
            <a:normAutofit/>
          </a:bodyPr>
          <a:lstStyle/>
          <a:p>
            <a:r>
              <a:rPr lang="bg-BG" b="1" dirty="0"/>
              <a:t>Компютърният текст </a:t>
            </a:r>
            <a:r>
              <a:rPr lang="bg-BG" dirty="0"/>
              <a:t>може да се оформя с различни </a:t>
            </a:r>
            <a:r>
              <a:rPr lang="bg-BG" b="1" dirty="0"/>
              <a:t>характеристики на символите</a:t>
            </a:r>
            <a:r>
              <a:rPr lang="bg-BG" dirty="0"/>
              <a:t>:</a:t>
            </a:r>
          </a:p>
          <a:p>
            <a:pPr lvl="1"/>
            <a:r>
              <a:rPr lang="bg-BG" b="1" dirty="0"/>
              <a:t>Цветове</a:t>
            </a:r>
            <a:r>
              <a:rPr lang="bg-BG" dirty="0"/>
              <a:t>, </a:t>
            </a:r>
            <a:r>
              <a:rPr lang="bg-BG" b="1" dirty="0"/>
              <a:t>големина</a:t>
            </a:r>
            <a:r>
              <a:rPr lang="bg-BG" dirty="0"/>
              <a:t> и </a:t>
            </a:r>
            <a:r>
              <a:rPr lang="bg-BG" b="1" dirty="0"/>
              <a:t>очертание</a:t>
            </a:r>
          </a:p>
          <a:p>
            <a:r>
              <a:rPr lang="bg-BG" b="1" dirty="0"/>
              <a:t>Очертаването</a:t>
            </a:r>
            <a:r>
              <a:rPr lang="bg-BG" dirty="0"/>
              <a:t> на символите се нарича </a:t>
            </a:r>
            <a:r>
              <a:rPr lang="bg-BG" b="1" dirty="0"/>
              <a:t>шрифт</a:t>
            </a:r>
            <a:r>
              <a:rPr lang="bg-BG" dirty="0"/>
              <a:t> (</a:t>
            </a:r>
            <a:r>
              <a:rPr lang="en-US" b="1" dirty="0"/>
              <a:t>Font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Всеки шрифт има </a:t>
            </a:r>
            <a:r>
              <a:rPr lang="bg-BG" b="1" dirty="0"/>
              <a:t>име</a:t>
            </a:r>
            <a:r>
              <a:rPr lang="bg-BG" dirty="0"/>
              <a:t>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r>
              <a:rPr lang="en-US" dirty="0"/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 New Roman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  <a:r>
              <a:rPr lang="en-US" dirty="0"/>
              <a:t>, </a:t>
            </a:r>
            <a:r>
              <a:rPr lang="en-US" dirty="0">
                <a:latin typeface="Comic Sans MS" panose="030F0702030302020204" pitchFamily="66" charset="0"/>
              </a:rPr>
              <a:t>Comic Sans</a:t>
            </a:r>
            <a:r>
              <a:rPr lang="bg-BG" dirty="0">
                <a:latin typeface="Comic Sans MS" panose="030F0702030302020204" pitchFamily="66" charset="0"/>
              </a:rPr>
              <a:t>, </a:t>
            </a:r>
            <a:r>
              <a:rPr lang="en-US" dirty="0"/>
              <a:t>Calibri</a:t>
            </a:r>
            <a:r>
              <a:rPr lang="bg-BG" dirty="0"/>
              <a:t>...)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Характеристики на символ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721847" y="5178667"/>
            <a:ext cx="3949210" cy="1424355"/>
          </a:xfrm>
          <a:prstGeom prst="wedgeRoundRectCallout">
            <a:avLst>
              <a:gd name="adj1" fmla="val -72039"/>
              <a:gd name="adj2" fmla="val -683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Кой от изброените шрифтове е използван в презентацията?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56000" y="3859823"/>
            <a:ext cx="10169999" cy="1019908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46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mtClean="0"/>
              <a:t>Форматиране на символи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746" y="1556381"/>
            <a:ext cx="1993949" cy="1993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857" y="1111836"/>
            <a:ext cx="1628481" cy="16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9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Задаване на шрифт и размер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33" y="2990788"/>
            <a:ext cx="4782511" cy="166034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Rounded Rectangular Callout 7"/>
          <p:cNvSpPr/>
          <p:nvPr/>
        </p:nvSpPr>
        <p:spPr bwMode="auto">
          <a:xfrm>
            <a:off x="2549769" y="1538654"/>
            <a:ext cx="1529861" cy="729761"/>
          </a:xfrm>
          <a:prstGeom prst="wedgeRoundRectCallout">
            <a:avLst>
              <a:gd name="adj1" fmla="val 38565"/>
              <a:gd name="adj2" fmla="val 1561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Шрифт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763108" y="3156438"/>
            <a:ext cx="1714500" cy="465993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679832" y="1626578"/>
            <a:ext cx="1652954" cy="729761"/>
          </a:xfrm>
          <a:prstGeom prst="wedgeRoundRectCallout">
            <a:avLst>
              <a:gd name="adj1" fmla="val -32535"/>
              <a:gd name="adj2" fmla="val 1335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Размер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477608" y="3156437"/>
            <a:ext cx="1608992" cy="465993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613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Задаване на шрифт и размер</a:t>
            </a:r>
            <a:r>
              <a:rPr lang="en-US" dirty="0"/>
              <a:t> – </a:t>
            </a:r>
            <a:r>
              <a:rPr lang="bg-BG" dirty="0"/>
              <a:t>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46" y="1232597"/>
            <a:ext cx="10182508" cy="5402964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570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Задаване на стил и цвят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745" y="2990788"/>
            <a:ext cx="4782511" cy="166034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3867881" y="3718412"/>
            <a:ext cx="2609117" cy="465993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1511544" y="2462579"/>
            <a:ext cx="1529861" cy="729761"/>
          </a:xfrm>
          <a:prstGeom prst="wedgeRoundRectCallout">
            <a:avLst>
              <a:gd name="adj1" fmla="val 98335"/>
              <a:gd name="adj2" fmla="val 1326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476998" y="3718412"/>
            <a:ext cx="1885951" cy="465993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9445869" y="2462579"/>
            <a:ext cx="1529861" cy="729761"/>
          </a:xfrm>
          <a:prstGeom prst="wedgeRoundRectCallout">
            <a:avLst>
              <a:gd name="adj1" fmla="val -113974"/>
              <a:gd name="adj2" fmla="val 1365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Цвят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167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Задаване на стил и цвят</a:t>
            </a:r>
            <a:r>
              <a:rPr lang="en-US" dirty="0"/>
              <a:t> – </a:t>
            </a:r>
            <a:r>
              <a:rPr lang="bg-BG" dirty="0"/>
              <a:t>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58" y="1247993"/>
            <a:ext cx="10418885" cy="55283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203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3832</TotalTime>
  <Words>544</Words>
  <Application>Microsoft Office PowerPoint</Application>
  <PresentationFormat>Widescreen</PresentationFormat>
  <Paragraphs>106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맑은 고딕</vt:lpstr>
      <vt:lpstr>Arial</vt:lpstr>
      <vt:lpstr>Calibri</vt:lpstr>
      <vt:lpstr>Comic Sans MS</vt:lpstr>
      <vt:lpstr>Consolas</vt:lpstr>
      <vt:lpstr>Courier New</vt:lpstr>
      <vt:lpstr>Times New Roman</vt:lpstr>
      <vt:lpstr>Wingdings</vt:lpstr>
      <vt:lpstr>SoftUni</vt:lpstr>
      <vt:lpstr>Форматиране на текст на ниво символ и абзац</vt:lpstr>
      <vt:lpstr>Съдържание</vt:lpstr>
      <vt:lpstr>Характеристики на символ</vt:lpstr>
      <vt:lpstr>Характеристики на символ</vt:lpstr>
      <vt:lpstr>Форматиране на символи</vt:lpstr>
      <vt:lpstr>Задаване на шрифт и размер</vt:lpstr>
      <vt:lpstr>Задаване на шрифт и размер – видео</vt:lpstr>
      <vt:lpstr>Задаване на стил и цвят</vt:lpstr>
      <vt:lpstr>Задаване на стил и цвят – видео</vt:lpstr>
      <vt:lpstr>Скрити символи</vt:lpstr>
      <vt:lpstr>Скрити символи в компютърния текст</vt:lpstr>
      <vt:lpstr>Форматиране на абзац</vt:lpstr>
      <vt:lpstr>Подравняване и междуредово разстояние на абзац</vt:lpstr>
      <vt:lpstr>Подравняване на абзац</vt:lpstr>
      <vt:lpstr>Подравняване на абзац – видео</vt:lpstr>
      <vt:lpstr>Задаване на междуредово разстояние – видео </vt:lpstr>
      <vt:lpstr>Форматиране на абзац от диалоговия прозорец</vt:lpstr>
      <vt:lpstr>Форматиране на абзац от диалоговия прозорец</vt:lpstr>
      <vt:lpstr>Отстъп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the Trainers</dc:title>
  <dc:subject>Train the Trainers - – Practical Training Course @ SoftUni</dc:subject>
  <dc:creator>BG-IT-Edu</dc:creator>
  <cp:keywords>Trainers; Trainer; Train the Trainers; 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PC</cp:lastModifiedBy>
  <cp:revision>79</cp:revision>
  <dcterms:created xsi:type="dcterms:W3CDTF">2018-05-23T13:08:44Z</dcterms:created>
  <dcterms:modified xsi:type="dcterms:W3CDTF">2024-02-23T18:16:29Z</dcterms:modified>
  <cp:category>computer programming; programming</cp:category>
</cp:coreProperties>
</file>