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531" r:id="rId27"/>
    <p:sldId id="5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D5DFF93-F109-42C1-82DC-F3DC38E201FD}">
          <p14:sldIdLst>
            <p14:sldId id="274"/>
            <p14:sldId id="276"/>
          </p14:sldIdLst>
        </p14:section>
        <p14:section name="Списък" id="{75255194-587A-4A21-B155-F0650F50C22E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Четене и отпечатване на списък&#13;" id="{4D341BA8-2906-4632-BBCD-AFE393EE5B9E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Сортиране на списък" id="{76D4156F-3A13-4126-BB8E-5436707FC4AB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Обобщение" id="{BC8083E7-5324-4637-ABE9-88A592F79812}">
          <p14:sldIdLst>
            <p14:sldId id="51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5F96E-3728-905F-3B06-DB9FB030A103}" v="2138" dt="2023-01-11T20:04:44.22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6" autoAdjust="0"/>
    <p:restoredTop sz="95215" autoAdjust="0"/>
  </p:normalViewPr>
  <p:slideViewPr>
    <p:cSldViewPr showGuides="1">
      <p:cViewPr varScale="1">
        <p:scale>
          <a:sx n="152" d="100"/>
          <a:sy n="152" d="100"/>
        </p:scale>
        <p:origin x="200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3DB260-BDCC-440C-A2A4-CDB8034CD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7ADBF-0802-410C-81E6-2FF0770B2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2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4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14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71A23B-5C38-4F54-886A-15CDA6D88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613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F5DFD4-93B8-42D0-AC25-A8E58301E7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801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3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4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182" y="1408774"/>
            <a:ext cx="11083636" cy="747890"/>
          </a:xfrm>
        </p:spPr>
        <p:txBody>
          <a:bodyPr>
            <a:normAutofit/>
          </a:bodyPr>
          <a:lstStyle/>
          <a:p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Същност, методи за обработка, четене и отпечатване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750" dirty="0"/>
              <a:t>Списъци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>
                <a:ea typeface="+mn-lt"/>
                <a:cs typeface="+mn-lt"/>
              </a:rPr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8168"/>
            <a:ext cx="3071681" cy="794072"/>
          </a:xfrm>
        </p:spPr>
        <p:txBody>
          <a:bodyPr/>
          <a:lstStyle/>
          <a:p>
            <a:r>
              <a:rPr lang="en-US" sz="2350" dirty="0">
                <a:ea typeface="+mn-lt"/>
                <a:cs typeface="+mn-lt"/>
              </a:rPr>
              <a:t>Преподавателски екип</a:t>
            </a:r>
            <a:endParaRPr lang="bg-B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62959" y="2774169"/>
            <a:ext cx="5466081" cy="18774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7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08EF176-F273-21D4-B13E-BF19F27B3D3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4000" dirty="0">
                <a:cs typeface="Arial"/>
              </a:rPr>
              <a:t>-цикъл</a:t>
            </a:r>
            <a:r>
              <a:rPr lang="bg-BG" sz="4000" dirty="0">
                <a:cs typeface="Arial"/>
              </a:rPr>
              <a:t>,</a:t>
            </a:r>
            <a:r>
              <a:rPr lang="en-GB" sz="4000" dirty="0">
                <a:cs typeface="Arial"/>
              </a:rPr>
              <a:t> </a:t>
            </a:r>
            <a:r>
              <a:rPr lang="en-GB" sz="4000" dirty="0">
                <a:latin typeface="Consolas" panose="020B0609020204030204" pitchFamily="49" charset="0"/>
                <a:cs typeface="Consolas" panose="020B0609020204030204" pitchFamily="49" charset="0"/>
              </a:rPr>
              <a:t>String.Split()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BG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78281-F0CC-4D96-9D70-27876AA263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Четене и отпечатване на списък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34000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Първо </a:t>
            </a:r>
            <a:r>
              <a:rPr lang="en-US" sz="3600" dirty="0">
                <a:ea typeface="+mn-lt"/>
                <a:cs typeface="+mn-lt"/>
              </a:rPr>
              <a:t>четем</a:t>
            </a:r>
            <a:r>
              <a:rPr lang="en-US" sz="3600" dirty="0"/>
              <a:t> от конзолата </a:t>
            </a:r>
            <a:r>
              <a:rPr lang="en-US" sz="3600" b="1" dirty="0">
                <a:solidFill>
                  <a:schemeClr val="bg1"/>
                </a:solidFill>
              </a:rPr>
              <a:t>дължината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 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>
              <a:spcBef>
                <a:spcPts val="200"/>
              </a:spcBef>
            </a:pPr>
            <a:r>
              <a:rPr lang="en-US" sz="3600" dirty="0"/>
              <a:t>След това създаваме списък с дължина </a:t>
            </a:r>
            <a:r>
              <a:rPr lang="en-US" sz="3600" b="1" dirty="0">
                <a:solidFill>
                  <a:schemeClr val="bg1"/>
                </a:solidFill>
              </a:rPr>
              <a:t>n</a:t>
            </a:r>
            <a:r>
              <a:rPr lang="bg-BG" sz="3600" dirty="0"/>
              <a:t>,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четем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елементите</a:t>
            </a:r>
            <a:r>
              <a:rPr lang="bg-BG" sz="3600" dirty="0">
                <a:ea typeface="+mn-lt"/>
                <a:cs typeface="+mn-lt"/>
              </a:rPr>
              <a:t> с </a:t>
            </a:r>
            <a:r>
              <a:rPr lang="en-US" sz="3600" dirty="0"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for</a:t>
            </a:r>
            <a:r>
              <a:rPr lang="en-US" sz="3600" dirty="0">
                <a:ea typeface="+mn-lt"/>
                <a:cs typeface="+mn-lt"/>
              </a:rPr>
              <a:t>-</a:t>
            </a:r>
            <a:r>
              <a:rPr lang="bg-BG" sz="3600" dirty="0">
                <a:ea typeface="+mn-lt"/>
                <a:cs typeface="+mn-lt"/>
              </a:rPr>
              <a:t>цикъл и ги 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добавяме </a:t>
            </a:r>
            <a:r>
              <a:rPr lang="bg-BG" sz="3600" dirty="0">
                <a:ea typeface="+mn-lt"/>
                <a:cs typeface="+mn-lt"/>
              </a:rPr>
              <a:t>към списъка: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Четене на списък от конзолата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764000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bg-BG" sz="2600" dirty="0">
                <a:solidFill>
                  <a:schemeClr val="accent2"/>
                </a:solidFill>
                <a:latin typeface="Consolas"/>
              </a:rPr>
              <a:t>/</a:t>
            </a:r>
            <a:r>
              <a:rPr lang="en-US" sz="2600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i="1" dirty="0">
                <a:solidFill>
                  <a:schemeClr val="accent2"/>
                </a:solidFill>
                <a:latin typeface="Consolas"/>
              </a:rPr>
              <a:t>Списъкът </a:t>
            </a:r>
            <a:r>
              <a:rPr lang="en-US" sz="2600" i="1" dirty="0">
                <a:solidFill>
                  <a:schemeClr val="accent2"/>
                </a:solidFill>
                <a:latin typeface="Consolas"/>
              </a:rPr>
              <a:t>list: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E92903-FFA1-4813-B48F-013FFB0C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ea typeface="+mn-lt"/>
                <a:cs typeface="+mn-lt"/>
              </a:rPr>
              <a:t>Списъкът може да бъде прочетен от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един ред</a:t>
            </a:r>
            <a:r>
              <a:rPr lang="bg-BG" sz="3350" dirty="0">
                <a:ea typeface="+mn-lt"/>
                <a:cs typeface="+mn-lt"/>
              </a:rPr>
              <a:t>,</a:t>
            </a:r>
            <a:r>
              <a:rPr lang="bg-BG" sz="3350" b="1" dirty="0">
                <a:ea typeface="+mn-lt"/>
                <a:cs typeface="+mn-lt"/>
              </a:rPr>
              <a:t> </a:t>
            </a:r>
            <a:r>
              <a:rPr lang="bg-BG" sz="3350" dirty="0">
                <a:ea typeface="+mn-lt"/>
                <a:cs typeface="+mn-lt"/>
              </a:rPr>
              <a:t>като стойностите се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разделят с интервал</a:t>
            </a:r>
            <a:r>
              <a:rPr lang="bg-BG" sz="3350" dirty="0">
                <a:ea typeface="+mn-lt"/>
                <a:cs typeface="+mn-lt"/>
              </a:rPr>
              <a:t>:</a:t>
            </a:r>
            <a:endParaRPr lang="bg-BG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Четене на списък от един ред</a:t>
            </a:r>
            <a:endParaRPr lang="bg-BG" sz="38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Четене на</a:t>
            </a:r>
            <a:r>
              <a:rPr lang="en-US" sz="240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списък</a:t>
            </a:r>
            <a:r>
              <a:rPr lang="en-US" sz="2400" b="1" noProof="1">
                <a:solidFill>
                  <a:srgbClr val="FFFFFF"/>
                </a:solidFill>
              </a:rPr>
              <a:t> от числа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0F830DB-BCBC-406C-A21C-56525A6C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/>
              <a:t> на списък 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b="1" dirty="0">
                <a:solidFill>
                  <a:schemeClr val="bg1"/>
                </a:solidFill>
              </a:rPr>
              <a:t>-цикъл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bg-BG" sz="3600" dirty="0"/>
              <a:t>Отпечатване</a:t>
            </a:r>
            <a:r>
              <a:rPr lang="en-US" sz="3350" dirty="0">
                <a:ea typeface="+mn-lt"/>
                <a:cs typeface="+mn-lt"/>
              </a:rPr>
              <a:t> на списък чрез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Отпечатване</a:t>
            </a:r>
            <a:r>
              <a:rPr lang="en-US" sz="3950" dirty="0"/>
              <a:t> на списъка на конзолата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 }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 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/>
                </a:solidFill>
                <a:latin typeface="Consolas"/>
                <a:cs typeface="Arial"/>
              </a:rPr>
              <a:t>// </a:t>
            </a:r>
            <a:r>
              <a:rPr lang="en-US" sz="2550" b="1" i="1" noProof="1">
                <a:solidFill>
                  <a:schemeClr val="accent2"/>
                </a:solidFill>
                <a:latin typeface="Consolas"/>
                <a:cs typeface="Arial"/>
              </a:rPr>
              <a:t>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986"/>
          <a:stretch/>
        </p:blipFill>
        <p:spPr>
          <a:xfrm>
            <a:off x="8630322" y="1189998"/>
            <a:ext cx="2866278" cy="18183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2110719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Напишете задача, която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събира всички числа </a:t>
            </a:r>
            <a:r>
              <a:rPr lang="en-US" sz="3350" dirty="0"/>
              <a:t>в </a:t>
            </a:r>
            <a:r>
              <a:rPr lang="en-US" sz="3350" b="1" dirty="0">
                <a:solidFill>
                  <a:schemeClr val="bg1"/>
                </a:solidFill>
              </a:rPr>
              <a:t>списък</a:t>
            </a:r>
            <a:r>
              <a:rPr lang="en-US" sz="3350" dirty="0"/>
              <a:t> </a:t>
            </a:r>
            <a:r>
              <a:rPr lang="en-US" sz="3350" dirty="0">
                <a:ea typeface="+mn-lt"/>
                <a:cs typeface="+mn-lt"/>
              </a:rPr>
              <a:t>в следния ред</a:t>
            </a:r>
            <a:r>
              <a:rPr lang="en-US" sz="3350" dirty="0"/>
              <a:t>: </a:t>
            </a:r>
            <a:endParaRPr lang="bg-BG" dirty="0"/>
          </a:p>
          <a:p>
            <a:pPr lvl="1" indent="-360045"/>
            <a:r>
              <a:rPr lang="en-US" sz="3150" dirty="0"/>
              <a:t>първи + последен,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+ 1 +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- 1,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+ 2 +</a:t>
            </a:r>
            <a:r>
              <a:rPr lang="en-US" sz="3150" dirty="0">
                <a:ea typeface="+mn-lt"/>
                <a:cs typeface="+mn-lt"/>
              </a:rPr>
              <a:t> последен-</a:t>
            </a:r>
            <a:r>
              <a:rPr lang="en-US" sz="3150" dirty="0"/>
              <a:t> 2, …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n,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n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/>
              <a:t>Пример: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Трикът на Гаус</a:t>
            </a:r>
            <a:endParaRPr lang="bg-BG" sz="395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2" y="4264521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254" y="4184909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4184909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09024" y="432070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5082816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5082816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88637" y="5209086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63F4A-831F-43D7-9E7F-11414095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Трикът на Гаус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</a:t>
            </a:r>
            <a:r>
              <a:rPr lang="bg-BG" sz="1950" dirty="0">
                <a:ea typeface="+mn-lt"/>
                <a:cs typeface="+mn-lt"/>
              </a:rPr>
              <a:t>си </a:t>
            </a:r>
            <a:r>
              <a:rPr lang="en-US" sz="1950" dirty="0">
                <a:ea typeface="+mn-lt"/>
                <a:cs typeface="+mn-lt"/>
              </a:rPr>
              <a:t>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https://judge.softuni.org/Contests/Practice/Index/4150#0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rgbClr val="FFA000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831C83-0C61-4A35-9620-E7DBCFB8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Получавате </a:t>
            </a:r>
            <a:r>
              <a:rPr lang="en-US" sz="3350" b="1" dirty="0">
                <a:solidFill>
                  <a:schemeClr val="bg1"/>
                </a:solidFill>
              </a:rPr>
              <a:t>два списъка с числа</a:t>
            </a:r>
            <a:r>
              <a:rPr lang="en-US" sz="3350" dirty="0"/>
              <a:t>. Принтирайте </a:t>
            </a:r>
            <a:r>
              <a:rPr lang="en-US" sz="3350" b="1" dirty="0">
                <a:solidFill>
                  <a:schemeClr val="bg1"/>
                </a:solidFill>
              </a:rPr>
              <a:t>изходен списък</a:t>
            </a:r>
            <a:r>
              <a:rPr lang="en-US" sz="3350" dirty="0"/>
              <a:t>,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който </a:t>
            </a:r>
            <a:r>
              <a:rPr lang="en-US" sz="3350" dirty="0">
                <a:ea typeface="+mn-lt"/>
                <a:cs typeface="+mn-lt"/>
              </a:rPr>
              <a:t>да съдържа всички цифри от двата списъка</a:t>
            </a:r>
            <a:endParaRPr lang="bg-BG" sz="3350" dirty="0"/>
          </a:p>
          <a:p>
            <a:pPr lvl="1" indent="-360045"/>
            <a:r>
              <a:rPr lang="en-US" sz="3150" dirty="0">
                <a:cs typeface="Calibri"/>
              </a:rPr>
              <a:t>Ако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дължините </a:t>
            </a:r>
            <a:r>
              <a:rPr lang="en-US" sz="3150" dirty="0">
                <a:cs typeface="Calibri"/>
              </a:rPr>
              <a:t>на двата списъка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не са еднакви</a:t>
            </a:r>
            <a:r>
              <a:rPr lang="en-US" sz="3150" dirty="0">
                <a:cs typeface="Calibri"/>
              </a:rPr>
              <a:t>, просто добавете оставащите елементи в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края на списъка</a:t>
            </a:r>
            <a:endParaRPr lang="en-US" sz="3150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Обединяване на списъци</a:t>
            </a:r>
            <a:endParaRPr lang="bg-BG" sz="395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6000" y="3677317"/>
            <a:ext cx="2201348" cy="273876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0C1E755-6EB0-4FEF-A80B-780B50263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2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(1)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прочетат двата списъка –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nums1</a:t>
            </a:r>
            <a:r>
              <a:rPr lang="en-US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2600" i="1" noProof="1">
                <a:solidFill>
                  <a:srgbClr val="00B050"/>
                </a:solidFill>
                <a:cs typeface="Consolas" panose="020B0609020204030204" pitchFamily="49" charset="0"/>
              </a:rPr>
              <a:t>nums2</a:t>
            </a:r>
            <a:endParaRPr lang="bg-BG" dirty="0">
              <a:solidFill>
                <a:srgbClr val="234465"/>
              </a:solidFill>
              <a:cs typeface="Consolas" panose="020B0609020204030204" pitchFamily="49" charset="0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TODO:</a:t>
            </a:r>
            <a:r>
              <a:rPr lang="en-GB" sz="2600" noProof="1">
                <a:solidFill>
                  <a:srgbClr val="00B050"/>
                </a:solidFill>
                <a:latin typeface="Consolas"/>
              </a:rPr>
              <a:t> </a:t>
            </a:r>
            <a:r>
              <a:rPr lang="en-GB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Да се добавят числата </a:t>
            </a:r>
            <a:r>
              <a:rPr lang="bg-BG" sz="2600" i="1" noProof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правилния ред към 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9CD45D-71CD-44D4-ADB8-EA0513875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 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https://judge.softuni.org/Contests/Practice/Index/4150#3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9252AC-C6CF-4416-A5CB-A16561C8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A4FF7F-8CFD-4AF6-A21B-51D70D9908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ea typeface="+mj-lt"/>
                <a:cs typeface="+mj-lt"/>
              </a:rPr>
              <a:t>Сортиране на </a:t>
            </a:r>
            <a:r>
              <a:rPr lang="bg-BG" sz="5350" dirty="0">
                <a:ea typeface="+mj-lt"/>
                <a:cs typeface="+mj-lt"/>
              </a:rPr>
              <a:t>списък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6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Списък</a:t>
            </a:r>
          </a:p>
          <a:p>
            <a:pPr marL="746433" lvl="1" indent="-457200">
              <a:lnSpc>
                <a:spcPct val="114000"/>
              </a:lnSpc>
              <a:spcBef>
                <a:spcPts val="1200"/>
              </a:spcBef>
            </a:pPr>
            <a:r>
              <a:rPr lang="bg-BG" dirty="0">
                <a:ea typeface="+mn-lt"/>
                <a:cs typeface="+mn-lt"/>
              </a:rPr>
              <a:t>Манипулиране на 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Четене и отпечатване на списък</a:t>
            </a:r>
            <a:endParaRPr lang="bg-BG" dirty="0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Сортиране на списък</a:t>
            </a:r>
            <a:endParaRPr lang="bg-BG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35260D-C4CC-405F-B09E-403CEF4A44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224000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Сортиране на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bg-BG" sz="3000" b="1" dirty="0">
                <a:solidFill>
                  <a:schemeClr val="bg1"/>
                </a:solidFill>
                <a:ea typeface="+mn-lt"/>
                <a:cs typeface="+mn-lt"/>
              </a:rPr>
              <a:t>списък </a:t>
            </a:r>
            <a:r>
              <a:rPr lang="en-US" sz="3000" dirty="0"/>
              <a:t>== пренареждане на елементите: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Sort()</a:t>
            </a:r>
            <a:r>
              <a:rPr lang="en-US" sz="3000" dirty="0">
                <a:solidFill>
                  <a:srgbClr val="23446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 indent="-360045">
              <a:lnSpc>
                <a:spcPct val="100000"/>
              </a:lnSpc>
            </a:pPr>
            <a:r>
              <a:rPr lang="en-US" sz="3000" dirty="0">
                <a:solidFill>
                  <a:srgbClr val="234465"/>
                </a:solidFill>
              </a:rPr>
              <a:t>Елементите</a:t>
            </a:r>
            <a:r>
              <a:rPr lang="bg-BG" sz="3000" dirty="0">
                <a:solidFill>
                  <a:srgbClr val="234465"/>
                </a:solidFill>
              </a:rPr>
              <a:t> (</a:t>
            </a:r>
            <a:r>
              <a:rPr lang="bg-BG" sz="3000" dirty="0"/>
              <a:t>напр.</a:t>
            </a:r>
            <a:r>
              <a:rPr lang="en-US" sz="3000" dirty="0"/>
              <a:t> числа, низове, дати</a:t>
            </a:r>
            <a:r>
              <a:rPr lang="bg-BG" sz="3000" dirty="0"/>
              <a:t>)</a:t>
            </a:r>
            <a:r>
              <a:rPr lang="en-US" sz="3000" dirty="0">
                <a:solidFill>
                  <a:srgbClr val="234465"/>
                </a:solidFill>
              </a:rPr>
              <a:t> трябва да могат да се </a:t>
            </a:r>
            <a:r>
              <a:rPr lang="en-US" sz="3000" b="1" dirty="0">
                <a:solidFill>
                  <a:schemeClr val="bg1"/>
                </a:solidFill>
              </a:rPr>
              <a:t>сравняват</a:t>
            </a:r>
            <a:r>
              <a:rPr lang="bg-BG" sz="3000" dirty="0"/>
              <a:t>:</a:t>
            </a:r>
            <a:endParaRPr lang="en-US" sz="3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Сортиране на </a:t>
            </a:r>
            <a:r>
              <a:rPr lang="bg-BG" sz="3950" dirty="0"/>
              <a:t>списък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98455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Сортиране</a:t>
            </a:r>
            <a:r>
              <a:rPr lang="en-US" sz="2400" b="1" noProof="1">
                <a:solidFill>
                  <a:schemeClr val="bg2"/>
                </a:solidFill>
              </a:rPr>
              <a:t>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798455"/>
          </a:xfrm>
          <a:prstGeom prst="wedgeRoundRectCallout">
            <a:avLst>
              <a:gd name="adj1" fmla="val -58259"/>
              <a:gd name="adj2" fmla="val 23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Обръщане</a:t>
            </a:r>
            <a:r>
              <a:rPr lang="en-US" sz="2400" b="1" noProof="1">
                <a:solidFill>
                  <a:schemeClr val="bg2"/>
                </a:solidFill>
              </a:rPr>
              <a:t>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2A40108-FF41-4B07-8288-5E004ADF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35000" y="1196706"/>
            <a:ext cx="12126000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Прочетете числото</a:t>
            </a:r>
            <a:r>
              <a:rPr lang="en-US" sz="3400" b="1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400" dirty="0">
                <a:ea typeface="+mn-lt"/>
                <a:cs typeface="+mn-lt"/>
              </a:rPr>
              <a:t> и след това n на брой </a:t>
            </a:r>
            <a:r>
              <a:rPr lang="bg-BG" sz="3400" dirty="0">
                <a:ea typeface="+mn-lt"/>
                <a:cs typeface="+mn-lt"/>
              </a:rPr>
              <a:t>реда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bg-BG" sz="3400" dirty="0">
                <a:ea typeface="+mn-lt"/>
                <a:cs typeface="+mn-lt"/>
              </a:rPr>
              <a:t>с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продук</a:t>
            </a:r>
            <a:r>
              <a:rPr lang="bg-BG" sz="3400" b="1" dirty="0">
                <a:solidFill>
                  <a:schemeClr val="bg1"/>
                </a:solidFill>
                <a:ea typeface="+mn-lt"/>
                <a:cs typeface="+mn-lt"/>
              </a:rPr>
              <a:t>т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и</a:t>
            </a:r>
            <a:endParaRPr lang="bg-BG" sz="3400" b="1" dirty="0">
              <a:solidFill>
                <a:schemeClr val="bg1"/>
              </a:solidFill>
            </a:endParaRPr>
          </a:p>
          <a:p>
            <a:pPr lvl="1" indent="-360045"/>
            <a:r>
              <a:rPr lang="bg-BG" sz="3200" dirty="0">
                <a:ea typeface="+mn-lt"/>
                <a:cs typeface="+mn-lt"/>
              </a:rPr>
              <a:t>Отпечатайте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номериран списък</a:t>
            </a:r>
            <a:r>
              <a:rPr lang="en-US" sz="3200" dirty="0">
                <a:ea typeface="+mn-lt"/>
                <a:cs typeface="+mn-lt"/>
              </a:rPr>
              <a:t>, който съдържа всички продукти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подредени по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име</a:t>
            </a:r>
            <a:r>
              <a:rPr lang="en-US" sz="3200" dirty="0">
                <a:ea typeface="+mn-lt"/>
                <a:cs typeface="+mn-lt"/>
              </a:rPr>
              <a:t> и</a:t>
            </a:r>
            <a:r>
              <a:rPr lang="en-US" sz="32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по азбучен ред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400" dirty="0"/>
              <a:t>Примери:</a:t>
            </a:r>
            <a:endParaRPr lang="bg-BG" sz="34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Списък от продукти</a:t>
            </a:r>
            <a:endParaRPr lang="bg-BG" sz="395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345002" y="3529310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024146" y="3802225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346719" y="4715360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9034307" y="3443004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346000" y="3529309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C137A6-5206-42C4-9ACB-CACB291EE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Списък от продукти</a:t>
            </a:r>
            <a:endParaRPr lang="bg-BG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https://judge.softuni.org/Contests/Practice/Index/4150#4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List&lt;string&gt;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rgbClr val="FFA000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rgbClr val="FFA000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rgbClr val="FFA000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944B4C-2921-46C1-ACEE-E85509E7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0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Font typeface="Wingdings"/>
              <a:buChar char="§"/>
            </a:pPr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списък от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 цели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числа </a:t>
            </a:r>
            <a:r>
              <a:rPr lang="en-US" sz="3600" dirty="0">
                <a:cs typeface="Calibri"/>
              </a:rPr>
              <a:t>и </a:t>
            </a:r>
            <a:r>
              <a:rPr lang="bg-BG" sz="3600" dirty="0">
                <a:cs typeface="Calibri"/>
              </a:rPr>
              <a:t>п</a:t>
            </a:r>
            <a:r>
              <a:rPr lang="en-US" sz="3600" dirty="0">
                <a:cs typeface="Calibri"/>
              </a:rPr>
              <a:t>ремахнете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отрицателни числа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indent="-360045"/>
            <a:r>
              <a:rPr lang="en-US" sz="3200" dirty="0">
                <a:ea typeface="+mn-lt"/>
                <a:cs typeface="+mn-lt"/>
              </a:rPr>
              <a:t>Принтирайте останалите числа в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обратен ред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>
                <a:ea typeface="+mn-lt"/>
                <a:cs typeface="+mn-lt"/>
              </a:rPr>
              <a:t>Ако не съдържа числа</a:t>
            </a:r>
            <a:r>
              <a:rPr lang="bg-BG" sz="3400" dirty="0">
                <a:ea typeface="+mn-lt"/>
                <a:cs typeface="+mn-lt"/>
              </a:rPr>
              <a:t>,</a:t>
            </a:r>
            <a:r>
              <a:rPr lang="en-US" sz="3400" dirty="0">
                <a:ea typeface="+mn-lt"/>
                <a:cs typeface="+mn-lt"/>
              </a:rPr>
              <a:t> отпечатайте </a:t>
            </a:r>
            <a:r>
              <a:rPr lang="en-US" sz="3400" dirty="0"/>
              <a:t> "</a:t>
            </a:r>
            <a:r>
              <a:rPr lang="en-US" sz="3400" b="1" dirty="0">
                <a:solidFill>
                  <a:schemeClr val="bg1"/>
                </a:solidFill>
              </a:rPr>
              <a:t>empty</a:t>
            </a:r>
            <a:r>
              <a:rPr lang="en-US" sz="3400" dirty="0"/>
              <a:t>"</a:t>
            </a: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54F60-BD35-4096-8C31-9D6D7454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000" y="100750"/>
            <a:ext cx="10000594" cy="882654"/>
          </a:xfrm>
        </p:spPr>
        <p:txBody>
          <a:bodyPr>
            <a:noAutofit/>
          </a:bodyPr>
          <a:lstStyle/>
          <a:p>
            <a:r>
              <a:rPr lang="en-GB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</a:t>
            </a:r>
            <a:r>
              <a:rPr lang="en-US" sz="4000" b="0" dirty="0"/>
              <a:t> </a:t>
            </a:r>
            <a:r>
              <a:rPr lang="en-US" sz="4000" dirty="0">
                <a:ea typeface="+mj-lt"/>
                <a:cs typeface="+mj-lt"/>
              </a:rPr>
              <a:t>Премахнете </a:t>
            </a:r>
            <a:r>
              <a:rPr lang="bg-BG" sz="4000" dirty="0">
                <a:ea typeface="+mj-lt"/>
                <a:cs typeface="+mj-lt"/>
              </a:rPr>
              <a:t>отрицателните числа</a:t>
            </a:r>
            <a:endParaRPr lang="bg-BG" sz="400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</a:t>
            </a:r>
            <a:r>
              <a:rPr lang="bg-BG" sz="1950" dirty="0">
                <a:ea typeface="+mn-lt"/>
                <a:cs typeface="+mn-lt"/>
              </a:rPr>
              <a:t> си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https://judge.softuni.org/Contests/Practice/Index/4150#5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</a:t>
            </a:r>
            <a:r>
              <a:rPr lang="en-GB" i="1" noProof="1">
                <a:solidFill>
                  <a:srgbClr val="00B050"/>
                </a:solidFill>
                <a:cs typeface="Consolas" panose="020B0609020204030204" pitchFamily="49" charset="0"/>
              </a:rPr>
              <a:t>nums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23A346-F0F3-4092-85B3-5FE6DFB34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съдържат последователност от елементи</a:t>
            </a:r>
            <a:endParaRPr lang="bg-BG" sz="3400" dirty="0">
              <a:solidFill>
                <a:schemeClr val="bg2"/>
              </a:solidFill>
              <a:cs typeface="Calibri"/>
            </a:endParaRPr>
          </a:p>
          <a:p>
            <a:pPr marL="989631" lvl="1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  <a:cs typeface="Calibri"/>
              </a:rPr>
              <a:t>Имат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променлива дължина</a:t>
            </a:r>
            <a:endParaRPr lang="bg-BG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Мо</a:t>
            </a:r>
            <a:r>
              <a:rPr lang="bg-BG" sz="3400" dirty="0">
                <a:solidFill>
                  <a:schemeClr val="bg2"/>
                </a:solidFill>
              </a:rPr>
              <a:t>жем</a:t>
            </a:r>
            <a:r>
              <a:rPr lang="en-US" sz="3400" dirty="0">
                <a:solidFill>
                  <a:schemeClr val="bg2"/>
                </a:solidFill>
              </a:rPr>
              <a:t> да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елементи по всяко време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Създаване на списък: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Достъп до елемент чрез индекс: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list[i]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О</a:t>
            </a:r>
            <a:r>
              <a:rPr lang="bg-BG" sz="3400" dirty="0">
                <a:solidFill>
                  <a:schemeClr val="bg2"/>
                </a:solidFill>
              </a:rPr>
              <a:t>т</a:t>
            </a:r>
            <a:r>
              <a:rPr lang="en-US" sz="3400" dirty="0">
                <a:solidFill>
                  <a:schemeClr val="bg2"/>
                </a:solidFill>
              </a:rPr>
              <a:t>печатване на елементите на списък: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E269316-2E0E-479B-A761-74BB58985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8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45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0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8EF2A9F-44E3-48E4-C895-E2B028EEBFA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Поредица от елементи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AE5A5-9907-4783-9BAC-727D7B74A2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Списъ</a:t>
            </a:r>
            <a:r>
              <a:rPr lang="bg-BG" dirty="0"/>
              <a:t>к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86766" y="1121143"/>
            <a:ext cx="10129234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</a:t>
            </a:r>
            <a:r>
              <a:rPr lang="bg-BG" sz="3350" dirty="0"/>
              <a:t>е списък от елементи с еднакъв тип данни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  <a:latin typeface="Calibri"/>
                <a:cs typeface="Calibri"/>
              </a:rPr>
              <a:t>За разлика от масива, списъкът има </a:t>
            </a:r>
            <a:r>
              <a:rPr lang="bg-BG" sz="3350" b="1" dirty="0">
                <a:solidFill>
                  <a:schemeClr val="bg1"/>
                </a:solidFill>
                <a:latin typeface="Calibri"/>
                <a:cs typeface="Calibri"/>
              </a:rPr>
              <a:t>променлива дължина</a:t>
            </a:r>
            <a:endParaRPr lang="bg-BG" sz="335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Списък от тип Т (</a:t>
            </a:r>
            <a:r>
              <a:rPr lang="en-US" sz="3950" dirty="0"/>
              <a:t>List&lt;T&gt;)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55116" y="3483012"/>
            <a:ext cx="8805884" cy="2510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Създаване на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празен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списък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с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низове</a:t>
            </a:r>
            <a:endParaRPr lang="en-US" sz="24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bg-BG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bg-BG" sz="2400" i="1" dirty="0">
                <a:solidFill>
                  <a:schemeClr val="accent2"/>
                </a:solidFill>
                <a:latin typeface="Consolas"/>
              </a:rPr>
              <a:t>// Създаване на списък с 3 цели числа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List&lt;int&gt;</a:t>
            </a:r>
            <a:r>
              <a:rPr lang="en-US" sz="2400" dirty="0">
                <a:solidFill>
                  <a:schemeClr val="tx1"/>
                </a:solidFill>
              </a:rPr>
              <a:t> grades = </a:t>
            </a:r>
            <a:r>
              <a:rPr lang="en-US" sz="2400" dirty="0">
                <a:solidFill>
                  <a:schemeClr val="bg1"/>
                </a:solidFill>
              </a:rPr>
              <a:t>new List&lt;int&gt; {</a:t>
            </a:r>
            <a:r>
              <a:rPr lang="en-US" sz="2400" dirty="0">
                <a:solidFill>
                  <a:schemeClr val="tx1"/>
                </a:solidFill>
              </a:rPr>
              <a:t> 6, 4, 5</a:t>
            </a:r>
            <a:r>
              <a:rPr lang="bg-BG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}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Осигур</a:t>
            </a:r>
            <a:r>
              <a:rPr lang="bg-BG" sz="3200" dirty="0"/>
              <a:t>я</a:t>
            </a:r>
            <a:r>
              <a:rPr lang="en-US" sz="3200" dirty="0"/>
              <a:t>в</a:t>
            </a:r>
            <a:r>
              <a:rPr lang="bg-BG" sz="3200" dirty="0"/>
              <a:t>а</a:t>
            </a:r>
            <a:r>
              <a:rPr lang="en-US" sz="3200" dirty="0"/>
              <a:t> операции 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на елементи: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връща броя на елементите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 елемент (връща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 елемент на определен индекс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>
                <a:latin typeface="Consolas"/>
              </a:rPr>
              <a:t>индекс, 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на даден индекс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проверява дали елемента съществува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сортира масива/списъка по азбучен ред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/>
              <a:t>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016058-4EC7-48A5-BA92-863BAED20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Добавяне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>
                <a:latin typeface="Consolas"/>
                <a:cs typeface="Consolas" panose="020B0609020204030204" pitchFamily="49" charset="0"/>
              </a:rPr>
              <a:t>Брой: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221551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dirty="0"/>
              <a:t>Създаваме празен </a:t>
            </a:r>
            <a:r>
              <a:rPr lang="bg-BG" sz="3350" b="1" dirty="0">
                <a:solidFill>
                  <a:schemeClr val="bg1"/>
                </a:solidFill>
              </a:rPr>
              <a:t>списък</a:t>
            </a:r>
            <a:r>
              <a:rPr lang="bg-BG" sz="3350" dirty="0"/>
              <a:t> и </a:t>
            </a:r>
            <a:r>
              <a:rPr lang="bg-BG" sz="3350" b="1" dirty="0">
                <a:solidFill>
                  <a:schemeClr val="bg1"/>
                </a:solidFill>
              </a:rPr>
              <a:t>добавяме</a:t>
            </a:r>
            <a:r>
              <a:rPr lang="bg-BG" sz="3350" dirty="0"/>
              <a:t> няколко елемента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</a:rPr>
              <a:t>Всеки път </a:t>
            </a:r>
            <a:r>
              <a:rPr lang="bg-BG" sz="3350" b="1" dirty="0">
                <a:solidFill>
                  <a:schemeClr val="bg1"/>
                </a:solidFill>
              </a:rPr>
              <a:t>броя</a:t>
            </a:r>
            <a:r>
              <a:rPr lang="bg-BG" sz="3350" dirty="0">
                <a:solidFill>
                  <a:srgbClr val="234465"/>
                </a:solidFill>
              </a:rPr>
              <a:t> </a:t>
            </a:r>
            <a:r>
              <a:rPr lang="bg-BG" sz="3350" dirty="0"/>
              <a:t>на елементите се увеличава</a:t>
            </a:r>
            <a:endParaRPr lang="bg-BG" sz="3350" dirty="0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89081D0-8BE3-4F6E-84D8-04061CC77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Премахване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ea typeface="+mn-lt"/>
                <a:cs typeface="+mn-lt"/>
              </a:rPr>
              <a:t>Брой: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Можем да  </a:t>
            </a:r>
            <a:r>
              <a:rPr lang="en-GB" sz="3350" b="1" dirty="0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елемент от </a:t>
            </a:r>
            <a:r>
              <a:rPr lang="en-GB" sz="3350" b="1" dirty="0">
                <a:solidFill>
                  <a:schemeClr val="bg1"/>
                </a:solidFill>
              </a:rPr>
              <a:t>списъка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ea typeface="+mn-lt"/>
                <a:cs typeface="+mn-lt"/>
              </a:rPr>
              <a:t>Всеки път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en-GB" sz="3350" dirty="0">
                <a:ea typeface="+mn-lt"/>
                <a:cs typeface="+mn-lt"/>
              </a:rPr>
              <a:t> на елементите се намалява</a:t>
            </a:r>
            <a:endParaRPr lang="en-US" dirty="0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B72F5E-F011-4224-AA37-9E8C10613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–Вмъкване на елемент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cs typeface="+mn-lt"/>
              </a:rPr>
              <a:t>Брой: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Вмъкваме </a:t>
            </a:r>
            <a:r>
              <a:rPr lang="en-GB" sz="3350" dirty="0"/>
              <a:t> елемент на индекс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latin typeface="Calibri"/>
                <a:cs typeface="Calibri"/>
              </a:rPr>
              <a:t>Индексите на другите елементи се </a:t>
            </a:r>
            <a:r>
              <a:rPr lang="en-GB" sz="3350" b="1" dirty="0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 при вмъкване</a:t>
            </a: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1D8CA1F-FF58-411B-9535-39A0AA689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1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– Примери за 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D3C3A4-782D-4C1C-949F-9607244EB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3375</TotalTime>
  <Words>2027</Words>
  <Application>Microsoft Macintosh PowerPoint</Application>
  <PresentationFormat>Widescreen</PresentationFormat>
  <Paragraphs>306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Списъци</vt:lpstr>
      <vt:lpstr>Съдържание</vt:lpstr>
      <vt:lpstr>Списък</vt:lpstr>
      <vt:lpstr>Списък от тип Т (List&lt;T&gt;)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Четене и отпечатване на списък</vt:lpstr>
      <vt:lpstr>Четене на списък от конзолата</vt:lpstr>
      <vt:lpstr>Четене на списък от един ред</vt:lpstr>
      <vt:lpstr>Отпечатване на списъка на конзолата</vt:lpstr>
      <vt:lpstr>Задача: Трикът на Гаус</vt:lpstr>
      <vt:lpstr>Решение: Трикът на Гаус</vt:lpstr>
      <vt:lpstr>Задача: Обединяване на списъци</vt:lpstr>
      <vt:lpstr>Решение: Обединяване на списъци (1)</vt:lpstr>
      <vt:lpstr>Решение: Обединяване на списъци (2)</vt:lpstr>
      <vt:lpstr>Сортиране на списък</vt:lpstr>
      <vt:lpstr>Сортиране на списък</vt:lpstr>
      <vt:lpstr>Задача: Списък от продукти</vt:lpstr>
      <vt:lpstr>Решение: Списък от продукти</vt:lpstr>
      <vt:lpstr>Задача: Премахнете отрицателните числа</vt:lpstr>
      <vt:lpstr>Решение: Премахнете отрицателните числа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715</cp:revision>
  <dcterms:created xsi:type="dcterms:W3CDTF">2018-05-23T13:08:44Z</dcterms:created>
  <dcterms:modified xsi:type="dcterms:W3CDTF">2023-08-18T14:23:01Z</dcterms:modified>
  <cp:category>Technology Fundamentals with C# Course @ SoftUni – https://softuni.bg/courses/technology-fundamentals</cp:category>
</cp:coreProperties>
</file>