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503" r:id="rId2"/>
    <p:sldId id="276" r:id="rId3"/>
    <p:sldId id="353" r:id="rId4"/>
    <p:sldId id="741" r:id="rId5"/>
    <p:sldId id="761" r:id="rId6"/>
    <p:sldId id="750" r:id="rId7"/>
    <p:sldId id="557" r:id="rId8"/>
    <p:sldId id="599" r:id="rId9"/>
    <p:sldId id="558" r:id="rId10"/>
    <p:sldId id="559" r:id="rId11"/>
    <p:sldId id="762" r:id="rId12"/>
    <p:sldId id="763" r:id="rId13"/>
    <p:sldId id="765" r:id="rId14"/>
    <p:sldId id="787" r:id="rId15"/>
    <p:sldId id="610" r:id="rId16"/>
    <p:sldId id="751" r:id="rId17"/>
    <p:sldId id="752" r:id="rId18"/>
    <p:sldId id="790" r:id="rId19"/>
    <p:sldId id="649" r:id="rId20"/>
    <p:sldId id="753" r:id="rId21"/>
    <p:sldId id="758" r:id="rId22"/>
    <p:sldId id="785" r:id="rId23"/>
    <p:sldId id="786" r:id="rId24"/>
    <p:sldId id="788" r:id="rId25"/>
    <p:sldId id="757" r:id="rId26"/>
    <p:sldId id="754" r:id="rId27"/>
    <p:sldId id="768" r:id="rId28"/>
    <p:sldId id="755" r:id="rId29"/>
    <p:sldId id="759" r:id="rId30"/>
    <p:sldId id="767" r:id="rId31"/>
    <p:sldId id="789" r:id="rId32"/>
    <p:sldId id="756" r:id="rId33"/>
    <p:sldId id="760" r:id="rId34"/>
    <p:sldId id="633" r:id="rId35"/>
    <p:sldId id="504" r:id="rId36"/>
    <p:sldId id="5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  <p14:sldId id="761"/>
          </p14:sldIdLst>
        </p14:section>
        <p14:section name="Имплементиране на Master-Detail с EF Core" id="{7301398C-D23A-B047-96BF-236852349065}">
          <p14:sldIdLst>
            <p14:sldId id="750"/>
            <p14:sldId id="557"/>
            <p14:sldId id="599"/>
            <p14:sldId id="558"/>
            <p14:sldId id="559"/>
            <p14:sldId id="762"/>
          </p14:sldIdLst>
        </p14:section>
        <p14:section name="Master-Detail таблици в Windows Forms" id="{CE05E990-244F-4242-AEAC-7E2A28B8BBDF}">
          <p14:sldIdLst>
            <p14:sldId id="763"/>
            <p14:sldId id="765"/>
            <p14:sldId id="787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  <p14:sldId id="790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58"/>
            <p14:sldId id="785"/>
            <p14:sldId id="786"/>
            <p14:sldId id="788"/>
            <p14:sldId id="757"/>
            <p14:sldId id="754"/>
            <p14:sldId id="768"/>
            <p14:sldId id="755"/>
            <p14:sldId id="759"/>
            <p14:sldId id="767"/>
            <p14:sldId id="789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" clrIdx="0">
    <p:extLst>
      <p:ext uri="{19B8F6BF-5375-455C-9EA6-DF929625EA0E}">
        <p15:presenceInfo xmlns:p15="http://schemas.microsoft.com/office/powerpoint/2012/main" userId="Mirela Damyanova" providerId="None"/>
      </p:ext>
    </p:extLst>
  </p:cmAuthor>
  <p:cmAuthor id="2" name="PC" initials="P" lastIdx="6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87" autoAdjust="0"/>
    <p:restoredTop sz="95038" autoAdjust="0"/>
  </p:normalViewPr>
  <p:slideViewPr>
    <p:cSldViewPr showGuides="1">
      <p:cViewPr varScale="1">
        <p:scale>
          <a:sx n="105" d="100"/>
          <a:sy n="105" d="100"/>
        </p:scale>
        <p:origin x="252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0897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26805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680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7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067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90698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DDD93-D21D-DB91-6204-0EA2BF109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95" y="2300692"/>
            <a:ext cx="5248259" cy="334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Всеки </a:t>
            </a:r>
            <a:r>
              <a:rPr lang="bg-BG" b="1" dirty="0"/>
              <a:t>служител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си има един</a:t>
            </a:r>
            <a:r>
              <a:rPr lang="en-US" dirty="0"/>
              <a:t> </a:t>
            </a:r>
            <a:r>
              <a:rPr lang="bg-BG" b="1" dirty="0"/>
              <a:t>отдел</a:t>
            </a:r>
            <a:r>
              <a:rPr lang="en-US" b="1" dirty="0"/>
              <a:t> </a:t>
            </a:r>
            <a:r>
              <a:rPr lang="bg-BG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36000" y="1913075"/>
            <a:ext cx="1141703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Отпечатваме всички </a:t>
            </a:r>
            <a:r>
              <a:rPr lang="bg-BG" b="1" dirty="0">
                <a:solidFill>
                  <a:schemeClr val="bg1"/>
                </a:solidFill>
              </a:rPr>
              <a:t>отдели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служителите</a:t>
            </a:r>
            <a:r>
              <a:rPr lang="bg-BG" dirty="0"/>
              <a:t> за </a:t>
            </a:r>
            <a:r>
              <a:rPr lang="bg-BG" b="1" dirty="0"/>
              <a:t>всеки</a:t>
            </a:r>
            <a:r>
              <a:rPr lang="bg-BG" dirty="0"/>
              <a:t> </a:t>
            </a:r>
            <a:r>
              <a:rPr lang="bg-BG" b="1" dirty="0"/>
              <a:t>отдел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</a:t>
            </a:r>
            <a:r>
              <a:rPr lang="en-US" dirty="0"/>
              <a:t>master-detail </a:t>
            </a:r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91000" y="1774834"/>
            <a:ext cx="11462030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(Department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 dbContext.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Console.WriteLine($"Department `{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.Name}`");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foreach (Employee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Console.WriteLine($" -&gt;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.FirstName} 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.LastName}");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8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между свързани таблици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Master-Detail</a:t>
            </a:r>
            <a:r>
              <a:rPr lang="bg-BG" sz="4800" dirty="0"/>
              <a:t> таблици в </a:t>
            </a:r>
            <a:r>
              <a:rPr lang="en-US" sz="4800" dirty="0"/>
              <a:t>Windows Forms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11F7F2-E6E2-E49A-6099-9CB1DD46AA36}"/>
              </a:ext>
            </a:extLst>
          </p:cNvPr>
          <p:cNvGrpSpPr/>
          <p:nvPr/>
        </p:nvGrpSpPr>
        <p:grpSpPr>
          <a:xfrm>
            <a:off x="4814419" y="1584000"/>
            <a:ext cx="2563162" cy="2229796"/>
            <a:chOff x="4746000" y="1562196"/>
            <a:chExt cx="2563162" cy="22297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E06969-3FBC-CFC8-201A-468967F1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2288107"/>
              <a:ext cx="1753162" cy="150388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C9EF7E-119D-1DB1-0C10-29B740B2B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1562196"/>
              <a:ext cx="1884720" cy="1451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3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 </a:t>
            </a:r>
            <a:r>
              <a:rPr lang="en-US" sz="4000" dirty="0"/>
              <a:t>(1)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04" y="1213705"/>
            <a:ext cx="11556725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private void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20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var selectedCountry =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if (selectedCountry == null)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return;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Няма избрана държава</a:t>
            </a:r>
            <a:endParaRPr lang="en-US" sz="20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countryId = selectedCountry.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	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D2BCB-FD6D-8357-03D3-8F9127F45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4819" y="3519000"/>
            <a:ext cx="4061918" cy="2585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0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 </a:t>
            </a:r>
            <a:r>
              <a:rPr lang="en-US" sz="4000" dirty="0"/>
              <a:t>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04" y="1213705"/>
            <a:ext cx="11556725" cy="56041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...	</a:t>
            </a:r>
            <a:endParaRPr lang="bg-BG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Извличане на градовете, които принадлежат на избраната държава</a:t>
            </a:r>
            <a:endParaRPr lang="en-US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var towns = dbContext.Towns</a:t>
            </a:r>
            <a:endParaRPr lang="bg-BG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</a:rPr>
              <a:t>                             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2000" b="1" dirty="0">
                <a:latin typeface="Consolas" panose="020B0609020204030204" pitchFamily="49" charset="0"/>
              </a:rPr>
              <a:t>(t =&gt; 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2000" b="1" dirty="0">
                <a:latin typeface="Consolas" panose="020B0609020204030204" pitchFamily="49" charset="0"/>
              </a:rPr>
              <a:t> ==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  <a:endParaRPr lang="bg-BG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</a:rPr>
              <a:t>                             </a:t>
            </a:r>
            <a:r>
              <a:rPr lang="en-US" sz="2000" b="1" dirty="0">
                <a:latin typeface="Consolas" panose="020B0609020204030204" pitchFamily="49" charset="0"/>
              </a:rPr>
              <a:t>.ToList();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	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Обновяване на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DataGridView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за градовете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if (towns.Count &gt; 0)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this.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679FE-406E-7A50-A243-E42656B1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6403" y="3204000"/>
            <a:ext cx="4061918" cy="2585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467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00" y="2034000"/>
            <a:ext cx="1146203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Използваме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sz="3400" dirty="0"/>
              <a:t> </a:t>
            </a:r>
            <a:r>
              <a:rPr lang="bg-BG" sz="3400" dirty="0"/>
              <a:t>метода за </a:t>
            </a:r>
            <a:r>
              <a:rPr lang="bg-BG" sz="3400" b="1" dirty="0"/>
              <a:t>сортиране</a:t>
            </a:r>
            <a:r>
              <a:rPr lang="bg-BG" sz="3400" dirty="0"/>
              <a:t> на </a:t>
            </a:r>
            <a:r>
              <a:rPr lang="bg-BG" sz="3400" b="1" dirty="0"/>
              <a:t>данните </a:t>
            </a:r>
            <a:r>
              <a:rPr lang="bg-BG" sz="3400" dirty="0"/>
              <a:t>във</a:t>
            </a:r>
            <a:r>
              <a:rPr lang="bg-BG" sz="3400" b="1" dirty="0"/>
              <a:t> възходящ ред</a:t>
            </a:r>
            <a:endParaRPr lang="en-BG" sz="3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00" y="2773678"/>
            <a:ext cx="115650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void SortTownsByName()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var towns = this.dbContext.Towns.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(t =&gt; 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A725B-95B4-F245-E4FE-602A2E3DC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A2CEE9-7CF7-2CFE-F7E0-20ADEDAA9C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F2B31-95CF-3CCE-C8A8-B37BD4CE4B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Използваме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/>
              <a:t>метода за </a:t>
            </a:r>
            <a:r>
              <a:rPr lang="bg-BG" sz="3400" b="1" dirty="0"/>
              <a:t>сортиране</a:t>
            </a:r>
            <a:r>
              <a:rPr lang="bg-BG" sz="3400" dirty="0"/>
              <a:t> на </a:t>
            </a:r>
            <a:r>
              <a:rPr lang="bg-BG" sz="3400" b="1" dirty="0"/>
              <a:t>данните </a:t>
            </a:r>
            <a:r>
              <a:rPr lang="bg-BG" sz="3400" dirty="0"/>
              <a:t>в</a:t>
            </a:r>
            <a:r>
              <a:rPr lang="bg-BG" sz="3400" b="1" dirty="0"/>
              <a:t> низходящ ред</a:t>
            </a:r>
            <a:endParaRPr lang="en-BG" sz="3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0957E4-772E-DFD5-BF08-AC8511AC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 (2)</a:t>
            </a:r>
            <a:endParaRPr lang="en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4138D-1132-29D5-0B7A-5908549D1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65" y="2799000"/>
            <a:ext cx="11160071" cy="32035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void SortTownsByName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var towns = this.dbContext.Towns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		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(t =&gt;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3291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5916"/>
            <a:ext cx="10961783" cy="768084"/>
          </a:xfrm>
        </p:spPr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94825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4A141-4C2B-06BC-DEE6-8F0D4916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000" y="327920"/>
            <a:ext cx="6840000" cy="435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​</a:t>
            </a:r>
            <a:r>
              <a:rPr lang="en-US" sz="3400" b="1" dirty="0">
                <a:solidFill>
                  <a:schemeClr val="bg1"/>
                </a:solidFill>
              </a:rPr>
              <a:t>Master-Detail </a:t>
            </a:r>
            <a:r>
              <a:rPr lang="bg-BG" sz="3400" dirty="0"/>
              <a:t>навигация</a:t>
            </a:r>
          </a:p>
          <a:p>
            <a:r>
              <a:rPr lang="bg-BG" sz="3400" dirty="0"/>
              <a:t>Имплементиране на </a:t>
            </a:r>
            <a:r>
              <a:rPr lang="en-US" sz="3400" b="1" dirty="0"/>
              <a:t>Master-Detail</a:t>
            </a:r>
            <a:r>
              <a:rPr lang="en-US" sz="3400" dirty="0"/>
              <a:t> </a:t>
            </a:r>
            <a:r>
              <a:rPr lang="bg-BG" sz="3400" dirty="0"/>
              <a:t>с </a:t>
            </a:r>
            <a:r>
              <a:rPr lang="en-US" sz="3400" b="1" dirty="0">
                <a:solidFill>
                  <a:schemeClr val="bg1"/>
                </a:solidFill>
              </a:rPr>
              <a:t>Entity Framework Core</a:t>
            </a:r>
          </a:p>
          <a:p>
            <a:r>
              <a:rPr lang="bg-BG" sz="3400" dirty="0"/>
              <a:t>​</a:t>
            </a:r>
            <a:r>
              <a:rPr lang="en-US" sz="3400" b="1" dirty="0"/>
              <a:t>Master-Detail</a:t>
            </a:r>
            <a:r>
              <a:rPr lang="bg-BG" sz="3400" dirty="0"/>
              <a:t> таблици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</a:p>
          <a:p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Филтриране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сортиране</a:t>
            </a:r>
            <a:r>
              <a:rPr lang="bg-BG" sz="3400" dirty="0"/>
              <a:t> на </a:t>
            </a:r>
            <a:r>
              <a:rPr lang="bg-BG" sz="3400" b="1" dirty="0"/>
              <a:t>таблица</a:t>
            </a:r>
            <a:endParaRPr lang="en-GB" sz="3400" b="1" dirty="0"/>
          </a:p>
          <a:p>
            <a:pPr>
              <a:buClr>
                <a:schemeClr val="tx1"/>
              </a:buClr>
            </a:pPr>
            <a:r>
              <a:rPr lang="en-GB" sz="3400" dirty="0"/>
              <a:t>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Държави и градове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/>
              <a:t>компоненти</a:t>
            </a:r>
          </a:p>
          <a:p>
            <a:pPr lvl="1"/>
            <a:r>
              <a:rPr lang="en-US" dirty="0"/>
              <a:t>DataGridView</a:t>
            </a:r>
            <a:endParaRPr lang="bg-BG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labelSort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labelTowns</a:t>
            </a:r>
          </a:p>
          <a:p>
            <a:pPr lvl="1"/>
            <a:r>
              <a:rPr lang="en-GB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8340" y="2016719"/>
            <a:ext cx="6737030" cy="42894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1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Свързваме се с дадената </a:t>
            </a:r>
            <a:r>
              <a:rPr lang="bg-BG" sz="2800" b="1" dirty="0"/>
              <a:t>БД</a:t>
            </a:r>
          </a:p>
          <a:p>
            <a:r>
              <a:rPr lang="bg-BG" sz="2800" dirty="0"/>
              <a:t>Свързваме се с </a:t>
            </a:r>
            <a:r>
              <a:rPr lang="en-US" sz="2800" b="1" dirty="0"/>
              <a:t>EF Core</a:t>
            </a:r>
          </a:p>
          <a:p>
            <a:r>
              <a:rPr lang="bg-BG" sz="2800" dirty="0"/>
              <a:t>Добавяме </a:t>
            </a:r>
            <a:r>
              <a:rPr lang="en-US" sz="2800" b="1" dirty="0"/>
              <a:t>Data Source</a:t>
            </a:r>
            <a:r>
              <a:rPr lang="en-US" sz="2800" dirty="0"/>
              <a:t> </a:t>
            </a:r>
            <a:r>
              <a:rPr lang="bg-BG" sz="2800" dirty="0"/>
              <a:t>към </a:t>
            </a:r>
            <a:r>
              <a:rPr lang="en-US" sz="2800" b="1" dirty="0"/>
              <a:t>DataGridView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</a:p>
          <a:p>
            <a:pPr lvl="1"/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</a:p>
          <a:p>
            <a:r>
              <a:rPr lang="bg-BG" sz="2800" b="1" dirty="0"/>
              <a:t>Забраняваме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редактирането</a:t>
            </a:r>
            <a:r>
              <a:rPr lang="bg-BG" sz="2800" dirty="0"/>
              <a:t> на колоните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lang="en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20" y="1208485"/>
            <a:ext cx="5195617" cy="44926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E8E92-F56C-4726-E237-A70635E3AC8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07" y="1182997"/>
            <a:ext cx="5205030" cy="45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bg-BG" sz="2800" dirty="0"/>
              <a:t> при събитието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endParaRPr lang="en-US" sz="2800" dirty="0"/>
          </a:p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от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384113" y="2304438"/>
            <a:ext cx="1114703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List&lt;Country&gt;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List&lt;Town&gt;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871" y="1719000"/>
            <a:ext cx="4587949" cy="2426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Задаваме </a:t>
            </a:r>
            <a:r>
              <a:rPr lang="bg-BG" sz="3400" b="1" dirty="0"/>
              <a:t>данните</a:t>
            </a:r>
            <a:r>
              <a:rPr lang="bg-BG" sz="3400" dirty="0"/>
              <a:t> към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 err="1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контролите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522485" y="2496847"/>
            <a:ext cx="1114703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countries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F0E41-00DC-2C97-2BFA-622EB8FBE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B33FCE-0F91-49AC-37B1-2EEDBA3D5E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591F2-9C9A-B21D-5340-746EB5657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sz="3400" dirty="0"/>
              <a:t>Зареждаме </a:t>
            </a:r>
            <a:r>
              <a:rPr lang="bg-BG" sz="3400" b="1" dirty="0"/>
              <a:t>данните</a:t>
            </a:r>
            <a:r>
              <a:rPr lang="bg-BG" sz="3400" dirty="0"/>
              <a:t> при </a:t>
            </a:r>
            <a:r>
              <a:rPr lang="bg-BG" sz="3400" b="1" dirty="0">
                <a:solidFill>
                  <a:schemeClr val="bg1"/>
                </a:solidFill>
              </a:rPr>
              <a:t>зареждане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формата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4E1EA8-0E54-808C-3408-E3F9744E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E3362-C064-038F-D4A9-C0FB18BC1324}"/>
              </a:ext>
            </a:extLst>
          </p:cNvPr>
          <p:cNvSpPr txBox="1">
            <a:spLocks/>
          </p:cNvSpPr>
          <p:nvPr/>
        </p:nvSpPr>
        <p:spPr>
          <a:xfrm>
            <a:off x="190402" y="2021516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FormCountries_Load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11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  <a:r>
              <a:rPr lang="en-US" dirty="0"/>
              <a:t> </a:t>
            </a:r>
            <a:r>
              <a:rPr lang="bg-BG" dirty="0"/>
              <a:t>навигация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72461"/>
            <a:ext cx="11125200" cy="40345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private void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{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    var selectedCountry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b="1" dirty="0">
                <a:latin typeface="Consolas" panose="020B0609020204030204" pitchFamily="49" charset="0"/>
              </a:rPr>
              <a:t>     </a:t>
            </a:r>
            <a:r>
              <a:rPr lang="en-US" b="1" dirty="0">
                <a:latin typeface="Consolas" panose="020B0609020204030204" pitchFamily="49" charset="0"/>
              </a:rPr>
              <a:t>if (selectedCountry == null)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return;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b="1" dirty="0">
                <a:latin typeface="Consolas" panose="020B0609020204030204" pitchFamily="49" charset="0"/>
              </a:rPr>
              <a:t>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var countryId = selectedCountry.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  <a:endParaRPr lang="en-US" b="1" dirty="0"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    using (var dbContext = new CountriesDbContext())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    {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       var towns = dbContext.Towns.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b="1" dirty="0">
                <a:latin typeface="Consolas" panose="020B0609020204030204" pitchFamily="49" charset="0"/>
              </a:rPr>
              <a:t>(t =&gt; t.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b="1" dirty="0"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b="1" dirty="0">
                <a:latin typeface="Consolas" panose="020B0609020204030204" pitchFamily="49" charset="0"/>
              </a:rPr>
              <a:t>).ToList();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b="1" dirty="0">
                <a:latin typeface="Consolas" panose="020B0609020204030204" pitchFamily="49" charset="0"/>
              </a:rPr>
              <a:t>        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    }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</a:t>
            </a:r>
            <a:r>
              <a:rPr lang="en-US" sz="2800" b="1" dirty="0"/>
              <a:t>textBoxFilter</a:t>
            </a:r>
            <a:endParaRPr lang="bg-BG" sz="2800" dirty="0"/>
          </a:p>
          <a:p>
            <a:r>
              <a:rPr lang="bg-BG" sz="2800" dirty="0"/>
              <a:t>Имплементираме </a:t>
            </a:r>
            <a:r>
              <a:rPr lang="bg-BG" sz="2800" b="1" dirty="0">
                <a:solidFill>
                  <a:schemeClr val="bg1"/>
                </a:solidFill>
              </a:rPr>
              <a:t>живо търсене </a:t>
            </a:r>
            <a:r>
              <a:rPr lang="bg-BG" sz="2800" dirty="0"/>
              <a:t>по </a:t>
            </a:r>
            <a:r>
              <a:rPr lang="bg-BG" sz="2800" b="1" dirty="0"/>
              <a:t>име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88" y="2482906"/>
            <a:ext cx="11553542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var countries = dbContext.Countries;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var filteredCountries = FilterCountries(countries, filterText);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filteredCountries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15" y="1751806"/>
            <a:ext cx="3640777" cy="14622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8664D2-E912-EA8B-0B9D-016A304AA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92246-45E7-0841-6A30-FD37FF16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държавите по </a:t>
            </a:r>
            <a:r>
              <a:rPr lang="en-US" dirty="0"/>
              <a:t>substring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F72E4-3349-EC27-4FBF-E5A2E7FF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15" y="1582906"/>
            <a:ext cx="11757970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private List&lt;Country&gt;</a:t>
            </a:r>
            <a:r>
              <a:rPr 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FilterCountries(IQueryable&lt;Country&gt; countries, 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var filteredCountries = </a:t>
            </a: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countries</a:t>
            </a:r>
            <a:endParaRPr lang="bg-BG" sz="2400" b="1" noProof="1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 =&gt;c.CountryName.ToLower()</a:t>
            </a:r>
            <a:endParaRPr 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.Contains(filterText));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return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filteredCountries</a:t>
            </a: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5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Добавяме </a:t>
            </a:r>
            <a:r>
              <a:rPr lang="bg-BG" sz="2400" b="1" dirty="0"/>
              <a:t>опции</a:t>
            </a:r>
            <a:r>
              <a:rPr lang="bg-BG" sz="2400" dirty="0"/>
              <a:t> в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 </a:t>
            </a:r>
            <a:r>
              <a:rPr lang="bg-BG" sz="2400" dirty="0"/>
              <a:t>за </a:t>
            </a:r>
            <a:r>
              <a:rPr lang="bg-BG" sz="2400" b="1" dirty="0"/>
              <a:t>сортиране</a:t>
            </a:r>
            <a:endParaRPr lang="en-US" sz="2400" b="1" dirty="0"/>
          </a:p>
          <a:p>
            <a:endParaRPr lang="en-US" sz="3000" b="1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bg-BG" sz="2400" dirty="0"/>
              <a:t>Добавяме </a:t>
            </a:r>
            <a:r>
              <a:rPr lang="bg-BG" sz="2400" b="1" dirty="0"/>
              <a:t>метод</a:t>
            </a:r>
            <a:r>
              <a:rPr lang="en-US" sz="2400" b="1" dirty="0"/>
              <a:t>-</a:t>
            </a:r>
            <a:r>
              <a:rPr lang="bg-BG" sz="2400" b="1" dirty="0"/>
              <a:t>обработчик </a:t>
            </a:r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4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400" dirty="0">
                <a:cs typeface="Consolas" panose="020B0609020204030204" pitchFamily="49" charset="0"/>
              </a:rPr>
              <a:t>на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4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3" y="4046302"/>
            <a:ext cx="111252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comboBoxSort_SelectedIndexChanged(object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selectedSort = this.comboBoxSort.SelectedItem.ToString();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countries = dbContext.Countries;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sortedCountries = this.SortCountries(countries, selectedSort);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sortedCountries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1768650"/>
            <a:ext cx="2743159" cy="1817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21" y="1707796"/>
            <a:ext cx="2743158" cy="1877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3705901" y="2405672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6" y="1282220"/>
            <a:ext cx="11562624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List&lt;Country&gt;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(List&lt;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Country&gt;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countries, string columnName)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switch (columnName)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countries.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countries.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 countries.ToList();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едно към много (</a:t>
            </a:r>
            <a:r>
              <a:rPr lang="en-US" dirty="0"/>
              <a:t>one-to-many</a:t>
            </a:r>
            <a:r>
              <a:rPr lang="bg-BG" dirty="0"/>
              <a:t>)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ED38-FD85-4591-4D7F-4004114D8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метод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filterAndSortCountries()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bg-BG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който извикваме при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филтрирането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сортирането</a:t>
            </a:r>
            <a:endParaRPr lang="bg-BG" sz="2800" b="1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сортиране и филтриране</a:t>
            </a:r>
            <a:r>
              <a:rPr lang="en-US" dirty="0"/>
              <a:t>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02" y="2197910"/>
            <a:ext cx="11557314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filterAndSortCountries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Взимаме всички държави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dbContext.Countries.ToList();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филтъра за име на държава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.Text != null)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filterText = this.textBoxFilter.Text.ToLower();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filterText);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Обединяване на сортиране и филтриране</a:t>
            </a:r>
            <a:r>
              <a:rPr lang="en-US" dirty="0"/>
              <a:t>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8" y="1179000"/>
            <a:ext cx="11547281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критерия за сортиране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.SelectedItem != null)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selectedSort = this.comboBoxSort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.SelectedItem.ToString();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selectedSort);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        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Обновяваме таблицата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countryBindingSource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769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27" y="2133326"/>
            <a:ext cx="5253173" cy="33438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223" y="2133303"/>
            <a:ext cx="5238807" cy="33346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607611" y="3529161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36" y="2009508"/>
            <a:ext cx="5490000" cy="3494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3365" y="1997476"/>
            <a:ext cx="5490002" cy="34945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Master-Detail</a:t>
            </a:r>
            <a:r>
              <a:rPr lang="en-GB" sz="3400" b="1" dirty="0"/>
              <a:t> </a:t>
            </a:r>
            <a:r>
              <a:rPr lang="bg-BG" sz="3400" dirty="0"/>
              <a:t>навигацията</a:t>
            </a:r>
            <a:r>
              <a:rPr lang="en-US" sz="3400" dirty="0"/>
              <a:t> </a:t>
            </a:r>
            <a:r>
              <a:rPr lang="bg-BG" sz="3400" dirty="0"/>
              <a:t>отразява </a:t>
            </a:r>
            <a:r>
              <a:rPr lang="bg-BG" sz="3400" b="1" dirty="0"/>
              <a:t>отношенията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едно-към-много</a:t>
            </a:r>
            <a:endParaRPr lang="en-GB" sz="3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2"/>
                </a:solidFill>
              </a:rPr>
              <a:t>Филтриране</a:t>
            </a:r>
            <a:r>
              <a:rPr lang="bg-BG" sz="3400" dirty="0">
                <a:solidFill>
                  <a:schemeClr val="bg2"/>
                </a:solidFill>
              </a:rPr>
              <a:t> и </a:t>
            </a:r>
            <a:r>
              <a:rPr lang="bg-BG" sz="3400" b="1" dirty="0">
                <a:solidFill>
                  <a:schemeClr val="bg2"/>
                </a:solidFill>
              </a:rPr>
              <a:t>сортиране</a:t>
            </a:r>
            <a:r>
              <a:rPr lang="bg-BG" sz="3400" dirty="0">
                <a:solidFill>
                  <a:schemeClr val="bg2"/>
                </a:solidFill>
              </a:rPr>
              <a:t> на таблица</a:t>
            </a:r>
            <a:endParaRPr lang="en-US" sz="34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Използваме </a:t>
            </a:r>
            <a:r>
              <a:rPr lang="en-US" sz="3200" b="1" dirty="0">
                <a:solidFill>
                  <a:schemeClr val="bg2"/>
                </a:solidFill>
              </a:rPr>
              <a:t>LINQ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b="1" dirty="0">
                <a:solidFill>
                  <a:schemeClr val="bg2"/>
                </a:solidFill>
              </a:rPr>
              <a:t>заявки: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OrderByDescending()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580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Метод за </a:t>
            </a:r>
            <a:r>
              <a:rPr lang="bg-BG" sz="3400" b="1" dirty="0"/>
              <a:t>визуализиране</a:t>
            </a:r>
            <a:r>
              <a:rPr lang="bg-BG" sz="3400" dirty="0"/>
              <a:t> на </a:t>
            </a:r>
            <a:r>
              <a:rPr lang="bg-BG" sz="3400" b="1" dirty="0"/>
              <a:t>взаимоотношения</a:t>
            </a:r>
            <a:r>
              <a:rPr lang="bg-BG" sz="3400" dirty="0"/>
              <a:t> от тип </a:t>
            </a:r>
            <a:r>
              <a:rPr lang="en-US" sz="3400" dirty="0"/>
              <a:t>"</a:t>
            </a:r>
            <a:r>
              <a:rPr lang="bg-BG" sz="3400" b="1" dirty="0">
                <a:solidFill>
                  <a:schemeClr val="bg1"/>
                </a:solidFill>
              </a:rPr>
              <a:t>едно към много</a:t>
            </a:r>
            <a:r>
              <a:rPr lang="en-US" sz="3400" dirty="0"/>
              <a:t>"</a:t>
            </a:r>
            <a:r>
              <a:rPr lang="bg-BG" sz="3400" dirty="0"/>
              <a:t> </a:t>
            </a:r>
            <a:r>
              <a:rPr lang="en-US" sz="3400" b="1" dirty="0"/>
              <a:t>(one-to-many)</a:t>
            </a:r>
            <a:endParaRPr lang="bg-BG" sz="3400" b="1" dirty="0"/>
          </a:p>
          <a:p>
            <a:r>
              <a:rPr lang="en-US" sz="3400" b="1" dirty="0"/>
              <a:t>Master</a:t>
            </a:r>
            <a:r>
              <a:rPr lang="en-US" sz="3400" dirty="0"/>
              <a:t> </a:t>
            </a:r>
            <a:r>
              <a:rPr lang="bg-BG" sz="3400" dirty="0"/>
              <a:t>съдържа </a:t>
            </a:r>
            <a:r>
              <a:rPr lang="bg-BG" sz="34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400" b="1" dirty="0"/>
              <a:t>Detail</a:t>
            </a:r>
            <a:r>
              <a:rPr lang="en-US" sz="3400" dirty="0"/>
              <a:t> </a:t>
            </a:r>
            <a:r>
              <a:rPr lang="bg-BG" sz="3400" dirty="0"/>
              <a:t>съдържа </a:t>
            </a:r>
            <a:r>
              <a:rPr lang="bg-BG" sz="3400" b="1" dirty="0">
                <a:solidFill>
                  <a:schemeClr val="bg1"/>
                </a:solidFill>
              </a:rPr>
              <a:t>свързани</a:t>
            </a:r>
            <a:r>
              <a:rPr lang="bg-BG" sz="3400" dirty="0"/>
              <a:t> с </a:t>
            </a:r>
            <a:r>
              <a:rPr lang="en-US" sz="3400" b="1" dirty="0"/>
              <a:t>Master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данни</a:t>
            </a:r>
            <a:endParaRPr lang="en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0647" y="1462654"/>
            <a:ext cx="5112383" cy="49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B90F7-766C-F2DB-E487-C25796FD1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97D3-1924-7744-5353-5E6272E42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Orders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F40FE-7F6B-16B7-CDCB-B72B956F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Master-Detail </a:t>
            </a:r>
            <a:r>
              <a:rPr lang="bg-BG" dirty="0"/>
              <a:t>навигация в действие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E8D17-6774-0B1A-0FA9-6CD7C06B0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500" y="2554257"/>
            <a:ext cx="10575000" cy="281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2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1" y="1196125"/>
            <a:ext cx="6285649" cy="5528766"/>
          </a:xfrm>
        </p:spPr>
        <p:txBody>
          <a:bodyPr/>
          <a:lstStyle/>
          <a:p>
            <a:r>
              <a:rPr lang="bg-BG" sz="3400" b="1" dirty="0"/>
              <a:t>Най-разпространената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връзка</a:t>
            </a:r>
            <a:r>
              <a:rPr lang="bg-BG" sz="3400" dirty="0"/>
              <a:t> между </a:t>
            </a:r>
            <a:r>
              <a:rPr lang="bg-BG" sz="3400" b="1" dirty="0">
                <a:solidFill>
                  <a:schemeClr val="bg1"/>
                </a:solidFill>
              </a:rPr>
              <a:t>таблици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bg-BG" sz="3400" dirty="0"/>
              <a:t>Имплементира се с </a:t>
            </a:r>
            <a:r>
              <a:rPr lang="bg-BG" sz="3400" b="1" dirty="0">
                <a:solidFill>
                  <a:schemeClr val="bg1"/>
                </a:solidFill>
              </a:rPr>
              <a:t>колекция</a:t>
            </a:r>
            <a:r>
              <a:rPr lang="bg-BG" sz="3400" dirty="0"/>
              <a:t> в </a:t>
            </a:r>
            <a:r>
              <a:rPr lang="bg-BG" sz="3400" b="1" dirty="0"/>
              <a:t>родителския</a:t>
            </a:r>
            <a:r>
              <a:rPr lang="bg-BG" sz="3400" dirty="0"/>
              <a:t> </a:t>
            </a:r>
            <a:r>
              <a:rPr lang="bg-BG" sz="3400" b="1" dirty="0"/>
              <a:t>модел</a:t>
            </a:r>
            <a:endParaRPr lang="en-US" sz="3400" b="1" dirty="0"/>
          </a:p>
          <a:p>
            <a:pPr lvl="1"/>
            <a:r>
              <a:rPr lang="bg-BG" sz="3200" dirty="0"/>
              <a:t>Колекцията се </a:t>
            </a:r>
            <a:r>
              <a:rPr lang="bg-BG" sz="3200" b="1" dirty="0">
                <a:solidFill>
                  <a:schemeClr val="bg1"/>
                </a:solidFill>
              </a:rPr>
              <a:t>инициализира</a:t>
            </a:r>
            <a:r>
              <a:rPr lang="bg-BG" sz="3200" dirty="0"/>
              <a:t> 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646C1-AEB7-114A-B605-F2FCACC10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051" y="1382232"/>
            <a:ext cx="5276979" cy="51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endParaRPr lang="en-US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Departments </a:t>
            </a:r>
            <a:r>
              <a:rPr lang="en-US" b="1" dirty="0"/>
              <a:t>(Id,</a:t>
            </a:r>
            <a:r>
              <a:rPr lang="en-US" dirty="0"/>
              <a:t> </a:t>
            </a:r>
            <a:r>
              <a:rPr lang="en-US" b="1" dirty="0"/>
              <a:t>Name)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Employees </a:t>
            </a:r>
            <a:r>
              <a:rPr lang="en-US" b="1" dirty="0"/>
              <a:t>(Id</a:t>
            </a:r>
            <a:r>
              <a:rPr lang="en-US" dirty="0"/>
              <a:t>, </a:t>
            </a:r>
            <a:r>
              <a:rPr lang="en-US" b="1" dirty="0"/>
              <a:t>FirstName</a:t>
            </a:r>
            <a:r>
              <a:rPr lang="en-US" dirty="0"/>
              <a:t>, </a:t>
            </a:r>
            <a:r>
              <a:rPr lang="en-US" b="1" dirty="0"/>
              <a:t>LastName</a:t>
            </a:r>
            <a:r>
              <a:rPr lang="en-US" dirty="0"/>
              <a:t>, </a:t>
            </a:r>
            <a:r>
              <a:rPr lang="en-US" b="1" dirty="0"/>
              <a:t>DepartmentId)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417" y="4034609"/>
            <a:ext cx="9365166" cy="262089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Един отдел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служители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b="1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61351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ICollection&lt;Employee&gt; Employees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61783</TotalTime>
  <Words>1960</Words>
  <Application>Microsoft Office PowerPoint</Application>
  <PresentationFormat>Widescreen</PresentationFormat>
  <Paragraphs>343</Paragraphs>
  <Slides>36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Master-Detail навигация в действие</vt:lpstr>
      <vt:lpstr>Master-Detail с Entity Framework Core</vt:lpstr>
      <vt:lpstr>Едно към много (One-to-Many)</vt:lpstr>
      <vt:lpstr>One-to-Many: Пример</vt:lpstr>
      <vt:lpstr>One-to-Many: Имплементация (1)</vt:lpstr>
      <vt:lpstr>One-to-Many: Имплементация (2)</vt:lpstr>
      <vt:lpstr>Четене на master-detail таблици</vt:lpstr>
      <vt:lpstr>Master-Detail таблици в Windows Forms</vt:lpstr>
      <vt:lpstr>Навигация между свързани таблици – Пример (1)</vt:lpstr>
      <vt:lpstr>Навигация между свързани таблици – Пример (2)</vt:lpstr>
      <vt:lpstr>Филтриране и сортиране на таблица</vt:lpstr>
      <vt:lpstr>Филтриране на таблица</vt:lpstr>
      <vt:lpstr>Сортиране на таблица (1)</vt:lpstr>
      <vt:lpstr>Сортиране на таблица (2)</vt:lpstr>
      <vt:lpstr>Примерно приложение</vt:lpstr>
      <vt:lpstr>Създаване на WinForms приложение</vt:lpstr>
      <vt:lpstr>Свързване с база данни EF Core</vt:lpstr>
      <vt:lpstr>Зареждане на данни от БД (1)</vt:lpstr>
      <vt:lpstr>Зареждане на данни от БД (2)</vt:lpstr>
      <vt:lpstr>Зареждане на данни от БД (3)</vt:lpstr>
      <vt:lpstr>Имплементация на Master-Detail навигация</vt:lpstr>
      <vt:lpstr>Филтриране на държави</vt:lpstr>
      <vt:lpstr>Филтриране на държавите по substring</vt:lpstr>
      <vt:lpstr>Сортиране на държави (1)</vt:lpstr>
      <vt:lpstr>Сортиране на държави (2)</vt:lpstr>
      <vt:lpstr>Обединяване на сортиране и филтриране (1)</vt:lpstr>
      <vt:lpstr>Обединяване на сортиране и филтриране (2)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423</cp:revision>
  <dcterms:created xsi:type="dcterms:W3CDTF">2018-05-23T13:08:44Z</dcterms:created>
  <dcterms:modified xsi:type="dcterms:W3CDTF">2024-12-31T11:18:08Z</dcterms:modified>
  <cp:category/>
</cp:coreProperties>
</file>