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353" r:id="rId4"/>
    <p:sldId id="497" r:id="rId5"/>
    <p:sldId id="587" r:id="rId6"/>
    <p:sldId id="782" r:id="rId7"/>
    <p:sldId id="783" r:id="rId8"/>
    <p:sldId id="761" r:id="rId9"/>
    <p:sldId id="796" r:id="rId10"/>
    <p:sldId id="762" r:id="rId11"/>
    <p:sldId id="784" r:id="rId12"/>
    <p:sldId id="763" r:id="rId13"/>
    <p:sldId id="764" r:id="rId14"/>
    <p:sldId id="785" r:id="rId15"/>
    <p:sldId id="610" r:id="rId16"/>
    <p:sldId id="774" r:id="rId17"/>
    <p:sldId id="775" r:id="rId18"/>
    <p:sldId id="776" r:id="rId19"/>
    <p:sldId id="616" r:id="rId20"/>
    <p:sldId id="620" r:id="rId21"/>
    <p:sldId id="786" r:id="rId22"/>
    <p:sldId id="790" r:id="rId23"/>
    <p:sldId id="778" r:id="rId24"/>
    <p:sldId id="787" r:id="rId25"/>
    <p:sldId id="789" r:id="rId26"/>
    <p:sldId id="780" r:id="rId27"/>
    <p:sldId id="589" r:id="rId28"/>
    <p:sldId id="590" r:id="rId29"/>
    <p:sldId id="791" r:id="rId30"/>
    <p:sldId id="608" r:id="rId31"/>
    <p:sldId id="653" r:id="rId32"/>
    <p:sldId id="788" r:id="rId33"/>
    <p:sldId id="654" r:id="rId34"/>
    <p:sldId id="797" r:id="rId35"/>
    <p:sldId id="799" r:id="rId36"/>
    <p:sldId id="800" r:id="rId37"/>
    <p:sldId id="798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еб сайтове" id="{66DCFE1F-60FD-44F2-BE82-706DDBC14898}">
          <p14:sldIdLst>
            <p14:sldId id="353"/>
            <p14:sldId id="497"/>
            <p14:sldId id="587"/>
            <p14:sldId id="782"/>
            <p14:sldId id="783"/>
            <p14:sldId id="761"/>
            <p14:sldId id="796"/>
            <p14:sldId id="762"/>
            <p14:sldId id="784"/>
            <p14:sldId id="763"/>
            <p14:sldId id="764"/>
            <p14:sldId id="785"/>
          </p14:sldIdLst>
        </p14:section>
        <p14:section name="Уеб страници" id="{EB44CA50-B176-0C4C-B0D0-5459023C7783}">
          <p14:sldIdLst>
            <p14:sldId id="610"/>
            <p14:sldId id="774"/>
            <p14:sldId id="775"/>
            <p14:sldId id="776"/>
          </p14:sldIdLst>
        </p14:section>
        <p14:section name="Домейн и хостинг услуги" id="{2B3E1915-4BA2-9447-BC07-AE658EE7EC35}">
          <p14:sldIdLst>
            <p14:sldId id="616"/>
            <p14:sldId id="620"/>
            <p14:sldId id="786"/>
            <p14:sldId id="790"/>
            <p14:sldId id="778"/>
            <p14:sldId id="787"/>
            <p14:sldId id="789"/>
            <p14:sldId id="780"/>
          </p14:sldIdLst>
        </p14:section>
        <p14:section name="Интернет адресиране" id="{FAFEC62E-8A3E-B74C-B607-F2A5F82A6EDC}">
          <p14:sldIdLst>
            <p14:sldId id="589"/>
            <p14:sldId id="590"/>
            <p14:sldId id="791"/>
            <p14:sldId id="608"/>
            <p14:sldId id="653"/>
            <p14:sldId id="788"/>
          </p14:sldIdLst>
        </p14:section>
        <p14:section name="Демо" id="{276EAB92-AF41-DD42-AFD3-D1ABB239E1A7}">
          <p14:sldIdLst>
            <p14:sldId id="654"/>
            <p14:sldId id="797"/>
            <p14:sldId id="799"/>
            <p14:sldId id="800"/>
            <p14:sldId id="79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E3"/>
    <a:srgbClr val="45C7FF"/>
    <a:srgbClr val="FF3D3F"/>
    <a:srgbClr val="79D806"/>
    <a:srgbClr val="000000"/>
    <a:srgbClr val="FFF53A"/>
    <a:srgbClr val="FDA54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05" autoAdjust="0"/>
    <p:restoredTop sz="95579" autoAdjust="0"/>
  </p:normalViewPr>
  <p:slideViewPr>
    <p:cSldViewPr showGuides="1">
      <p:cViewPr varScale="1">
        <p:scale>
          <a:sx n="62" d="100"/>
          <a:sy n="62" d="100"/>
        </p:scale>
        <p:origin x="224" y="1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4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2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1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22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42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971589"/>
          </a:xfrm>
        </p:spPr>
        <p:txBody>
          <a:bodyPr>
            <a:normAutofit/>
          </a:bodyPr>
          <a:lstStyle/>
          <a:p>
            <a:r>
              <a:rPr lang="bg-BG" dirty="0"/>
              <a:t>Уеб страници, домейн и хостинг, интернет адресиране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Уеб сайтове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07" y="3056137"/>
            <a:ext cx="1819960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t="12441" r="-346" b="24897"/>
          <a:stretch/>
        </p:blipFill>
        <p:spPr>
          <a:xfrm>
            <a:off x="6390123" y="3400017"/>
            <a:ext cx="5248260" cy="2188983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Планиране</a:t>
            </a:r>
          </a:p>
          <a:p>
            <a:pPr lvl="1"/>
            <a:r>
              <a:rPr lang="bg-BG" sz="3200" b="1" dirty="0"/>
              <a:t>Определяне</a:t>
            </a:r>
            <a:r>
              <a:rPr lang="bg-BG" sz="3200" dirty="0"/>
              <a:t> на </a:t>
            </a:r>
            <a:r>
              <a:rPr lang="bg-BG" sz="3200" b="1" dirty="0"/>
              <a:t>целта</a:t>
            </a:r>
            <a:r>
              <a:rPr lang="bg-BG" sz="3200" dirty="0"/>
              <a:t> и </a:t>
            </a:r>
            <a:r>
              <a:rPr lang="bg-BG" sz="3200" b="1" dirty="0"/>
              <a:t>аудиторията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Проектиране и графичен дизайн</a:t>
            </a:r>
          </a:p>
          <a:p>
            <a:pPr lvl="1"/>
            <a:r>
              <a:rPr lang="bg-BG" sz="3200" b="1" dirty="0"/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структура</a:t>
            </a:r>
            <a:r>
              <a:rPr lang="bg-BG" sz="3200" dirty="0"/>
              <a:t> и </a:t>
            </a:r>
            <a:r>
              <a:rPr lang="bg-BG" sz="3200" b="1" dirty="0"/>
              <a:t>дизайн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Изграждане</a:t>
            </a:r>
          </a:p>
          <a:p>
            <a:pPr lvl="1"/>
            <a:r>
              <a:rPr lang="bg-BG" sz="3200" b="1" dirty="0"/>
              <a:t>Разработване</a:t>
            </a:r>
            <a:r>
              <a:rPr lang="bg-BG" sz="3200" dirty="0"/>
              <a:t> (</a:t>
            </a:r>
            <a:r>
              <a:rPr lang="bg-BG" sz="3200" b="1" dirty="0"/>
              <a:t>програмиране</a:t>
            </a:r>
            <a:r>
              <a:rPr lang="en-US" sz="3200" dirty="0"/>
              <a:t>) </a:t>
            </a:r>
            <a:r>
              <a:rPr lang="bg-BG" sz="3200" dirty="0"/>
              <a:t>на уеб сайта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A5838-5655-536E-AA99-36BDE4B0B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1400408"/>
            <a:ext cx="2654714" cy="157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AAE37-153C-BE22-7F34-98FDC6748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2952142"/>
            <a:ext cx="2654714" cy="1571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D6FA15-8E73-E4C6-4000-20EA02928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4523542"/>
            <a:ext cx="2654714" cy="15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(3)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200" b="1" dirty="0"/>
              <a:t>Проверка</a:t>
            </a:r>
            <a:r>
              <a:rPr lang="bg-BG" sz="3200" dirty="0"/>
              <a:t> за </a:t>
            </a:r>
            <a:r>
              <a:rPr lang="bg-BG" sz="3200" b="1" dirty="0"/>
              <a:t>грешки</a:t>
            </a:r>
            <a:endParaRPr lang="bg-BG" sz="3200" dirty="0"/>
          </a:p>
          <a:p>
            <a:r>
              <a:rPr lang="bg-BG" sz="3600" b="1" dirty="0">
                <a:solidFill>
                  <a:schemeClr val="bg1"/>
                </a:solidFill>
              </a:rPr>
              <a:t>Публикуване</a:t>
            </a:r>
          </a:p>
          <a:p>
            <a:pPr lvl="1"/>
            <a:r>
              <a:rPr lang="bg-BG" sz="3200" b="1" dirty="0"/>
              <a:t>Качване</a:t>
            </a:r>
            <a:r>
              <a:rPr lang="bg-BG" sz="3200" dirty="0"/>
              <a:t> на уеб сайта </a:t>
            </a:r>
            <a:r>
              <a:rPr lang="bg-BG" sz="3200" b="1" dirty="0"/>
              <a:t>онлайн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bg-BG" sz="3200" b="1" dirty="0"/>
              <a:t>Подобряване </a:t>
            </a:r>
            <a:r>
              <a:rPr lang="bg-BG" sz="3200" dirty="0"/>
              <a:t>на</a:t>
            </a:r>
            <a:r>
              <a:rPr lang="bg-BG" sz="3200" b="1" dirty="0"/>
              <a:t> скоростта</a:t>
            </a:r>
            <a:r>
              <a:rPr lang="bg-BG" sz="3200" dirty="0"/>
              <a:t>, </a:t>
            </a:r>
            <a:r>
              <a:rPr lang="bg-BG" sz="3200" b="1" dirty="0"/>
              <a:t>съдържанието</a:t>
            </a:r>
            <a:r>
              <a:rPr lang="bg-BG" sz="3200" dirty="0"/>
              <a:t> и </a:t>
            </a:r>
            <a:r>
              <a:rPr lang="bg-BG" sz="3200" b="1" dirty="0"/>
              <a:t>видимостта</a:t>
            </a:r>
            <a:r>
              <a:rPr lang="bg-BG" sz="3200" dirty="0"/>
              <a:t> на уеб сайта в </a:t>
            </a:r>
            <a:r>
              <a:rPr lang="bg-BG" sz="3200" b="1" dirty="0"/>
              <a:t>търсачките</a:t>
            </a:r>
            <a:r>
              <a:rPr lang="bg-BG" sz="32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35236-919C-15D8-C527-DE5A220C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643" y="1537738"/>
            <a:ext cx="2654714" cy="157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FC58F-E910-54C4-FF25-797B3154D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643" y="3109138"/>
            <a:ext cx="2654714" cy="157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C1EC8-0B08-4E18-9F1A-5FCFF3B4E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643" y="4680538"/>
            <a:ext cx="2654714" cy="9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Роли при създаване на уеб сайт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Ръководител на проекта </a:t>
            </a:r>
            <a:r>
              <a:rPr lang="bg-BG" sz="3000" b="1" dirty="0"/>
              <a:t>(</a:t>
            </a:r>
            <a:r>
              <a:rPr lang="en-US" sz="3000" b="1" dirty="0"/>
              <a:t>Project Manager)</a:t>
            </a:r>
            <a:endParaRPr lang="bg-BG" sz="3000" b="1" dirty="0"/>
          </a:p>
          <a:p>
            <a:pPr lvl="1"/>
            <a:r>
              <a:rPr lang="bg-BG" sz="2800" b="1" dirty="0"/>
              <a:t>Координира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целия процес</a:t>
            </a:r>
            <a:r>
              <a:rPr lang="bg-BG" sz="2800" dirty="0"/>
              <a:t>, </a:t>
            </a:r>
            <a:r>
              <a:rPr lang="bg-BG" sz="2800" b="1" dirty="0"/>
              <a:t>разпределя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задачите</a:t>
            </a:r>
            <a:r>
              <a:rPr lang="bg-BG" sz="2800" dirty="0"/>
              <a:t> и </a:t>
            </a:r>
            <a:r>
              <a:rPr lang="bg-BG" sz="2800" b="1" dirty="0"/>
              <a:t>следи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качеството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Редактор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(Content Editor/Copywriter)</a:t>
            </a:r>
            <a:endParaRPr lang="bg-BG" sz="3000" b="1" dirty="0"/>
          </a:p>
          <a:p>
            <a:pPr lvl="1"/>
            <a:r>
              <a:rPr lang="bg-BG" sz="2800" b="1" dirty="0"/>
              <a:t>Създава</a:t>
            </a:r>
            <a:r>
              <a:rPr lang="bg-BG" sz="2800" dirty="0"/>
              <a:t> и </a:t>
            </a:r>
            <a:r>
              <a:rPr lang="bg-BG" sz="2800" b="1" dirty="0"/>
              <a:t>преглежда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текстовото съдържание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дизайнер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Designer)</a:t>
            </a:r>
            <a:endParaRPr lang="bg-BG" sz="3000" b="1" dirty="0"/>
          </a:p>
          <a:p>
            <a:pPr lvl="1"/>
            <a:r>
              <a:rPr lang="bg-BG" sz="2800" b="1" dirty="0"/>
              <a:t>Планира</a:t>
            </a:r>
            <a:r>
              <a:rPr lang="bg-BG" sz="2800" dirty="0"/>
              <a:t> и </a:t>
            </a:r>
            <a:r>
              <a:rPr lang="bg-BG" sz="2800" b="1" dirty="0"/>
              <a:t>изработва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визуалния облик </a:t>
            </a:r>
            <a:r>
              <a:rPr lang="bg-BG" sz="2800" dirty="0"/>
              <a:t>на </a:t>
            </a:r>
            <a:r>
              <a:rPr lang="bg-BG" sz="2800" b="1" dirty="0"/>
              <a:t>уеб сайта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разработчик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Developer)</a:t>
            </a:r>
            <a:endParaRPr lang="bg-BG" sz="3000" b="1" dirty="0"/>
          </a:p>
          <a:p>
            <a:pPr lvl="1"/>
            <a:r>
              <a:rPr lang="bg-BG" sz="2800" b="1" dirty="0"/>
              <a:t>Превръща</a:t>
            </a:r>
            <a:r>
              <a:rPr lang="bg-BG" sz="2800" dirty="0"/>
              <a:t> </a:t>
            </a:r>
            <a:r>
              <a:rPr lang="bg-BG" sz="2800" b="1" dirty="0"/>
              <a:t>дизайна</a:t>
            </a:r>
            <a:r>
              <a:rPr lang="bg-BG" sz="2800" dirty="0"/>
              <a:t> в </a:t>
            </a:r>
            <a:r>
              <a:rPr lang="bg-BG" sz="2800" b="1" dirty="0">
                <a:solidFill>
                  <a:schemeClr val="bg1"/>
                </a:solidFill>
              </a:rPr>
              <a:t>работещ код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функционалност</a:t>
            </a:r>
          </a:p>
          <a:p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Определянето</a:t>
            </a:r>
            <a:r>
              <a:rPr lang="bg-BG" sz="3200" dirty="0"/>
              <a:t> на правилната </a:t>
            </a:r>
            <a:r>
              <a:rPr lang="bg-BG" sz="3200" b="1" dirty="0"/>
              <a:t>цел</a:t>
            </a:r>
            <a:r>
              <a:rPr lang="bg-BG" sz="3200" dirty="0"/>
              <a:t> и </a:t>
            </a:r>
            <a:r>
              <a:rPr lang="bg-BG" sz="3200" b="1" dirty="0"/>
              <a:t>аудитория</a:t>
            </a:r>
            <a:r>
              <a:rPr lang="bg-BG" sz="3200" dirty="0"/>
              <a:t> е </a:t>
            </a:r>
            <a:r>
              <a:rPr lang="bg-BG" sz="3200" b="1" dirty="0">
                <a:solidFill>
                  <a:schemeClr val="bg1"/>
                </a:solidFill>
              </a:rPr>
              <a:t>ключово</a:t>
            </a:r>
            <a:r>
              <a:rPr lang="bg-BG" sz="3200" dirty="0"/>
              <a:t> за </a:t>
            </a:r>
            <a:r>
              <a:rPr lang="bg-BG" sz="3200" b="1" dirty="0"/>
              <a:t>успешен уеб сайт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Цел</a:t>
            </a:r>
          </a:p>
          <a:p>
            <a:pPr lvl="1"/>
            <a:r>
              <a:rPr lang="bg-BG" sz="3000" b="1" dirty="0"/>
              <a:t>Какво искаме да постигнем?</a:t>
            </a:r>
            <a:endParaRPr lang="en-US" sz="3000" b="1" dirty="0"/>
          </a:p>
          <a:p>
            <a:pPr lvl="1"/>
            <a:r>
              <a:rPr lang="bg-BG" sz="3000" b="1" dirty="0"/>
              <a:t>Определя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защо съществува уеб сайтът </a:t>
            </a:r>
            <a:r>
              <a:rPr lang="bg-BG" sz="3000" dirty="0"/>
              <a:t>(информиране, продажба, реклама и т.н.</a:t>
            </a:r>
            <a:r>
              <a:rPr lang="en-US" sz="3000" dirty="0"/>
              <a:t>)</a:t>
            </a:r>
            <a:endParaRPr lang="bg-BG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9A4B4-3F1A-0E0E-F312-2288A903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4417797"/>
            <a:ext cx="2340000" cy="23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Целева група</a:t>
            </a:r>
          </a:p>
          <a:p>
            <a:pPr lvl="1"/>
            <a:r>
              <a:rPr lang="bg-BG" sz="3200" b="1" dirty="0"/>
              <a:t>Кои потребители искаме да достигнем?</a:t>
            </a:r>
            <a:endParaRPr lang="en-US" sz="3200" b="1" dirty="0"/>
          </a:p>
          <a:p>
            <a:pPr lvl="1"/>
            <a:r>
              <a:rPr lang="bg-BG" sz="3200" b="1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аудиторията</a:t>
            </a:r>
            <a:r>
              <a:rPr lang="bg-BG" sz="3200" dirty="0"/>
              <a:t>, към която е </a:t>
            </a:r>
            <a:r>
              <a:rPr lang="bg-BG" sz="3200" b="1" dirty="0"/>
              <a:t>насочен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ученици, клиенти, родители и т.н.</a:t>
            </a:r>
            <a:r>
              <a:rPr lang="en-US" sz="3200" dirty="0"/>
              <a:t>)</a:t>
            </a:r>
            <a:endParaRPr lang="bg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6B824-20CC-3EC5-865C-418FFE50F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01" y="3595100"/>
            <a:ext cx="6120799" cy="30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Видове и характеристики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Уеб страници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AD6B3-25EE-5857-BB18-D3B8AABA7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68" y="729000"/>
            <a:ext cx="5165464" cy="36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Отделен документ</a:t>
            </a:r>
            <a:r>
              <a:rPr lang="bg-BG" sz="3400" dirty="0"/>
              <a:t>, който </a:t>
            </a:r>
            <a:r>
              <a:rPr lang="bg-BG" sz="3400" b="1" dirty="0"/>
              <a:t>съдържа</a:t>
            </a:r>
            <a:r>
              <a:rPr lang="bg-BG" sz="3400" dirty="0"/>
              <a:t> </a:t>
            </a:r>
            <a:r>
              <a:rPr lang="bg-BG" sz="3400" b="1" dirty="0"/>
              <a:t>различни </a:t>
            </a:r>
            <a:r>
              <a:rPr lang="bg-BG" sz="3400" b="1" dirty="0">
                <a:solidFill>
                  <a:schemeClr val="bg1"/>
                </a:solidFill>
              </a:rPr>
              <a:t>елементи</a:t>
            </a:r>
            <a:r>
              <a:rPr lang="bg-BG" sz="3400" b="1" dirty="0"/>
              <a:t> </a:t>
            </a:r>
            <a:r>
              <a:rPr lang="bg-BG" sz="3400" dirty="0"/>
              <a:t>(информация, изображения, връзки и т.н.)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Всички страници </a:t>
            </a:r>
            <a:r>
              <a:rPr lang="bg-BG" sz="3400" dirty="0"/>
              <a:t>заедно </a:t>
            </a:r>
            <a:r>
              <a:rPr lang="bg-BG" sz="3400" b="1" dirty="0"/>
              <a:t>образуват уеб сайта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страница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E2535-C3F0-030B-5364-329A38361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08" y="3305611"/>
            <a:ext cx="5778784" cy="33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Начална уеб страница </a:t>
            </a:r>
            <a:r>
              <a:rPr lang="bg-BG" sz="3200" b="1" dirty="0"/>
              <a:t>(</a:t>
            </a:r>
            <a:r>
              <a:rPr lang="en-US" sz="3200" b="1" dirty="0"/>
              <a:t>Home Page)</a:t>
            </a:r>
            <a:endParaRPr lang="bg-BG" sz="3200" b="1" dirty="0"/>
          </a:p>
          <a:p>
            <a:pPr lvl="1"/>
            <a:r>
              <a:rPr lang="bg-BG" sz="3000" b="1" dirty="0"/>
              <a:t>Входната точка</a:t>
            </a:r>
            <a:r>
              <a:rPr lang="bg-BG" sz="3000" dirty="0"/>
              <a:t>, която </a:t>
            </a:r>
            <a:r>
              <a:rPr lang="bg-BG" sz="3000" b="1" dirty="0"/>
              <a:t>представя уеб сайта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Информационни уеб страници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подробна информация </a:t>
            </a:r>
            <a:r>
              <a:rPr lang="bg-BG" sz="3000" dirty="0"/>
              <a:t>по </a:t>
            </a:r>
            <a:r>
              <a:rPr lang="bg-BG" sz="3000" b="1" dirty="0"/>
              <a:t>дадена тема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Страници с продукти и услуги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конкретни предложения</a:t>
            </a:r>
            <a:r>
              <a:rPr lang="bg-BG" sz="3000" dirty="0"/>
              <a:t>, </a:t>
            </a:r>
            <a:r>
              <a:rPr lang="bg-BG" sz="3000" b="1" dirty="0"/>
              <a:t>характеристики</a:t>
            </a:r>
            <a:r>
              <a:rPr lang="bg-BG" sz="3000" dirty="0"/>
              <a:t> и </a:t>
            </a:r>
            <a:r>
              <a:rPr lang="bg-BG" sz="3000" b="1" dirty="0"/>
              <a:t>цени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Контактна</a:t>
            </a:r>
            <a:r>
              <a:rPr lang="bg-BG" sz="3400" b="1" dirty="0">
                <a:solidFill>
                  <a:schemeClr val="bg1"/>
                </a:solidFill>
              </a:rPr>
              <a:t> уеб страница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начини за връзка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уеб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600" b="1" dirty="0"/>
              <a:t>Всяка страница </a:t>
            </a:r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уникален уеб адрес </a:t>
            </a:r>
            <a:r>
              <a:rPr lang="bg-BG" sz="3600" b="1" dirty="0"/>
              <a:t>(</a:t>
            </a:r>
            <a:r>
              <a:rPr lang="en-US" sz="3600" b="1" dirty="0"/>
              <a:t>URL)</a:t>
            </a:r>
            <a:endParaRPr lang="bg-BG" sz="3600" b="1" dirty="0"/>
          </a:p>
          <a:p>
            <a:pPr>
              <a:buClr>
                <a:schemeClr val="tx1"/>
              </a:buClr>
            </a:pPr>
            <a:r>
              <a:rPr lang="bg-BG" sz="3600" b="1" dirty="0"/>
              <a:t>Страниците</a:t>
            </a:r>
            <a:r>
              <a:rPr lang="bg-BG" sz="3600" dirty="0"/>
              <a:t> са </a:t>
            </a:r>
            <a:r>
              <a:rPr lang="bg-BG" sz="3600" b="1" dirty="0"/>
              <a:t>свързани</a:t>
            </a:r>
            <a:r>
              <a:rPr lang="bg-BG" sz="3600" dirty="0"/>
              <a:t> чрез </a:t>
            </a:r>
            <a:r>
              <a:rPr lang="bg-BG" sz="3600" b="1" dirty="0">
                <a:solidFill>
                  <a:schemeClr val="bg1"/>
                </a:solidFill>
              </a:rPr>
              <a:t>хипервръзки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Хипервръзка</a:t>
            </a:r>
            <a:r>
              <a:rPr lang="bg-BG" sz="3400" dirty="0"/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bg-BG" sz="3400" b="1" dirty="0"/>
              <a:t>елемент</a:t>
            </a:r>
            <a:r>
              <a:rPr lang="bg-BG" sz="3400" dirty="0"/>
              <a:t>, позволяващ </a:t>
            </a:r>
            <a:r>
              <a:rPr lang="bg-BG" sz="3400" b="1" dirty="0"/>
              <a:t>преминаване</a:t>
            </a:r>
            <a:r>
              <a:rPr lang="bg-BG" sz="3400" dirty="0"/>
              <a:t> към </a:t>
            </a:r>
            <a:r>
              <a:rPr lang="bg-BG" sz="3400" b="1" dirty="0"/>
              <a:t>друга страница</a:t>
            </a:r>
            <a:r>
              <a:rPr lang="bg-BG" sz="3400" dirty="0"/>
              <a:t>, </a:t>
            </a:r>
            <a:r>
              <a:rPr lang="bg-BG" sz="3400" b="1" dirty="0"/>
              <a:t>документ</a:t>
            </a:r>
            <a:r>
              <a:rPr lang="bg-BG" sz="3400" dirty="0"/>
              <a:t>, </a:t>
            </a:r>
            <a:r>
              <a:rPr lang="bg-BG" sz="3400" b="1" dirty="0"/>
              <a:t>част от същата страница </a:t>
            </a:r>
            <a:r>
              <a:rPr lang="bg-BG" sz="3400" dirty="0"/>
              <a:t>или </a:t>
            </a:r>
            <a:r>
              <a:rPr lang="bg-BG" sz="3400" b="1" dirty="0"/>
              <a:t>външен уеб сайт</a:t>
            </a:r>
          </a:p>
          <a:p>
            <a:r>
              <a:rPr lang="bg-BG" sz="3600" b="1" dirty="0"/>
              <a:t>Визията</a:t>
            </a:r>
            <a:r>
              <a:rPr lang="bg-BG" sz="3600" dirty="0"/>
              <a:t> и </a:t>
            </a:r>
            <a:r>
              <a:rPr lang="bg-BG" sz="3600" b="1" dirty="0"/>
              <a:t>структурата</a:t>
            </a:r>
            <a:r>
              <a:rPr lang="bg-BG" sz="3600" dirty="0"/>
              <a:t> на </a:t>
            </a:r>
            <a:r>
              <a:rPr lang="bg-BG" sz="3600" b="1" dirty="0"/>
              <a:t>страниците</a:t>
            </a:r>
            <a:r>
              <a:rPr lang="bg-BG" sz="3600" dirty="0"/>
              <a:t> се определят </a:t>
            </a:r>
            <a:r>
              <a:rPr lang="bg-BG" sz="3600" b="1" dirty="0"/>
              <a:t>по време на </a:t>
            </a:r>
            <a:r>
              <a:rPr lang="bg-BG" sz="3600" b="1" dirty="0">
                <a:solidFill>
                  <a:schemeClr val="bg1"/>
                </a:solidFill>
              </a:rPr>
              <a:t>проектирането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уеб страниците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B6013-705D-772B-AAEC-BD7499EB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941" y="2184123"/>
            <a:ext cx="3982089" cy="35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9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Адрес и място за съхранение в интернет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Домейн и хостинг услуги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8089B8D-CA2E-871F-360F-17F4E9BED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8500" y="1494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сайтове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Етапи</a:t>
            </a:r>
            <a:r>
              <a:rPr lang="bg-BG" dirty="0"/>
              <a:t>, </a:t>
            </a:r>
            <a:r>
              <a:rPr lang="bg-BG" b="1" dirty="0"/>
              <a:t>роли</a:t>
            </a:r>
            <a:r>
              <a:rPr lang="bg-BG" dirty="0"/>
              <a:t>, </a:t>
            </a:r>
            <a:r>
              <a:rPr lang="bg-BG" b="1" dirty="0"/>
              <a:t>цел</a:t>
            </a:r>
            <a:r>
              <a:rPr lang="bg-BG" dirty="0"/>
              <a:t> и </a:t>
            </a:r>
            <a:r>
              <a:rPr lang="bg-BG" b="1" dirty="0"/>
              <a:t>целеви групи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страници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хостинг</a:t>
            </a:r>
            <a:r>
              <a:rPr lang="bg-BG" dirty="0"/>
              <a:t> </a:t>
            </a:r>
            <a:r>
              <a:rPr lang="bg-BG" b="1" dirty="0"/>
              <a:t>услуги</a:t>
            </a:r>
            <a:endParaRPr lang="en-US" b="1" dirty="0"/>
          </a:p>
          <a:p>
            <a:pPr lvl="1"/>
            <a:r>
              <a:rPr lang="bg-BG" b="1" dirty="0"/>
              <a:t>Нива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домейните</a:t>
            </a:r>
          </a:p>
          <a:p>
            <a:pPr lvl="1"/>
            <a:r>
              <a:rPr lang="bg-BG" b="1" dirty="0"/>
              <a:t>Видове </a:t>
            </a:r>
            <a:r>
              <a:rPr lang="bg-BG" dirty="0"/>
              <a:t>и </a:t>
            </a:r>
            <a:r>
              <a:rPr lang="bg-BG" b="1" dirty="0"/>
              <a:t>характеристики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хостинга</a:t>
            </a:r>
          </a:p>
          <a:p>
            <a:r>
              <a:rPr lang="bg-BG" dirty="0"/>
              <a:t>​</a:t>
            </a:r>
            <a:r>
              <a:rPr lang="bg-BG" b="1" dirty="0"/>
              <a:t>Интернет</a:t>
            </a:r>
            <a:r>
              <a:rPr lang="bg-BG" dirty="0"/>
              <a:t> </a:t>
            </a:r>
            <a:r>
              <a:rPr lang="bg-BG" b="1" dirty="0"/>
              <a:t>адресиране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bg-BG" b="1" dirty="0">
                <a:solidFill>
                  <a:schemeClr val="bg1"/>
                </a:solidFill>
              </a:rPr>
              <a:t> адрес </a:t>
            </a:r>
            <a:r>
              <a:rPr lang="en-US" b="1" dirty="0"/>
              <a:t>(Internet Protocol Address)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DNS</a:t>
            </a:r>
            <a:r>
              <a:rPr lang="bg-BG" b="1" dirty="0"/>
              <a:t> (</a:t>
            </a:r>
            <a:r>
              <a:rPr lang="en-US" b="1" dirty="0"/>
              <a:t>Domain Name System</a:t>
            </a:r>
            <a:r>
              <a:rPr lang="bg-BG" b="1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b="1" dirty="0"/>
              <a:t> (Uniform Resource Locator)</a:t>
            </a:r>
            <a:endParaRPr lang="bg-BG" b="1" dirty="0"/>
          </a:p>
          <a:p>
            <a:r>
              <a:rPr lang="bg-BG" dirty="0"/>
              <a:t>​</a:t>
            </a:r>
            <a:r>
              <a:rPr lang="bg-BG" b="1" dirty="0"/>
              <a:t>Пример: </a:t>
            </a:r>
            <a:r>
              <a:rPr lang="bg-BG" dirty="0"/>
              <a:t>Цел и целева група на уеб сайтове</a:t>
            </a:r>
            <a:endParaRPr lang="bg-BG" dirty="0">
              <a:highlight>
                <a:srgbClr val="FFFF00"/>
              </a:highlight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Уникалното име </a:t>
            </a:r>
            <a:r>
              <a:rPr lang="bg-BG" sz="3600" dirty="0"/>
              <a:t>на даден </a:t>
            </a:r>
            <a:r>
              <a:rPr lang="bg-BG" sz="3600" b="1" dirty="0"/>
              <a:t>уеб сайт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Насочва</a:t>
            </a:r>
            <a:r>
              <a:rPr lang="bg-BG" sz="3600" dirty="0"/>
              <a:t> към </a:t>
            </a:r>
            <a:r>
              <a:rPr lang="bg-BG" sz="3600" b="1" dirty="0">
                <a:solidFill>
                  <a:schemeClr val="bg1"/>
                </a:solidFill>
              </a:rPr>
              <a:t>сървъра</a:t>
            </a:r>
            <a:r>
              <a:rPr lang="bg-BG" sz="3600" dirty="0"/>
              <a:t>, където е </a:t>
            </a:r>
            <a:r>
              <a:rPr lang="bg-BG" sz="3600" b="1" dirty="0"/>
              <a:t>уеб сайтът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Служи като </a:t>
            </a:r>
            <a:r>
              <a:rPr lang="bg-BG" sz="3600" b="1" dirty="0"/>
              <a:t>лесен за запомняне адрес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  <a:r>
              <a:rPr lang="bg-BG" sz="3600" dirty="0"/>
              <a:t>В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mon.bg</a:t>
            </a:r>
            <a:r>
              <a:rPr lang="en-US" sz="3600" dirty="0"/>
              <a:t>, </a:t>
            </a:r>
            <a:r>
              <a:rPr lang="bg-BG" sz="3600" b="1" dirty="0"/>
              <a:t>името</a:t>
            </a:r>
            <a:r>
              <a:rPr lang="bg-BG" sz="3600" dirty="0"/>
              <a:t> е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3600" dirty="0"/>
              <a:t>,</a:t>
            </a:r>
            <a:r>
              <a:rPr lang="bg-BG" sz="3600" dirty="0"/>
              <a:t> а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/>
              <a:t>е </a:t>
            </a:r>
            <a:r>
              <a:rPr lang="bg-BG" sz="3600" b="1" dirty="0"/>
              <a:t>разширението</a:t>
            </a: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Домейн (</a:t>
            </a:r>
            <a:r>
              <a:rPr lang="en-US" dirty="0"/>
              <a:t>Domain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34FC3-E781-12E8-88C5-F296AA12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012" y="4585072"/>
            <a:ext cx="2115002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</a:t>
            </a: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9E9175EA-2DF4-148E-70A1-A7A942D7195C}"/>
              </a:ext>
            </a:extLst>
          </p:cNvPr>
          <p:cNvSpPr/>
          <p:nvPr/>
        </p:nvSpPr>
        <p:spPr bwMode="auto">
          <a:xfrm>
            <a:off x="4296001" y="5569900"/>
            <a:ext cx="1270599" cy="649100"/>
          </a:xfrm>
          <a:prstGeom prst="wedgeRoundRectCallout">
            <a:avLst>
              <a:gd name="adj1" fmla="val 26106"/>
              <a:gd name="adj2" fmla="val -110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CE3177F2-27EF-8AAA-596B-2C2717C1009D}"/>
              </a:ext>
            </a:extLst>
          </p:cNvPr>
          <p:cNvSpPr/>
          <p:nvPr/>
        </p:nvSpPr>
        <p:spPr bwMode="auto">
          <a:xfrm>
            <a:off x="6871256" y="4708079"/>
            <a:ext cx="2430000" cy="649100"/>
          </a:xfrm>
          <a:prstGeom prst="wedgeRoundRectCallout">
            <a:avLst>
              <a:gd name="adj1" fmla="val -73588"/>
              <a:gd name="adj2" fmla="val 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Имената</a:t>
            </a:r>
            <a:r>
              <a:rPr lang="bg-BG" sz="3400" dirty="0"/>
              <a:t> на </a:t>
            </a:r>
            <a:r>
              <a:rPr lang="bg-BG" sz="3400" b="1" dirty="0"/>
              <a:t>домейни</a:t>
            </a:r>
            <a:r>
              <a:rPr lang="bg-BG" sz="3400" dirty="0"/>
              <a:t> се състоят от </a:t>
            </a:r>
            <a:r>
              <a:rPr lang="bg-BG" sz="3400" b="1" dirty="0"/>
              <a:t>части</a:t>
            </a:r>
            <a:r>
              <a:rPr lang="bg-BG" sz="3400" dirty="0"/>
              <a:t>, </a:t>
            </a:r>
            <a:r>
              <a:rPr lang="bg-BG" sz="3400" b="1" dirty="0"/>
              <a:t>разделени</a:t>
            </a:r>
            <a:r>
              <a:rPr lang="bg-BG" sz="3400" dirty="0"/>
              <a:t> с </a:t>
            </a:r>
            <a:r>
              <a:rPr lang="bg-BG" sz="3400" b="1" dirty="0">
                <a:solidFill>
                  <a:schemeClr val="bg1"/>
                </a:solidFill>
              </a:rPr>
              <a:t>точки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първо ниво </a:t>
            </a:r>
            <a:r>
              <a:rPr lang="bg-BG" sz="3400" b="1" dirty="0"/>
              <a:t>(</a:t>
            </a:r>
            <a:r>
              <a:rPr lang="en-US" sz="3400" b="1" dirty="0"/>
              <a:t>TLD</a:t>
            </a:r>
            <a:r>
              <a:rPr lang="bg-BG" sz="3400" b="1" dirty="0"/>
              <a:t> </a:t>
            </a:r>
            <a:r>
              <a:rPr lang="en-US" sz="3400" b="1" dirty="0"/>
              <a:t>– Top Level Domain</a:t>
            </a:r>
            <a:r>
              <a:rPr lang="bg-BG" sz="3400" b="1" dirty="0"/>
              <a:t>)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Най-дясната част </a:t>
            </a:r>
            <a:r>
              <a:rPr lang="bg-BG" sz="3200" dirty="0"/>
              <a:t>на </a:t>
            </a:r>
            <a:r>
              <a:rPr lang="bg-BG" sz="3200" b="1" dirty="0"/>
              <a:t>домейна</a:t>
            </a:r>
            <a:r>
              <a:rPr lang="bg-BG" sz="3200" dirty="0"/>
              <a:t>, показваща </a:t>
            </a:r>
            <a:r>
              <a:rPr lang="bg-BG" sz="3200" b="1" dirty="0"/>
              <a:t>типа</a:t>
            </a:r>
            <a:r>
              <a:rPr lang="bg-BG" sz="3200" dirty="0"/>
              <a:t> или </a:t>
            </a:r>
            <a:r>
              <a:rPr lang="bg-BG" sz="3200" b="1" dirty="0"/>
              <a:t>страната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.org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.net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.edu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и др.</a:t>
            </a: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второ ниво </a:t>
            </a:r>
            <a:r>
              <a:rPr lang="bg-BG" sz="3400" b="1" dirty="0"/>
              <a:t>(</a:t>
            </a:r>
            <a:r>
              <a:rPr lang="en-US" sz="3400" b="1" dirty="0"/>
              <a:t>SLD – Second Level Domain)</a:t>
            </a:r>
            <a:endParaRPr lang="bg-BG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Основното име</a:t>
            </a:r>
            <a:r>
              <a:rPr lang="bg-BG" sz="3200" dirty="0"/>
              <a:t>, което потребителят избира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oogle.com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google</a:t>
            </a:r>
            <a:r>
              <a:rPr lang="en-US" sz="32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домейна от второ ниво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 (1)</a:t>
            </a:r>
          </a:p>
        </p:txBody>
      </p:sp>
    </p:spTree>
    <p:extLst>
      <p:ext uri="{BB962C8B-B14F-4D97-AF65-F5344CB8AC3E}">
        <p14:creationId xmlns:p14="http://schemas.microsoft.com/office/powerpoint/2010/main" val="41429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трето ниво </a:t>
            </a:r>
            <a:r>
              <a:rPr lang="bg-BG" sz="3400" b="1" dirty="0"/>
              <a:t>(</a:t>
            </a:r>
            <a:r>
              <a:rPr lang="en-US" sz="3400" b="1" dirty="0"/>
              <a:t>Subdomain</a:t>
            </a:r>
            <a:r>
              <a:rPr lang="bg-BG" sz="3400" b="1" dirty="0"/>
              <a:t>)</a:t>
            </a:r>
            <a:endParaRPr lang="en-US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Частта</a:t>
            </a:r>
            <a:r>
              <a:rPr lang="bg-BG" sz="3200" dirty="0"/>
              <a:t> </a:t>
            </a:r>
            <a:r>
              <a:rPr lang="bg-BG" sz="3200" b="1" dirty="0"/>
              <a:t>пред основния домейн</a:t>
            </a:r>
            <a:r>
              <a:rPr lang="bg-BG" sz="3200" dirty="0"/>
              <a:t>, използвана за </a:t>
            </a:r>
            <a:r>
              <a:rPr lang="bg-BG" sz="3200" b="1" dirty="0"/>
              <a:t>разделяне на съдържание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r>
              <a:rPr lang="bg-BG" sz="3200" dirty="0"/>
              <a:t>,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/>
              <a:t>e </a:t>
            </a:r>
            <a:r>
              <a:rPr lang="bg-BG" sz="3200" b="1" dirty="0"/>
              <a:t>домейна от трето ниво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</a:t>
            </a:r>
            <a:r>
              <a:rPr lang="bg-BG" dirty="0"/>
              <a:t> (2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161C9-7343-0887-6588-16E7DA9A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4194000"/>
            <a:ext cx="4500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64850ECD-8F21-DE9D-B14D-5AEA5C8D5A31}"/>
              </a:ext>
            </a:extLst>
          </p:cNvPr>
          <p:cNvSpPr/>
          <p:nvPr/>
        </p:nvSpPr>
        <p:spPr bwMode="auto">
          <a:xfrm>
            <a:off x="8239418" y="5462420"/>
            <a:ext cx="2970000" cy="649100"/>
          </a:xfrm>
          <a:prstGeom prst="wedgeRoundRectCallout">
            <a:avLst>
              <a:gd name="adj1" fmla="val -72951"/>
              <a:gd name="adj2" fmla="val -1544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2E39709D-7650-A141-8A8C-552DD218F6EF}"/>
              </a:ext>
            </a:extLst>
          </p:cNvPr>
          <p:cNvSpPr/>
          <p:nvPr/>
        </p:nvSpPr>
        <p:spPr bwMode="auto">
          <a:xfrm>
            <a:off x="4997612" y="5460149"/>
            <a:ext cx="2970000" cy="649100"/>
          </a:xfrm>
          <a:prstGeom prst="wedgeRoundRectCallout">
            <a:avLst>
              <a:gd name="adj1" fmla="val -16573"/>
              <a:gd name="adj2" fmla="val -156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89BCB42-5078-41FD-6E89-A0BFD69CFB89}"/>
              </a:ext>
            </a:extLst>
          </p:cNvPr>
          <p:cNvSpPr/>
          <p:nvPr/>
        </p:nvSpPr>
        <p:spPr bwMode="auto">
          <a:xfrm>
            <a:off x="570609" y="5460149"/>
            <a:ext cx="4155197" cy="649100"/>
          </a:xfrm>
          <a:prstGeom prst="wedgeRoundRectCallout">
            <a:avLst>
              <a:gd name="adj1" fmla="val 37321"/>
              <a:gd name="adj2" fmla="val -1508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(поддомейн)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79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/>
              <a:t>Услуга</a:t>
            </a:r>
            <a:r>
              <a:rPr lang="bg-BG" sz="3600" dirty="0"/>
              <a:t>, осигуряваща </a:t>
            </a:r>
            <a:r>
              <a:rPr lang="bg-BG" sz="3600" b="1" dirty="0">
                <a:solidFill>
                  <a:schemeClr val="bg1"/>
                </a:solidFill>
              </a:rPr>
              <a:t>сървърно пространство </a:t>
            </a:r>
            <a:r>
              <a:rPr lang="bg-BG" sz="3600" dirty="0"/>
              <a:t>за </a:t>
            </a:r>
            <a:r>
              <a:rPr lang="bg-BG" sz="3600" b="1" dirty="0"/>
              <a:t>съхранение на файловете</a:t>
            </a:r>
            <a:r>
              <a:rPr lang="bg-BG" sz="3600" dirty="0"/>
              <a:t> 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Позволява </a:t>
            </a:r>
            <a:r>
              <a:rPr lang="bg-BG" sz="3600" b="1" dirty="0"/>
              <a:t>уеб сайтът </a:t>
            </a:r>
            <a:r>
              <a:rPr lang="bg-BG" sz="3600" dirty="0"/>
              <a:t>да бъде </a:t>
            </a:r>
            <a:r>
              <a:rPr lang="bg-BG" sz="3600" b="1" dirty="0">
                <a:solidFill>
                  <a:schemeClr val="bg1"/>
                </a:solidFill>
              </a:rPr>
              <a:t>достъпен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  <a:r>
              <a:rPr lang="bg-BG" sz="3600" dirty="0"/>
              <a:t> по </a:t>
            </a:r>
            <a:r>
              <a:rPr lang="bg-BG" sz="3600" b="1" dirty="0"/>
              <a:t>всяко време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Всеки </a:t>
            </a:r>
            <a:r>
              <a:rPr lang="bg-BG" sz="3600" b="1" dirty="0"/>
              <a:t>уеб сайт </a:t>
            </a:r>
            <a:r>
              <a:rPr lang="bg-BG" sz="3600" dirty="0"/>
              <a:t>се нуждае от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хостинг</a:t>
            </a:r>
            <a:r>
              <a:rPr lang="bg-BG" sz="3600" dirty="0"/>
              <a:t>, за да </a:t>
            </a:r>
            <a:r>
              <a:rPr lang="bg-BG" sz="3600" b="1" dirty="0">
                <a:solidFill>
                  <a:schemeClr val="bg1"/>
                </a:solidFill>
              </a:rPr>
              <a:t>функционира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Хостинг (</a:t>
            </a:r>
            <a:r>
              <a:rPr lang="en-US" dirty="0"/>
              <a:t>Hosting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ACF9C-5ECA-7F57-B347-F3C1CD135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76" y="1449000"/>
            <a:ext cx="398747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Споделен хостинг </a:t>
            </a:r>
            <a:r>
              <a:rPr lang="bg-BG" sz="3000" b="1" dirty="0"/>
              <a:t>(</a:t>
            </a:r>
            <a:r>
              <a:rPr lang="en-US" sz="3000" b="1" dirty="0"/>
              <a:t>Shared Hosting</a:t>
            </a:r>
            <a:r>
              <a:rPr lang="bg-BG" sz="3000" b="1" dirty="0"/>
              <a:t>)</a:t>
            </a:r>
            <a:r>
              <a:rPr lang="en-US" sz="3000" b="1" dirty="0"/>
              <a:t> 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Няколко уеб сайта </a:t>
            </a:r>
            <a:r>
              <a:rPr lang="bg-BG" sz="2800" dirty="0"/>
              <a:t>използват </a:t>
            </a:r>
            <a:r>
              <a:rPr lang="bg-BG" sz="2800" b="1" dirty="0"/>
              <a:t>един и същ сървър</a:t>
            </a:r>
            <a:r>
              <a:rPr lang="bg-BG" sz="2800" dirty="0"/>
              <a:t> (по-евтин, но по-бавен)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Виртуален частен сървър </a:t>
            </a:r>
            <a:r>
              <a:rPr lang="en-US" sz="3000" b="1" dirty="0"/>
              <a:t>(VPS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Сървърът</a:t>
            </a:r>
            <a:r>
              <a:rPr lang="bg-BG" sz="2800" dirty="0"/>
              <a:t> е </a:t>
            </a:r>
            <a:r>
              <a:rPr lang="bg-BG" sz="2800" b="1" dirty="0"/>
              <a:t>разделен</a:t>
            </a:r>
            <a:r>
              <a:rPr lang="bg-BG" sz="2800" dirty="0"/>
              <a:t> на </a:t>
            </a:r>
            <a:r>
              <a:rPr lang="bg-BG" sz="2800" b="1" dirty="0"/>
              <a:t>отделни части</a:t>
            </a:r>
            <a:r>
              <a:rPr lang="bg-BG" sz="2800" dirty="0"/>
              <a:t>, всяка със </a:t>
            </a:r>
            <a:r>
              <a:rPr lang="bg-BG" sz="2800" b="1" dirty="0"/>
              <a:t>собствени ресурси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Специализиран хостинг </a:t>
            </a:r>
            <a:r>
              <a:rPr lang="bg-BG" sz="3000" b="1" dirty="0"/>
              <a:t>(</a:t>
            </a:r>
            <a:r>
              <a:rPr lang="en-US" sz="3000" b="1" dirty="0"/>
              <a:t>Dedicated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Цял сървър </a:t>
            </a:r>
            <a:r>
              <a:rPr lang="bg-BG" sz="2800" dirty="0"/>
              <a:t>е </a:t>
            </a:r>
            <a:r>
              <a:rPr lang="bg-BG" sz="2800" b="1" dirty="0"/>
              <a:t>само за един уеб сайт </a:t>
            </a:r>
            <a:r>
              <a:rPr lang="en-US" sz="2800" dirty="0"/>
              <a:t>(</a:t>
            </a:r>
            <a:r>
              <a:rPr lang="bg-BG" sz="2800" dirty="0"/>
              <a:t>висока скорост и сигурност</a:t>
            </a:r>
            <a:r>
              <a:rPr lang="en-US" sz="2800" dirty="0"/>
              <a:t>)</a:t>
            </a:r>
            <a:endParaRPr lang="bg-BG" sz="2800" dirty="0"/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Имейл хостинг </a:t>
            </a:r>
            <a:r>
              <a:rPr lang="bg-BG" sz="3000" b="1" dirty="0"/>
              <a:t>(</a:t>
            </a:r>
            <a:r>
              <a:rPr lang="en-US" sz="3000" b="1" dirty="0"/>
              <a:t>E-mail Hosting</a:t>
            </a:r>
            <a:r>
              <a:rPr lang="bg-BG" sz="3000" b="1" dirty="0"/>
              <a:t>)</a:t>
            </a:r>
            <a:endParaRPr lang="en-US" sz="3000" b="1" dirty="0"/>
          </a:p>
          <a:p>
            <a:pPr lvl="1">
              <a:buClr>
                <a:schemeClr val="tx2"/>
              </a:buClr>
            </a:pPr>
            <a:r>
              <a:rPr lang="bg-BG" sz="2800" dirty="0"/>
              <a:t>Предоставя </a:t>
            </a:r>
            <a:r>
              <a:rPr lang="bg-BG" sz="2800" b="1" dirty="0"/>
              <a:t>място</a:t>
            </a:r>
            <a:r>
              <a:rPr lang="bg-BG" sz="2800" dirty="0"/>
              <a:t> за </a:t>
            </a:r>
            <a:r>
              <a:rPr lang="bg-BG" sz="2800" b="1" dirty="0"/>
              <a:t>фирмени пощенски кутии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Файлов хостинг </a:t>
            </a:r>
            <a:r>
              <a:rPr lang="en-US" sz="3000" b="1" dirty="0"/>
              <a:t>(File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Съхранява</a:t>
            </a:r>
            <a:r>
              <a:rPr lang="bg-BG" sz="2800" dirty="0"/>
              <a:t> и </a:t>
            </a:r>
            <a:r>
              <a:rPr lang="bg-BG" sz="2800" b="1" dirty="0"/>
              <a:t>споделя</a:t>
            </a:r>
            <a:r>
              <a:rPr lang="bg-BG" sz="2800" dirty="0"/>
              <a:t> </a:t>
            </a:r>
            <a:r>
              <a:rPr lang="bg-BG" sz="2800" b="1" dirty="0"/>
              <a:t>файлове онлайн </a:t>
            </a:r>
            <a:r>
              <a:rPr lang="bg-BG" sz="2800" dirty="0"/>
              <a:t>(документи, снимки и т.н.)</a:t>
            </a:r>
            <a:endParaRPr lang="ru-RU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хостинг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Скорост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бързо</a:t>
            </a:r>
            <a:r>
              <a:rPr lang="bg-BG" sz="3000" dirty="0"/>
              <a:t> </a:t>
            </a:r>
            <a:r>
              <a:rPr lang="bg-BG" sz="3000" b="1" dirty="0"/>
              <a:t>зареждат страниците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Свързаност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е </a:t>
            </a:r>
            <a:r>
              <a:rPr lang="bg-BG" sz="3000" b="1" dirty="0"/>
              <a:t>стабилна</a:t>
            </a:r>
            <a:r>
              <a:rPr lang="bg-BG" sz="3000" dirty="0"/>
              <a:t> </a:t>
            </a:r>
            <a:r>
              <a:rPr lang="bg-BG" sz="3000" b="1" dirty="0"/>
              <a:t>връзката</a:t>
            </a:r>
            <a:r>
              <a:rPr lang="bg-BG" sz="3000" dirty="0"/>
              <a:t> със </a:t>
            </a:r>
            <a:r>
              <a:rPr lang="bg-BG" sz="3000" b="1" dirty="0"/>
              <a:t>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Съхранение на данни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място</a:t>
            </a:r>
            <a:r>
              <a:rPr lang="bg-BG" sz="3000" dirty="0"/>
              <a:t> е достъпно за </a:t>
            </a:r>
            <a:r>
              <a:rPr lang="bg-BG" sz="3000" b="1" dirty="0"/>
              <a:t>данни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Скалируемост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Възможност</a:t>
            </a:r>
            <a:r>
              <a:rPr lang="bg-BG" sz="3000" dirty="0"/>
              <a:t> за </a:t>
            </a:r>
            <a:r>
              <a:rPr lang="bg-BG" sz="3000" b="1" dirty="0"/>
              <a:t>разширяване</a:t>
            </a:r>
            <a:r>
              <a:rPr lang="bg-BG" sz="3000" dirty="0"/>
              <a:t> при нужда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Контролен панел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Инструмент</a:t>
            </a:r>
            <a:r>
              <a:rPr lang="bg-BG" sz="3000" dirty="0"/>
              <a:t> за </a:t>
            </a:r>
            <a:r>
              <a:rPr lang="bg-BG" sz="3000" b="1" dirty="0"/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настройките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Помощ</a:t>
            </a:r>
            <a:r>
              <a:rPr lang="bg-BG" sz="3000" dirty="0"/>
              <a:t> от </a:t>
            </a:r>
            <a:r>
              <a:rPr lang="bg-BG" sz="3000" b="1" dirty="0"/>
              <a:t>хостинг компанията </a:t>
            </a:r>
            <a:r>
              <a:rPr lang="bg-BG" sz="3000" dirty="0"/>
              <a:t>при </a:t>
            </a:r>
            <a:r>
              <a:rPr lang="bg-BG" sz="3000" b="1" dirty="0"/>
              <a:t>проблеми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хостинга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6F514-A432-F264-F656-4871ED1B9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0" t="33596" r="21786" b="32283"/>
          <a:stretch/>
        </p:blipFill>
        <p:spPr>
          <a:xfrm>
            <a:off x="6742134" y="2371570"/>
            <a:ext cx="5194603" cy="31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DDE11-8846-0004-8599-4D45D65AC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Хостинг</a:t>
            </a:r>
            <a:r>
              <a:rPr lang="bg-BG" sz="36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мястото</a:t>
            </a:r>
            <a:r>
              <a:rPr lang="bg-BG" sz="3600" dirty="0"/>
              <a:t>, където се намират </a:t>
            </a:r>
            <a:r>
              <a:rPr lang="bg-BG" sz="3600" b="1" dirty="0"/>
              <a:t>файловете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  <a:endParaRPr lang="en-BG" b="1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Домейн</a:t>
            </a:r>
            <a:r>
              <a:rPr lang="bg-BG" sz="32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името</a:t>
            </a:r>
            <a:r>
              <a:rPr lang="bg-BG" sz="3600" dirty="0"/>
              <a:t>, което </a:t>
            </a:r>
            <a:r>
              <a:rPr lang="bg-BG" sz="3600" b="1" dirty="0"/>
              <a:t>потребителят въвежда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домейн и хостинг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ADCDE-848B-C4F0-2FD7-4348EF4B4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3204000"/>
            <a:ext cx="4455000" cy="2547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AA423-3981-354B-A5D7-356C505E0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8" y="3077367"/>
            <a:ext cx="4140000" cy="2800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4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800" dirty="0"/>
              <a:t>IP </a:t>
            </a:r>
            <a:r>
              <a:rPr lang="bg-BG" sz="4800" dirty="0"/>
              <a:t>адрес, </a:t>
            </a:r>
            <a:r>
              <a:rPr lang="en-US" sz="4800" dirty="0"/>
              <a:t>DNS, URL</a:t>
            </a:r>
            <a:endParaRPr lang="bg-BG" sz="48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Интернет адресиране</a:t>
            </a:r>
            <a:endParaRPr lang="en-US" sz="6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1DB4079-60C0-230D-5A0B-54468A48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258" t="27559" r="13664" b="22572"/>
          <a:stretch/>
        </p:blipFill>
        <p:spPr>
          <a:xfrm>
            <a:off x="5061000" y="1224000"/>
            <a:ext cx="2070000" cy="2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bg-BG" sz="3600" dirty="0"/>
              <a:t>на </a:t>
            </a:r>
            <a:r>
              <a:rPr lang="bg-BG" sz="3600" b="1" dirty="0"/>
              <a:t>всяко устройство</a:t>
            </a:r>
            <a:r>
              <a:rPr lang="bg-BG" sz="3600" dirty="0"/>
              <a:t>, свързано към </a:t>
            </a:r>
            <a:r>
              <a:rPr lang="bg-BG" sz="3600" b="1" dirty="0"/>
              <a:t>интернет</a:t>
            </a:r>
          </a:p>
          <a:p>
            <a:r>
              <a:rPr lang="bg-BG" sz="3600" dirty="0"/>
              <a:t>Намира </a:t>
            </a:r>
            <a:r>
              <a:rPr lang="bg-BG" sz="3600" b="1" dirty="0"/>
              <a:t>конкретния </a:t>
            </a:r>
            <a:r>
              <a:rPr lang="bg-BG" sz="3600" b="1" dirty="0">
                <a:solidFill>
                  <a:schemeClr val="bg1"/>
                </a:solidFill>
              </a:rPr>
              <a:t>сървър</a:t>
            </a:r>
            <a:r>
              <a:rPr lang="bg-BG" sz="3600" dirty="0"/>
              <a:t>, на който е даден </a:t>
            </a:r>
            <a:r>
              <a:rPr lang="bg-BG" sz="3600" b="1" dirty="0"/>
              <a:t>уеб сайт</a:t>
            </a:r>
            <a:endParaRPr lang="en-US" sz="3600" b="1" dirty="0"/>
          </a:p>
          <a:p>
            <a:r>
              <a:rPr lang="bg-BG" sz="3600" b="1" dirty="0"/>
              <a:t>Пример:</a:t>
            </a: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 (</a:t>
            </a:r>
            <a:r>
              <a:rPr lang="en-US" dirty="0"/>
              <a:t>Internet Protocol Address)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A0EDC-E251-C92B-6BEA-D20E969F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00" y="4419000"/>
            <a:ext cx="360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www.google.com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F434B-FE20-73C3-3F08-B779959DD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419001"/>
            <a:ext cx="34562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142.250.186.78</a:t>
            </a:r>
            <a:endParaRPr lang="en-US" sz="32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Right 10">
            <a:extLst>
              <a:ext uri="{FF2B5EF4-FFF2-40B4-BE49-F238E27FC236}">
                <a16:creationId xmlns:a16="http://schemas.microsoft.com/office/drawing/2014/main" id="{F30F77E6-665A-20C0-3C4D-DA0B089955AB}"/>
              </a:ext>
            </a:extLst>
          </p:cNvPr>
          <p:cNvSpPr/>
          <p:nvPr/>
        </p:nvSpPr>
        <p:spPr>
          <a:xfrm>
            <a:off x="5313502" y="4284000"/>
            <a:ext cx="1095571" cy="925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IPv4</a:t>
            </a:r>
          </a:p>
          <a:p>
            <a:pPr lvl="1"/>
            <a:r>
              <a:rPr lang="bg-BG" sz="3400" dirty="0"/>
              <a:t>Използва </a:t>
            </a:r>
            <a:r>
              <a:rPr lang="bg-BG" sz="3400" b="1" dirty="0"/>
              <a:t>числа</a:t>
            </a:r>
            <a:r>
              <a:rPr lang="bg-BG" sz="3400" dirty="0"/>
              <a:t> от </a:t>
            </a:r>
            <a:r>
              <a:rPr lang="bg-BG" sz="3400" b="1" dirty="0"/>
              <a:t>0</a:t>
            </a:r>
            <a:r>
              <a:rPr lang="bg-BG" sz="3400" dirty="0"/>
              <a:t> до </a:t>
            </a:r>
            <a:r>
              <a:rPr lang="bg-BG" sz="3400" b="1" dirty="0"/>
              <a:t>255</a:t>
            </a:r>
            <a:r>
              <a:rPr lang="bg-BG" sz="3400" dirty="0"/>
              <a:t>, </a:t>
            </a:r>
            <a:r>
              <a:rPr lang="bg-BG" sz="3400" b="1" dirty="0"/>
              <a:t>разделени с точки</a:t>
            </a:r>
          </a:p>
          <a:p>
            <a:pPr lvl="1"/>
            <a:r>
              <a:rPr lang="bg-BG" sz="3400" b="1" dirty="0"/>
              <a:t>Най-разпространен</a:t>
            </a:r>
            <a:r>
              <a:rPr lang="bg-BG" sz="3400" dirty="0"/>
              <a:t>, но с </a:t>
            </a:r>
            <a:r>
              <a:rPr lang="bg-BG" sz="3400" b="1" dirty="0"/>
              <a:t>ограничен брой адреси</a:t>
            </a:r>
          </a:p>
          <a:p>
            <a:pPr lvl="1"/>
            <a:r>
              <a:rPr lang="bg-BG" sz="3400" b="1" dirty="0"/>
              <a:t>Пример: </a:t>
            </a:r>
            <a:r>
              <a:rPr lang="en-BG" sz="3600" dirty="0">
                <a:latin typeface="Consolas" panose="020B0609020204030204" pitchFamily="49" charset="0"/>
                <a:cs typeface="Consolas" panose="020B0609020204030204" pitchFamily="49" charset="0"/>
              </a:rPr>
              <a:t>192.168.0.10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Pv6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осем групи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числа и букви 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Поддържа много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повече устройства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е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бъдещия стандарт</a:t>
            </a:r>
          </a:p>
          <a:p>
            <a:pPr lvl="1"/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Пример: </a:t>
            </a:r>
            <a:r>
              <a:rPr lang="en-GB" sz="3400" dirty="0">
                <a:latin typeface="Consolas" panose="020B0609020204030204" pitchFamily="49" charset="0"/>
                <a:cs typeface="Consolas" panose="020B0609020204030204" pitchFamily="49" charset="0"/>
              </a:rPr>
              <a:t>2001:0db8:85a3:0000:0000:8a2e:0370:7334</a:t>
            </a:r>
            <a:endParaRPr lang="bg-BG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IP </a:t>
            </a:r>
            <a:r>
              <a:rPr lang="bg-BG" dirty="0"/>
              <a:t>адреси</a:t>
            </a:r>
            <a:r>
              <a:rPr lang="en-US" dirty="0"/>
              <a:t> </a:t>
            </a:r>
            <a:r>
              <a:rPr lang="bg-BG" dirty="0"/>
              <a:t>според версията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Въведение, видове, етапи, роли, цел и целеви групи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Уеб сайтове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569CA-B2E8-B36B-E372-D9B43AC5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13" y="1584000"/>
            <a:ext cx="270497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Система</a:t>
            </a:r>
            <a:r>
              <a:rPr lang="bg-BG" sz="3600" dirty="0"/>
              <a:t> за </a:t>
            </a:r>
            <a:r>
              <a:rPr lang="bg-BG" sz="3600" b="1" dirty="0"/>
              <a:t>имена</a:t>
            </a:r>
            <a:r>
              <a:rPr lang="bg-BG" sz="3600" dirty="0"/>
              <a:t> на </a:t>
            </a:r>
            <a:r>
              <a:rPr lang="bg-BG" sz="3600" b="1" dirty="0"/>
              <a:t>домейни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Превежда</a:t>
            </a:r>
            <a:r>
              <a:rPr lang="bg-BG" sz="3600" dirty="0"/>
              <a:t> </a:t>
            </a:r>
            <a:r>
              <a:rPr lang="bg-BG" sz="3600" b="1" dirty="0"/>
              <a:t>домейн имената </a:t>
            </a:r>
            <a:r>
              <a:rPr lang="bg-BG" sz="3600" dirty="0"/>
              <a:t>в </a:t>
            </a:r>
            <a:r>
              <a:rPr lang="en-US" sz="3600" b="1" dirty="0"/>
              <a:t>IP</a:t>
            </a:r>
            <a:r>
              <a:rPr lang="bg-BG" sz="3600" b="1" dirty="0"/>
              <a:t> адреси</a:t>
            </a:r>
          </a:p>
          <a:p>
            <a:r>
              <a:rPr lang="bg-BG" sz="3600" dirty="0"/>
              <a:t>Позволява</a:t>
            </a:r>
            <a:r>
              <a:rPr lang="en-US" sz="3600" dirty="0"/>
              <a:t> </a:t>
            </a:r>
            <a:r>
              <a:rPr lang="bg-BG" sz="3600" dirty="0"/>
              <a:t>въвеждане на </a:t>
            </a:r>
            <a:r>
              <a:rPr lang="bg-BG" sz="3600" b="1" dirty="0"/>
              <a:t>лесни за запомняне имена вместо числа</a:t>
            </a:r>
            <a:endParaRPr lang="en-US" sz="3600" b="1" dirty="0"/>
          </a:p>
          <a:p>
            <a:r>
              <a:rPr lang="bg-BG" sz="3600" b="1" dirty="0"/>
              <a:t>Съответствието</a:t>
            </a:r>
            <a:r>
              <a:rPr lang="bg-BG" sz="3600" dirty="0"/>
              <a:t> на </a:t>
            </a:r>
            <a:r>
              <a:rPr lang="bg-BG" sz="3600" b="1" dirty="0"/>
              <a:t>I</a:t>
            </a:r>
            <a:r>
              <a:rPr lang="en-US" sz="3600" b="1" dirty="0"/>
              <a:t>P</a:t>
            </a:r>
            <a:r>
              <a:rPr lang="bg-BG" sz="3600" b="1" dirty="0"/>
              <a:t> адрес </a:t>
            </a:r>
            <a:r>
              <a:rPr lang="bg-BG" sz="3600" dirty="0"/>
              <a:t>и </a:t>
            </a:r>
            <a:r>
              <a:rPr lang="bg-BG" sz="3600" b="1" dirty="0"/>
              <a:t>домейн</a:t>
            </a:r>
            <a:r>
              <a:rPr lang="bg-BG" sz="3600" dirty="0"/>
              <a:t> е записано на </a:t>
            </a:r>
            <a:r>
              <a:rPr lang="en-US" sz="3600" b="1" dirty="0">
                <a:solidFill>
                  <a:schemeClr val="bg1"/>
                </a:solidFill>
              </a:rPr>
              <a:t>DNS </a:t>
            </a:r>
            <a:r>
              <a:rPr lang="bg-BG" sz="3600" b="1" dirty="0">
                <a:solidFill>
                  <a:schemeClr val="bg1"/>
                </a:solidFill>
              </a:rPr>
              <a:t>сървъри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DNS </a:t>
            </a:r>
            <a:r>
              <a:rPr lang="bg-BG" dirty="0"/>
              <a:t>(</a:t>
            </a:r>
            <a:r>
              <a:rPr lang="en-US" dirty="0"/>
              <a:t>Domain Name System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E180F-D256-D24A-01A6-633A63270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" b="7354"/>
          <a:stretch/>
        </p:blipFill>
        <p:spPr>
          <a:xfrm>
            <a:off x="3643500" y="4587250"/>
            <a:ext cx="4905000" cy="2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Пълният уеб адрес </a:t>
            </a:r>
            <a:r>
              <a:rPr lang="bg-BG" sz="3600" dirty="0"/>
              <a:t>на </a:t>
            </a:r>
            <a:r>
              <a:rPr lang="bg-BG" sz="3600" b="1" dirty="0"/>
              <a:t>конкретен ресурс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bg-BG" sz="3600" dirty="0"/>
              <a:t>страница, изображение, документ и др.</a:t>
            </a:r>
            <a:r>
              <a:rPr lang="en-US" sz="3600" dirty="0"/>
              <a:t>)</a:t>
            </a:r>
            <a:endParaRPr lang="bg-BG" sz="3600" dirty="0"/>
          </a:p>
          <a:p>
            <a:r>
              <a:rPr lang="bg-BG" sz="3600" dirty="0"/>
              <a:t>Състои се от </a:t>
            </a:r>
            <a:r>
              <a:rPr lang="bg-BG" sz="3600" b="1" dirty="0"/>
              <a:t>протокол</a:t>
            </a:r>
            <a:r>
              <a:rPr lang="bg-BG" sz="3600" dirty="0"/>
              <a:t>,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път до ресурс</a:t>
            </a:r>
          </a:p>
          <a:p>
            <a:r>
              <a:rPr lang="bg-BG" sz="3600" b="1" dirty="0"/>
              <a:t>Пример: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URL </a:t>
            </a:r>
            <a:r>
              <a:rPr lang="bg-BG" dirty="0"/>
              <a:t>(</a:t>
            </a:r>
            <a:r>
              <a:rPr lang="en-US" dirty="0"/>
              <a:t>Uniform Resource Locator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9EBAF-5D74-E427-A3FA-2054C9D6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642004"/>
            <a:ext cx="1008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https://www.google.com/search?q=web+design</a:t>
            </a: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7CA34CE9-65AE-56A4-4DD7-4A7B2A6A5CF5}"/>
              </a:ext>
            </a:extLst>
          </p:cNvPr>
          <p:cNvSpPr/>
          <p:nvPr/>
        </p:nvSpPr>
        <p:spPr bwMode="auto">
          <a:xfrm>
            <a:off x="786000" y="5714173"/>
            <a:ext cx="1800000" cy="649100"/>
          </a:xfrm>
          <a:prstGeom prst="wedgeRoundRectCallout">
            <a:avLst>
              <a:gd name="adj1" fmla="val 17610"/>
              <a:gd name="adj2" fmla="val -1152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03603DDE-4076-0017-9C0D-3433651E3D49}"/>
              </a:ext>
            </a:extLst>
          </p:cNvPr>
          <p:cNvSpPr/>
          <p:nvPr/>
        </p:nvSpPr>
        <p:spPr bwMode="auto">
          <a:xfrm>
            <a:off x="3544222" y="3683585"/>
            <a:ext cx="1800000" cy="649100"/>
          </a:xfrm>
          <a:prstGeom prst="wedgeRoundRectCallout">
            <a:avLst>
              <a:gd name="adj1" fmla="val 20259"/>
              <a:gd name="adj2" fmla="val 1078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B69832A-7ED9-7122-222F-809EC0F2EC79}"/>
              </a:ext>
            </a:extLst>
          </p:cNvPr>
          <p:cNvSpPr/>
          <p:nvPr/>
        </p:nvSpPr>
        <p:spPr bwMode="auto">
          <a:xfrm>
            <a:off x="7176000" y="5651999"/>
            <a:ext cx="2430000" cy="649100"/>
          </a:xfrm>
          <a:prstGeom prst="wedgeRoundRectCallout">
            <a:avLst>
              <a:gd name="adj1" fmla="val 18540"/>
              <a:gd name="adj2" fmla="val -114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 до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Потребителят</a:t>
            </a:r>
            <a:r>
              <a:rPr lang="bg-BG" sz="3200" dirty="0"/>
              <a:t> въвежда </a:t>
            </a:r>
            <a:r>
              <a:rPr lang="en-US" sz="3200" b="1" dirty="0">
                <a:solidFill>
                  <a:schemeClr val="bg1"/>
                </a:solidFill>
              </a:rPr>
              <a:t>URL </a:t>
            </a:r>
            <a:r>
              <a:rPr lang="bg-BG" sz="3200" b="1" dirty="0">
                <a:solidFill>
                  <a:schemeClr val="bg1"/>
                </a:solidFill>
              </a:rPr>
              <a:t>адрес </a:t>
            </a:r>
            <a:r>
              <a:rPr lang="bg-BG" sz="3200" dirty="0"/>
              <a:t>в </a:t>
            </a:r>
            <a:r>
              <a:rPr lang="bg-BG" sz="3200" b="1" dirty="0"/>
              <a:t>браузъра</a:t>
            </a:r>
          </a:p>
          <a:p>
            <a:r>
              <a:rPr lang="bg-BG" sz="3200" b="1" dirty="0"/>
              <a:t>D</a:t>
            </a:r>
            <a:r>
              <a:rPr lang="en-US" sz="3200" b="1" dirty="0"/>
              <a:t>NS </a:t>
            </a:r>
            <a:r>
              <a:rPr lang="bg-BG" sz="3200" b="1" dirty="0"/>
              <a:t>сървърът</a:t>
            </a:r>
            <a:r>
              <a:rPr lang="bg-BG" sz="3200" dirty="0"/>
              <a:t> превежда </a:t>
            </a:r>
            <a:r>
              <a:rPr lang="bg-BG" sz="3200" b="1" dirty="0"/>
              <a:t>домейна </a:t>
            </a:r>
            <a:r>
              <a:rPr lang="bg-BG" sz="3200" dirty="0"/>
              <a:t>в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IP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се свързва със </a:t>
            </a:r>
            <a:r>
              <a:rPr lang="bg-BG" sz="3200" b="1" dirty="0">
                <a:solidFill>
                  <a:schemeClr val="bg1"/>
                </a:solidFill>
              </a:rPr>
              <a:t>сървъра</a:t>
            </a:r>
            <a:r>
              <a:rPr lang="bg-BG" sz="3200" dirty="0"/>
              <a:t>, на който е </a:t>
            </a:r>
            <a:r>
              <a:rPr lang="bg-BG" sz="3200" b="1" dirty="0"/>
              <a:t>хостван</a:t>
            </a:r>
            <a:r>
              <a:rPr lang="bg-BG" sz="3200" dirty="0"/>
              <a:t> </a:t>
            </a:r>
            <a:r>
              <a:rPr lang="bg-BG" sz="3200" b="1" dirty="0"/>
              <a:t>уеб сайтът</a:t>
            </a:r>
          </a:p>
          <a:p>
            <a:r>
              <a:rPr lang="bg-BG" sz="3200" b="1" dirty="0"/>
              <a:t>Сървърът</a:t>
            </a:r>
            <a:r>
              <a:rPr lang="bg-BG" sz="3200" dirty="0"/>
              <a:t> изпраща </a:t>
            </a:r>
            <a:r>
              <a:rPr lang="bg-BG" sz="3200" b="1" dirty="0">
                <a:solidFill>
                  <a:schemeClr val="bg1"/>
                </a:solidFill>
              </a:rPr>
              <a:t>файловете</a:t>
            </a:r>
            <a:r>
              <a:rPr lang="bg-BG" sz="3200" dirty="0"/>
              <a:t> на </a:t>
            </a:r>
            <a:r>
              <a:rPr lang="bg-BG" sz="3200" b="1" dirty="0"/>
              <a:t>страницата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ги </a:t>
            </a:r>
            <a:r>
              <a:rPr lang="bg-BG" sz="3200" b="1" dirty="0">
                <a:solidFill>
                  <a:schemeClr val="bg1"/>
                </a:solidFill>
              </a:rPr>
              <a:t>зарежда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визуализира</a:t>
            </a:r>
            <a:r>
              <a:rPr lang="bg-BG" sz="3200" dirty="0"/>
              <a:t> на </a:t>
            </a:r>
            <a:r>
              <a:rPr lang="bg-BG" sz="3200" b="1" dirty="0"/>
              <a:t>екрана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Зареждане на уеб сайт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Цел и целева група за уеб сайт</a:t>
            </a:r>
            <a:endParaRPr lang="bg-BG" sz="44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Пример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0205E-0349-E030-E202-087877583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6"/>
          <a:stretch/>
        </p:blipFill>
        <p:spPr>
          <a:xfrm>
            <a:off x="4776134" y="1584000"/>
            <a:ext cx="2639732" cy="23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77AF-1244-5C56-2322-474024354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Slide Subtitle">
            <a:extLst>
              <a:ext uri="{FF2B5EF4-FFF2-40B4-BE49-F238E27FC236}">
                <a16:creationId xmlns:a16="http://schemas.microsoft.com/office/drawing/2014/main" id="{BFFB6AD3-7C0E-8812-206A-6FE13F32A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600" dirty="0"/>
              <a:t>Нека определим </a:t>
            </a:r>
            <a:r>
              <a:rPr lang="bg-BG" sz="3600" b="1" dirty="0">
                <a:solidFill>
                  <a:schemeClr val="bg1"/>
                </a:solidFill>
              </a:rPr>
              <a:t>целта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целевата група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примерните страници</a:t>
            </a:r>
            <a:r>
              <a:rPr lang="bg-BG" sz="3600" dirty="0"/>
              <a:t> на следните </a:t>
            </a:r>
            <a:r>
              <a:rPr lang="bg-BG" sz="3600" b="1" dirty="0"/>
              <a:t>уеб сайтове</a:t>
            </a:r>
            <a:r>
              <a:rPr lang="bg-BG" sz="3600" dirty="0"/>
              <a:t>:</a:t>
            </a:r>
          </a:p>
          <a:p>
            <a:pPr lvl="1"/>
            <a:r>
              <a:rPr lang="bg-BG" sz="3400" dirty="0"/>
              <a:t>Министерство на образованието и науката </a:t>
            </a:r>
            <a:r>
              <a:rPr lang="en-US" sz="3400" dirty="0"/>
              <a:t>– </a:t>
            </a:r>
            <a:r>
              <a:rPr lang="en-US" sz="3400" dirty="0">
                <a:hlinkClick r:id="rId2"/>
              </a:rPr>
              <a:t>mon.bg</a:t>
            </a:r>
            <a:r>
              <a:rPr lang="en-US" sz="3400" dirty="0"/>
              <a:t> </a:t>
            </a:r>
            <a:endParaRPr lang="bg-BG" sz="3400" dirty="0"/>
          </a:p>
          <a:p>
            <a:pPr lvl="1"/>
            <a:r>
              <a:rPr lang="bg-BG" sz="3400" dirty="0"/>
              <a:t>Електронен дневник</a:t>
            </a:r>
            <a:r>
              <a:rPr lang="en-US" sz="3400" dirty="0"/>
              <a:t> – </a:t>
            </a:r>
            <a:r>
              <a:rPr lang="en-US" sz="3400" dirty="0">
                <a:hlinkClick r:id="rId3"/>
              </a:rPr>
              <a:t>shkolo.bg</a:t>
            </a:r>
            <a:endParaRPr lang="en-US" sz="3400" dirty="0"/>
          </a:p>
          <a:p>
            <a:pPr lvl="1"/>
            <a:r>
              <a:rPr lang="en-US" sz="3400" dirty="0"/>
              <a:t>Google – </a:t>
            </a:r>
            <a:r>
              <a:rPr lang="en-GB" sz="3400" dirty="0">
                <a:hlinkClick r:id="rId4"/>
              </a:rPr>
              <a:t>google.com</a:t>
            </a:r>
            <a:endParaRPr lang="en-US" sz="3400" dirty="0"/>
          </a:p>
          <a:p>
            <a:pPr lvl="1"/>
            <a:r>
              <a:rPr lang="en-US" sz="3400" dirty="0"/>
              <a:t>ChatGPT – </a:t>
            </a:r>
            <a:r>
              <a:rPr lang="en-US" sz="3400" dirty="0">
                <a:hlinkClick r:id="rId5"/>
              </a:rPr>
              <a:t>chatgpt.com</a:t>
            </a:r>
            <a:endParaRPr lang="bg-BG" sz="34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C0175147-B272-7FDD-3726-0C1BF0BD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sz="4000" dirty="0"/>
              <a:t>Цел и целева група на уеб сайт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29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77AF-1244-5C56-2322-474024354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E1991-AC2A-2C4E-62C5-36E7E0586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b="1" dirty="0"/>
              <a:t>Защо</a:t>
            </a:r>
            <a:r>
              <a:rPr lang="bg-BG" dirty="0"/>
              <a:t> </a:t>
            </a:r>
            <a:r>
              <a:rPr lang="bg-BG" b="1" dirty="0"/>
              <a:t>съществува</a:t>
            </a:r>
            <a:r>
              <a:rPr lang="bg-BG" dirty="0"/>
              <a:t> уеб сайтът?</a:t>
            </a:r>
            <a:endParaRPr lang="en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793D230-3288-2AA8-95D9-642A7838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Определяне на цел на уеб сайта</a:t>
            </a:r>
            <a:endParaRPr lang="en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7BAB7-1DD9-DD1C-75EF-CEE8D24A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93339"/>
              </p:ext>
            </p:extLst>
          </p:nvPr>
        </p:nvGraphicFramePr>
        <p:xfrm>
          <a:off x="490080" y="2124000"/>
          <a:ext cx="11211840" cy="3972649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4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77AF-1244-5C56-2322-474024354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CEF1-68D1-DFE8-9B07-7B5EEAD7F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b="1" dirty="0"/>
              <a:t>Коя</a:t>
            </a:r>
            <a:r>
              <a:rPr lang="bg-BG" dirty="0"/>
              <a:t> е </a:t>
            </a:r>
            <a:r>
              <a:rPr lang="bg-BG" b="1" dirty="0"/>
              <a:t>аудиторията</a:t>
            </a:r>
            <a:r>
              <a:rPr lang="bg-BG" dirty="0"/>
              <a:t>, към която е насочен уеб сайта</a:t>
            </a:r>
            <a:endParaRPr lang="en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FE571EC-DC55-1E76-6D00-A4F5E4AF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Определяне на целева група на уеб сайта</a:t>
            </a:r>
            <a:endParaRPr lang="en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9588D7-9DE5-777E-19F2-9EEC94A55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99712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2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77AF-1244-5C56-2322-474024354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871D-4FD2-7D7F-8844-6F7E8464AF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b="1" dirty="0"/>
              <a:t>Какви основни страници </a:t>
            </a:r>
            <a:r>
              <a:rPr lang="bg-BG" dirty="0"/>
              <a:t>съдържа уеб сайтът</a:t>
            </a:r>
            <a:endParaRPr lang="en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04B3BD-1FA4-9F3B-512E-1D5C16AC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Примерни страници</a:t>
            </a:r>
            <a:endParaRPr lang="en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415755-F599-BB12-2F4B-3121BA2C7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82953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Новини,                     Документи, Контакти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Вход, Оценки, Разписание, Съобщения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Търсене, Изображения,       Карти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 чат, История,   Настройки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4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сайт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dirty="0"/>
              <a:t>съвкупност от </a:t>
            </a:r>
            <a:r>
              <a:rPr lang="bg-BG" sz="4400" b="1" dirty="0"/>
              <a:t>свързани помежду си уебстраници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Статичен уеб сайт </a:t>
            </a:r>
            <a:r>
              <a:rPr lang="bg-BG" sz="4200" dirty="0">
                <a:solidFill>
                  <a:schemeClr val="bg2"/>
                </a:solidFill>
              </a:rPr>
              <a:t>=</a:t>
            </a:r>
            <a:r>
              <a:rPr lang="en-US" sz="4200" dirty="0">
                <a:solidFill>
                  <a:schemeClr val="bg2"/>
                </a:solidFill>
              </a:rPr>
              <a:t>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</a:t>
            </a:r>
            <a:r>
              <a:rPr lang="bg-BG" sz="4200" dirty="0">
                <a:solidFill>
                  <a:schemeClr val="bg2"/>
                </a:solidFill>
              </a:rPr>
              <a:t>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Динамичен уеб сайт </a:t>
            </a:r>
            <a:r>
              <a:rPr lang="en-US" sz="4200" dirty="0">
                <a:solidFill>
                  <a:schemeClr val="bg2"/>
                </a:solidFill>
              </a:rPr>
              <a:t>==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автоматично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 </a:t>
            </a:r>
            <a:r>
              <a:rPr lang="en-US" sz="4200" dirty="0">
                <a:solidFill>
                  <a:schemeClr val="bg2"/>
                </a:solidFill>
              </a:rPr>
              <a:t>–</a:t>
            </a:r>
            <a:r>
              <a:rPr lang="bg-BG" sz="4200" b="1" dirty="0">
                <a:solidFill>
                  <a:schemeClr val="bg2"/>
                </a:solidFill>
              </a:rPr>
              <a:t> Какво</a:t>
            </a:r>
            <a:r>
              <a:rPr lang="bg-BG" sz="4200" dirty="0">
                <a:solidFill>
                  <a:schemeClr val="bg2"/>
                </a:solidFill>
              </a:rPr>
              <a:t> искаме да постигнем?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Целева група</a:t>
            </a:r>
            <a:r>
              <a:rPr lang="en-US" sz="4200" dirty="0">
                <a:solidFill>
                  <a:schemeClr val="bg2"/>
                </a:solidFill>
              </a:rPr>
              <a:t> –</a:t>
            </a:r>
            <a:r>
              <a:rPr lang="bg-BG" sz="4200" b="1" dirty="0">
                <a:solidFill>
                  <a:schemeClr val="bg2"/>
                </a:solidFill>
              </a:rPr>
              <a:t> Кои потребители </a:t>
            </a:r>
            <a:r>
              <a:rPr lang="bg-BG" sz="4200" dirty="0">
                <a:solidFill>
                  <a:schemeClr val="bg2"/>
                </a:solidFill>
              </a:rPr>
              <a:t>искаме да достигнем?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страница</a:t>
            </a:r>
            <a:r>
              <a:rPr lang="bg-BG" sz="4400" dirty="0"/>
              <a:t> </a:t>
            </a:r>
            <a:r>
              <a:rPr lang="en-US" sz="4400" dirty="0"/>
              <a:t>== </a:t>
            </a:r>
            <a:r>
              <a:rPr lang="bg-BG" sz="4400" b="1" dirty="0"/>
              <a:t>документ</a:t>
            </a:r>
            <a:r>
              <a:rPr lang="bg-BG" sz="4400" dirty="0"/>
              <a:t> с </a:t>
            </a:r>
            <a:r>
              <a:rPr lang="bg-BG" sz="4400" b="1" dirty="0"/>
              <a:t>елементи</a:t>
            </a:r>
            <a:r>
              <a:rPr lang="bg-BG" sz="4400" dirty="0"/>
              <a:t> (текст, изображения, връзки и др.)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4400" dirty="0"/>
              <a:t> =</a:t>
            </a:r>
            <a:r>
              <a:rPr lang="en-US" sz="4400" dirty="0"/>
              <a:t>=</a:t>
            </a:r>
            <a:r>
              <a:rPr lang="bg-BG" sz="4400" dirty="0"/>
              <a:t> </a:t>
            </a:r>
            <a:r>
              <a:rPr lang="bg-BG" sz="4400" b="1" dirty="0"/>
              <a:t>уникалното име </a:t>
            </a:r>
            <a:r>
              <a:rPr lang="bg-BG" sz="4400" dirty="0"/>
              <a:t>на </a:t>
            </a:r>
            <a:r>
              <a:rPr lang="bg-BG" sz="4400" b="1" dirty="0"/>
              <a:t>уеб сайт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Хостинг</a:t>
            </a:r>
            <a:r>
              <a:rPr lang="bg-BG" sz="4400" dirty="0"/>
              <a:t> =</a:t>
            </a:r>
            <a:r>
              <a:rPr lang="en-US" sz="4400" dirty="0"/>
              <a:t>= </a:t>
            </a:r>
            <a:r>
              <a:rPr lang="bg-BG" sz="4400" b="1" dirty="0"/>
              <a:t>услуга</a:t>
            </a:r>
            <a:r>
              <a:rPr lang="bg-BG" sz="4400" dirty="0"/>
              <a:t>, осигуряваща </a:t>
            </a:r>
            <a:r>
              <a:rPr lang="bg-BG" sz="4400" b="1" dirty="0"/>
              <a:t>сървърно пространство </a:t>
            </a:r>
            <a:r>
              <a:rPr lang="bg-BG" sz="4400" dirty="0"/>
              <a:t>за </a:t>
            </a:r>
            <a:r>
              <a:rPr lang="bg-BG" sz="4400" b="1" dirty="0"/>
              <a:t>съхранение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адрес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b="1" dirty="0"/>
              <a:t>уникален цифров идентификатор </a:t>
            </a:r>
            <a:r>
              <a:rPr lang="bg-BG" sz="4400" dirty="0"/>
              <a:t>на </a:t>
            </a:r>
            <a:r>
              <a:rPr lang="bg-BG" sz="4400" b="1" dirty="0"/>
              <a:t>устройство</a:t>
            </a:r>
            <a:r>
              <a:rPr lang="bg-BG" sz="4400" dirty="0"/>
              <a:t> или </a:t>
            </a:r>
            <a:r>
              <a:rPr lang="bg-BG" sz="4400" b="1" dirty="0"/>
              <a:t>сървър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DNS </a:t>
            </a:r>
            <a:r>
              <a:rPr lang="en-US" sz="4400" dirty="0"/>
              <a:t>== </a:t>
            </a:r>
            <a:r>
              <a:rPr lang="bg-BG" sz="4400" b="1" dirty="0"/>
              <a:t>система</a:t>
            </a:r>
            <a:r>
              <a:rPr lang="bg-BG" sz="4400" dirty="0"/>
              <a:t> за </a:t>
            </a:r>
            <a:r>
              <a:rPr lang="bg-BG" sz="4400" b="1" dirty="0"/>
              <a:t>превеждане</a:t>
            </a:r>
            <a:r>
              <a:rPr lang="bg-BG" sz="4400" dirty="0"/>
              <a:t> на </a:t>
            </a:r>
            <a:r>
              <a:rPr lang="bg-BG" sz="4400" b="1" dirty="0"/>
              <a:t>домейна</a:t>
            </a:r>
            <a:r>
              <a:rPr lang="bg-BG" sz="4400" dirty="0"/>
              <a:t> в </a:t>
            </a:r>
            <a:r>
              <a:rPr lang="en-US" sz="4400" b="1" dirty="0"/>
              <a:t>IP</a:t>
            </a:r>
            <a:r>
              <a:rPr lang="bg-BG" sz="4400" b="1" dirty="0"/>
              <a:t> адрес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4400" dirty="0"/>
              <a:t> == </a:t>
            </a:r>
            <a:r>
              <a:rPr lang="bg-BG" sz="4400" b="1" dirty="0"/>
              <a:t>пълният уеб адрес</a:t>
            </a:r>
            <a:r>
              <a:rPr lang="bg-BG" sz="4400" dirty="0"/>
              <a:t>, показващ </a:t>
            </a:r>
            <a:r>
              <a:rPr lang="bg-BG" sz="4400" b="1" dirty="0"/>
              <a:t>местоположението</a:t>
            </a:r>
            <a:r>
              <a:rPr lang="bg-BG" sz="4400" dirty="0"/>
              <a:t> на </a:t>
            </a:r>
            <a:r>
              <a:rPr lang="bg-BG" sz="4400" b="1" dirty="0"/>
              <a:t>конкретен ресурс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/>
              <a:t>Съвкупност</a:t>
            </a:r>
            <a:r>
              <a:rPr lang="bg-BG" sz="3400" dirty="0"/>
              <a:t> от </a:t>
            </a:r>
            <a:r>
              <a:rPr lang="bg-BG" sz="3400" b="1" dirty="0">
                <a:solidFill>
                  <a:schemeClr val="bg1"/>
                </a:solidFill>
              </a:rPr>
              <a:t>свързани помежду си уеб страници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Съхранява</a:t>
            </a:r>
            <a:r>
              <a:rPr lang="bg-BG" sz="3400" dirty="0"/>
              <a:t> се на </a:t>
            </a:r>
            <a:r>
              <a:rPr lang="bg-BG" sz="3400" b="1" dirty="0">
                <a:solidFill>
                  <a:schemeClr val="bg1"/>
                </a:solidFill>
              </a:rPr>
              <a:t>уеб сървър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bg-BG" sz="3400" b="1" dirty="0"/>
              <a:t>специализиран компютър</a:t>
            </a:r>
            <a:r>
              <a:rPr lang="bg-BG" sz="3400" dirty="0"/>
              <a:t>, предоставящ </a:t>
            </a:r>
            <a:r>
              <a:rPr lang="bg-BG" sz="3400" b="1" dirty="0"/>
              <a:t>достъп 24/7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b="1" dirty="0"/>
              <a:t>Визуализира</a:t>
            </a:r>
            <a:r>
              <a:rPr lang="bg-BG" sz="3400" dirty="0"/>
              <a:t> се чрез </a:t>
            </a:r>
            <a:r>
              <a:rPr lang="bg-BG" sz="3400" b="1" dirty="0">
                <a:solidFill>
                  <a:schemeClr val="bg1"/>
                </a:solidFill>
              </a:rPr>
              <a:t>уеб браузър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Достъпва</a:t>
            </a:r>
            <a:r>
              <a:rPr lang="bg-BG" sz="3400" dirty="0"/>
              <a:t> се чрез неговия </a:t>
            </a:r>
            <a:r>
              <a:rPr lang="bg-BG" sz="3400" b="1" dirty="0">
                <a:solidFill>
                  <a:schemeClr val="bg1"/>
                </a:solidFill>
              </a:rPr>
              <a:t>интернет адрес </a:t>
            </a:r>
            <a:r>
              <a:rPr lang="bg-BG" sz="3400" b="1" dirty="0"/>
              <a:t>(</a:t>
            </a:r>
            <a:r>
              <a:rPr lang="en-US" sz="3400" b="1" dirty="0"/>
              <a:t>URL)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сайт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6C0A9-C40C-F003-4371-98F6AFBB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00" y="4474891"/>
            <a:ext cx="450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5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Статични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фиксирано</a:t>
            </a:r>
            <a:r>
              <a:rPr lang="bg-BG" dirty="0"/>
              <a:t> и се </a:t>
            </a:r>
            <a:r>
              <a:rPr lang="bg-BG" b="1" dirty="0"/>
              <a:t>променя само </a:t>
            </a:r>
            <a:r>
              <a:rPr lang="bg-BG" b="1" dirty="0">
                <a:solidFill>
                  <a:schemeClr val="bg1"/>
                </a:solidFill>
              </a:rPr>
              <a:t>ръчно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малки уеб сайтове</a:t>
            </a:r>
            <a:r>
              <a:rPr lang="bg-BG" dirty="0"/>
              <a:t>, които </a:t>
            </a:r>
            <a:r>
              <a:rPr lang="bg-BG" b="1" dirty="0"/>
              <a:t>не се обновяват често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 </a:t>
            </a:r>
            <a:r>
              <a:rPr lang="bg-BG" dirty="0"/>
              <a:t>личен блог, презентация на фирма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 (</a:t>
            </a:r>
            <a:r>
              <a:rPr lang="en-US" sz="4000" dirty="0"/>
              <a:t>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7035-18A1-9B9B-17BA-2C469D538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8416" r="15869" b="5734"/>
          <a:stretch/>
        </p:blipFill>
        <p:spPr>
          <a:xfrm>
            <a:off x="7063658" y="1899000"/>
            <a:ext cx="4689371" cy="39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Динамични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генерира автоматично </a:t>
            </a:r>
            <a:r>
              <a:rPr lang="bg-BG" dirty="0"/>
              <a:t>при </a:t>
            </a:r>
            <a:r>
              <a:rPr lang="bg-BG" b="1" dirty="0"/>
              <a:t>зареждане</a:t>
            </a:r>
            <a:r>
              <a:rPr lang="bg-BG" dirty="0"/>
              <a:t> на </a:t>
            </a:r>
            <a:r>
              <a:rPr lang="bg-BG" b="1" dirty="0"/>
              <a:t>страницата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/>
              <a:t>уеб сайтове</a:t>
            </a:r>
            <a:r>
              <a:rPr lang="bg-BG" dirty="0"/>
              <a:t> с </a:t>
            </a:r>
            <a:r>
              <a:rPr lang="bg-BG" b="1" dirty="0"/>
              <a:t>често обновяваща се информация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</a:t>
            </a:r>
            <a:r>
              <a:rPr lang="bg-BG" b="1" dirty="0"/>
              <a:t> </a:t>
            </a:r>
            <a:r>
              <a:rPr lang="bg-BG" dirty="0"/>
              <a:t>новинарски уеб сайт, социална мрежа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</a:t>
            </a:r>
            <a:r>
              <a:rPr lang="en-US" sz="4000" dirty="0"/>
              <a:t> (2)</a:t>
            </a:r>
            <a:endParaRPr lang="en-BG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641C3-4CDD-DF57-FD49-B3BE49F32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t="5412" r="3131" b="7533"/>
          <a:stretch/>
        </p:blipFill>
        <p:spPr>
          <a:xfrm>
            <a:off x="6912752" y="2168416"/>
            <a:ext cx="5023985" cy="35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Информационни</a:t>
            </a:r>
          </a:p>
          <a:p>
            <a:pPr lvl="1"/>
            <a:r>
              <a:rPr lang="bg-BG" sz="3400" b="1" dirty="0"/>
              <a:t>Статии</a:t>
            </a:r>
            <a:r>
              <a:rPr lang="bg-BG" sz="3400" dirty="0"/>
              <a:t>, </a:t>
            </a:r>
            <a:r>
              <a:rPr lang="bg-BG" sz="3400" b="1" dirty="0"/>
              <a:t>новини</a:t>
            </a:r>
            <a:r>
              <a:rPr lang="bg-BG" sz="3400" dirty="0"/>
              <a:t>, </a:t>
            </a:r>
            <a:r>
              <a:rPr lang="bg-BG" sz="3400" b="1" dirty="0"/>
              <a:t>данни</a:t>
            </a:r>
            <a:r>
              <a:rPr lang="bg-BG" sz="3400" dirty="0"/>
              <a:t> (напр. новинарски уеб сайтове</a:t>
            </a:r>
            <a:r>
              <a:rPr lang="en-US" sz="3400" dirty="0"/>
              <a:t>)</a:t>
            </a:r>
            <a:endParaRPr lang="bg-BG" sz="3400" dirty="0"/>
          </a:p>
          <a:p>
            <a:r>
              <a:rPr lang="bg-BG" sz="3600" b="1" dirty="0">
                <a:solidFill>
                  <a:schemeClr val="bg1"/>
                </a:solidFill>
              </a:rPr>
              <a:t>Корпоративни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дейността</a:t>
            </a:r>
            <a:r>
              <a:rPr lang="bg-BG" sz="3400" dirty="0"/>
              <a:t> на </a:t>
            </a:r>
            <a:r>
              <a:rPr lang="bg-BG" sz="3400" b="1" dirty="0"/>
              <a:t>фирма</a:t>
            </a:r>
            <a:r>
              <a:rPr lang="bg-BG" sz="3400" dirty="0"/>
              <a:t> или </a:t>
            </a:r>
            <a:r>
              <a:rPr lang="bg-BG" sz="3400" b="1" dirty="0"/>
              <a:t>организация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Образователни</a:t>
            </a:r>
          </a:p>
          <a:p>
            <a:pPr lvl="1"/>
            <a:r>
              <a:rPr lang="bg-BG" sz="3400" dirty="0"/>
              <a:t>Споделят </a:t>
            </a:r>
            <a:r>
              <a:rPr lang="bg-BG" sz="3400" b="1" dirty="0"/>
              <a:t>учебни материали</a:t>
            </a:r>
            <a:r>
              <a:rPr lang="bg-BG" sz="3400" dirty="0"/>
              <a:t>, </a:t>
            </a:r>
            <a:r>
              <a:rPr lang="bg-BG" sz="3400" b="1" dirty="0"/>
              <a:t>курсове</a:t>
            </a:r>
            <a:r>
              <a:rPr lang="bg-BG" sz="3400" dirty="0"/>
              <a:t>, </a:t>
            </a:r>
            <a:r>
              <a:rPr lang="bg-BG" sz="3400" b="1" dirty="0"/>
              <a:t>ресурси</a:t>
            </a:r>
          </a:p>
        </p:txBody>
      </p:sp>
    </p:spTree>
    <p:extLst>
      <p:ext uri="{BB962C8B-B14F-4D97-AF65-F5344CB8AC3E}">
        <p14:creationId xmlns:p14="http://schemas.microsoft.com/office/powerpoint/2010/main" val="23027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Търговски </a:t>
            </a:r>
            <a:r>
              <a:rPr lang="en-US" sz="3600" b="1" dirty="0"/>
              <a:t>(</a:t>
            </a:r>
            <a:r>
              <a:rPr lang="bg-BG" sz="3600" b="1" dirty="0"/>
              <a:t>електронна търговия</a:t>
            </a:r>
            <a:r>
              <a:rPr lang="en-US" sz="3600" b="1" dirty="0"/>
              <a:t>)</a:t>
            </a:r>
            <a:endParaRPr lang="bg-BG" sz="3600" b="1" dirty="0"/>
          </a:p>
          <a:p>
            <a:pPr lvl="1"/>
            <a:r>
              <a:rPr lang="bg-BG" sz="3400" b="1" dirty="0"/>
              <a:t>Онлайн магазини </a:t>
            </a:r>
            <a:r>
              <a:rPr lang="bg-BG" sz="3400" dirty="0"/>
              <a:t>и </a:t>
            </a:r>
            <a:r>
              <a:rPr lang="bg-BG" sz="3400" b="1" dirty="0"/>
              <a:t>услуги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Блогове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интереси</a:t>
            </a:r>
            <a:r>
              <a:rPr lang="bg-BG" sz="3400" dirty="0"/>
              <a:t>, </a:t>
            </a:r>
            <a:r>
              <a:rPr lang="bg-BG" sz="3400" b="1" dirty="0"/>
              <a:t>идеи</a:t>
            </a:r>
            <a:r>
              <a:rPr lang="bg-BG" sz="3400" dirty="0"/>
              <a:t> или </a:t>
            </a:r>
            <a:r>
              <a:rPr lang="bg-BG" sz="3400" b="1" dirty="0"/>
              <a:t>мнения на автор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Портфолио</a:t>
            </a:r>
          </a:p>
          <a:p>
            <a:pPr lvl="1"/>
            <a:r>
              <a:rPr lang="bg-BG" sz="3400" dirty="0"/>
              <a:t>Показват </a:t>
            </a:r>
            <a:r>
              <a:rPr lang="bg-BG" sz="3400" b="1" dirty="0"/>
              <a:t>професионални проекти </a:t>
            </a:r>
            <a:r>
              <a:rPr lang="bg-BG" sz="3400" dirty="0"/>
              <a:t>и </a:t>
            </a:r>
            <a:r>
              <a:rPr lang="bg-BG" sz="3400" b="1" dirty="0"/>
              <a:t>умения</a:t>
            </a:r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(1)</a:t>
            </a:r>
            <a:endParaRPr lang="en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86B41-E9E8-6ADF-298B-626343A46E18}"/>
              </a:ext>
            </a:extLst>
          </p:cNvPr>
          <p:cNvGrpSpPr/>
          <p:nvPr/>
        </p:nvGrpSpPr>
        <p:grpSpPr>
          <a:xfrm>
            <a:off x="6545661" y="1283467"/>
            <a:ext cx="5391076" cy="5473783"/>
            <a:chOff x="3666000" y="1295766"/>
            <a:chExt cx="5391076" cy="54737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EB0F5D-20F4-F0CB-CF18-1147D5D071EE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48478E3-77F5-6C7F-D884-6BF47EEAF935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2A88D29-8210-27EC-0D6A-344636544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rgbClr val="45C7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C8CE9A41-50F9-E89A-0242-A1B2B6E82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DA5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A9C68926-88CE-6647-F2DF-F1916085C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rgbClr val="FF3DE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0F08766D-DA82-6D0A-6C01-65B599059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rgbClr val="79D8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61D5C2E6-21AB-766A-AF53-789858F74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5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176675EC-AED2-2C36-4A57-3F25BFB2B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FF3D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2474CF-CE89-3206-36C9-334990AADCE5}"/>
                  </a:ext>
                </a:extLst>
              </p:cNvPr>
              <p:cNvSpPr txBox="1"/>
              <p:nvPr/>
            </p:nvSpPr>
            <p:spPr>
              <a:xfrm rot="19347858">
                <a:off x="1339383" y="1910051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Оптимизация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4462DB-BE8E-04E9-52D4-C1B9BA7376FD}"/>
                  </a:ext>
                </a:extLst>
              </p:cNvPr>
              <p:cNvSpPr txBox="1"/>
              <p:nvPr/>
            </p:nvSpPr>
            <p:spPr>
              <a:xfrm rot="1430453">
                <a:off x="2500631" y="1819971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Планиране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ABC204-DA7B-EB00-C593-6C47A29B21CE}"/>
                </a:ext>
              </a:extLst>
            </p:cNvPr>
            <p:cNvSpPr txBox="1"/>
            <p:nvPr/>
          </p:nvSpPr>
          <p:spPr>
            <a:xfrm rot="16004287">
              <a:off x="6149098" y="304986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</a:p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 графичен дизайн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90F511-7D2D-3A0D-265D-82D532D09685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Изграждане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6EEC0-36A9-2747-7048-2436AE8ACF16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160D76-1081-CB9F-EFEC-814D6B3DAA35}"/>
                </a:ext>
              </a:extLst>
            </p:cNvPr>
            <p:cNvSpPr txBox="1"/>
            <p:nvPr/>
          </p:nvSpPr>
          <p:spPr>
            <a:xfrm rot="5156243">
              <a:off x="3566377" y="3137613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Публикуване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3387EFE4-8AA8-E843-B1A5-1B1F1D86C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486799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Етапите</a:t>
            </a:r>
            <a:r>
              <a:rPr lang="bg-BG" sz="3200" dirty="0"/>
              <a:t> при </a:t>
            </a:r>
            <a:r>
              <a:rPr lang="bg-BG" sz="3200" b="1" dirty="0"/>
              <a:t>създаване на уеб сайт</a:t>
            </a:r>
            <a:r>
              <a:rPr lang="bg-BG" sz="3200" dirty="0"/>
              <a:t> осигуряват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качество</a:t>
            </a:r>
            <a:r>
              <a:rPr lang="bg-BG" sz="3200" dirty="0"/>
              <a:t> на </a:t>
            </a:r>
            <a:r>
              <a:rPr lang="bg-BG" sz="3200" b="1" dirty="0"/>
              <a:t>работата</a:t>
            </a:r>
          </a:p>
          <a:p>
            <a:r>
              <a:rPr lang="bg-BG" sz="3200" dirty="0"/>
              <a:t>Помагат за </a:t>
            </a:r>
            <a:r>
              <a:rPr lang="bg-BG" sz="3200" b="1" dirty="0">
                <a:solidFill>
                  <a:schemeClr val="bg1"/>
                </a:solidFill>
              </a:rPr>
              <a:t>плавен процес </a:t>
            </a:r>
            <a:r>
              <a:rPr lang="bg-BG" sz="3200" b="1" dirty="0"/>
              <a:t>от идеята до готовия уеб сайт</a:t>
            </a:r>
          </a:p>
          <a:p>
            <a:r>
              <a:rPr lang="bg-BG" sz="3200" dirty="0"/>
              <a:t>Основните етапи са: </a:t>
            </a:r>
            <a:r>
              <a:rPr lang="bg-BG" sz="3200" b="1" dirty="0"/>
              <a:t>планиране</a:t>
            </a:r>
            <a:r>
              <a:rPr lang="bg-BG" sz="3200" dirty="0"/>
              <a:t>, </a:t>
            </a:r>
            <a:r>
              <a:rPr lang="bg-BG" sz="3200" b="1" dirty="0"/>
              <a:t>проектиране и графичен дизайн</a:t>
            </a:r>
            <a:r>
              <a:rPr lang="bg-BG" sz="3200" dirty="0"/>
              <a:t>, </a:t>
            </a:r>
            <a:r>
              <a:rPr lang="bg-BG" sz="3200" b="1" dirty="0"/>
              <a:t>изграждане</a:t>
            </a:r>
            <a:r>
              <a:rPr lang="bg-BG" sz="3200" dirty="0"/>
              <a:t>, </a:t>
            </a:r>
            <a:r>
              <a:rPr lang="bg-BG" sz="3200" b="1" dirty="0"/>
              <a:t>тестване</a:t>
            </a:r>
            <a:r>
              <a:rPr lang="bg-BG" sz="3200" dirty="0"/>
              <a:t>, </a:t>
            </a:r>
            <a:r>
              <a:rPr lang="bg-BG" sz="3200" b="1" dirty="0"/>
              <a:t>публикуване</a:t>
            </a:r>
            <a:r>
              <a:rPr lang="bg-BG" sz="3200" dirty="0"/>
              <a:t>, </a:t>
            </a:r>
            <a:r>
              <a:rPr lang="bg-BG" sz="3200" b="1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876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18380</TotalTime>
  <Words>2414</Words>
  <Application>Microsoft Macintosh PowerPoint</Application>
  <PresentationFormat>Widescreen</PresentationFormat>
  <Paragraphs>369</Paragraphs>
  <Slides>40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Уеб сайтове</vt:lpstr>
      <vt:lpstr>Съдържание</vt:lpstr>
      <vt:lpstr>Уеб сайтове</vt:lpstr>
      <vt:lpstr>Уеб сайт</vt:lpstr>
      <vt:lpstr>Основни видове уеб сайтове (1)</vt:lpstr>
      <vt:lpstr>Основни видове уеб сайтове (2)</vt:lpstr>
      <vt:lpstr>Видове уеб сайтове според предназначението (1)</vt:lpstr>
      <vt:lpstr>Видове уеб сайтове според предназначението (2)</vt:lpstr>
      <vt:lpstr>Етапи при създаване на уеб сайт (1)</vt:lpstr>
      <vt:lpstr>Етапи при създаване на уеб сайт (2)</vt:lpstr>
      <vt:lpstr>Етапи при създаване на уеб сайт (3)</vt:lpstr>
      <vt:lpstr>Роли при създаване на уеб сайт</vt:lpstr>
      <vt:lpstr>Цел и целеви групи (1)</vt:lpstr>
      <vt:lpstr>Цел и целеви групи (2)</vt:lpstr>
      <vt:lpstr>Уеб страници</vt:lpstr>
      <vt:lpstr>Уеб страница</vt:lpstr>
      <vt:lpstr>Видове уеб страници</vt:lpstr>
      <vt:lpstr>Основни характеристики на уеб страниците</vt:lpstr>
      <vt:lpstr>Домейн и хостинг услуги</vt:lpstr>
      <vt:lpstr>Домейн (Domain)</vt:lpstr>
      <vt:lpstr>Нива на домейните (Domain Levels) (1)</vt:lpstr>
      <vt:lpstr>Нива на домейните (Domain Levels) (2)</vt:lpstr>
      <vt:lpstr>Хостинг (Hosting)</vt:lpstr>
      <vt:lpstr>Видове хостинг</vt:lpstr>
      <vt:lpstr>Основни характеристики на хостинга</vt:lpstr>
      <vt:lpstr>Връзка между домейн и хостинг</vt:lpstr>
      <vt:lpstr>Интернет адресиране</vt:lpstr>
      <vt:lpstr>IP адрес (Internet Protocol Address)</vt:lpstr>
      <vt:lpstr>Видове IP адреси според версията</vt:lpstr>
      <vt:lpstr>DNS (Domain Name System)</vt:lpstr>
      <vt:lpstr>URL (Uniform Resource Locator) </vt:lpstr>
      <vt:lpstr>Зареждане на уеб сайт</vt:lpstr>
      <vt:lpstr>Пример</vt:lpstr>
      <vt:lpstr>Цел и целева група на уеб сайт</vt:lpstr>
      <vt:lpstr>Определяне на цел на уеб сайта</vt:lpstr>
      <vt:lpstr>Определяне на целева група на уеб сайта</vt:lpstr>
      <vt:lpstr>Примерни страници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сайтове</dc:title>
  <dc:subject>Модул 3: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251</cp:revision>
  <dcterms:created xsi:type="dcterms:W3CDTF">2018-05-23T13:08:44Z</dcterms:created>
  <dcterms:modified xsi:type="dcterms:W3CDTF">2025-10-23T08:12:03Z</dcterms:modified>
  <cp:category/>
</cp:coreProperties>
</file>