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730" r:id="rId4"/>
    <p:sldId id="728" r:id="rId5"/>
    <p:sldId id="420" r:id="rId6"/>
    <p:sldId id="733" r:id="rId7"/>
    <p:sldId id="729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731" r:id="rId36"/>
    <p:sldId id="73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2F0C359-9290-476C-A188-267A9F061838}">
          <p14:sldIdLst>
            <p14:sldId id="256"/>
            <p14:sldId id="257"/>
          </p14:sldIdLst>
        </p14:section>
        <p14:section name="Линейни структури от данни" id="{B4313D5A-4860-41C6-9ED1-ED09D2CBF358}">
          <p14:sldIdLst>
            <p14:sldId id="730"/>
            <p14:sldId id="728"/>
            <p14:sldId id="420"/>
            <p14:sldId id="733"/>
            <p14:sldId id="729"/>
          </p14:sldIdLst>
        </p14:section>
        <p14:section name="Стекове" id="{4C0A2BF5-49EF-49B2-A251-E79272C1AAE0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Опашка" id="{04BECADB-C72E-434C-BEB7-9CC77409AC7C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Обобщение" id="{9A98DF4E-184C-450F-B9CE-FD68AD43BF64}">
          <p14:sldIdLst>
            <p14:sldId id="285"/>
            <p14:sldId id="731"/>
            <p14:sldId id="7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E68461-8E56-16B8-BD0A-FC2CC835EA6B}" v="1531" dt="2023-01-14T16:19:50.330"/>
    <p1510:client id="{5992B379-B65A-DB22-6815-CA68CA218BB1}" v="630" dt="2023-01-14T13:30:24.937"/>
    <p1510:client id="{DD791CBB-6F88-BB84-3DFB-2EE01EA20AB3}" v="182" dt="2023-01-16T20:48:28.68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8" autoAdjust="0"/>
    <p:restoredTop sz="95215" autoAdjust="0"/>
  </p:normalViewPr>
  <p:slideViewPr>
    <p:cSldViewPr showGuides="1">
      <p:cViewPr varScale="1">
        <p:scale>
          <a:sx n="117" d="100"/>
          <a:sy n="117" d="100"/>
        </p:scale>
        <p:origin x="176" y="9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19.01.23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462B32D-5D5E-4150-914E-70D3D6C612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1148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1" dirty="0"/>
              <a:t>Data structures </a:t>
            </a:r>
            <a:r>
              <a:rPr lang="en-US" sz="1200" dirty="0"/>
              <a:t>are representations of data in the computer memory, which allow efficient access and modification.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This is a pretty </a:t>
            </a:r>
            <a:r>
              <a:rPr lang="en-US" sz="1200" b="1" dirty="0"/>
              <a:t>big topic</a:t>
            </a:r>
            <a:r>
              <a:rPr lang="en-US" sz="1200" dirty="0"/>
              <a:t>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Hundreds of books </a:t>
            </a:r>
            <a:r>
              <a:rPr lang="en-US" sz="1200" dirty="0"/>
              <a:t>are written about data structures.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Data structures can be </a:t>
            </a:r>
            <a:r>
              <a:rPr lang="en-US" sz="1200" b="1" dirty="0"/>
              <a:t>linear structures</a:t>
            </a:r>
            <a:r>
              <a:rPr lang="en-US" sz="1200" dirty="0"/>
              <a:t> (such as arrays and lists), </a:t>
            </a:r>
            <a:r>
              <a:rPr lang="en-US" sz="1200" b="1" dirty="0"/>
              <a:t>tree-like structures </a:t>
            </a:r>
            <a:r>
              <a:rPr lang="en-US" sz="1200" dirty="0"/>
              <a:t>(such</a:t>
            </a:r>
            <a:r>
              <a:rPr lang="bg-BG" sz="1200" dirty="0"/>
              <a:t> </a:t>
            </a:r>
            <a:r>
              <a:rPr lang="en-US" sz="1200" dirty="0"/>
              <a:t>as balanced trees), </a:t>
            </a:r>
            <a:r>
              <a:rPr lang="en-US" sz="1200" b="1" dirty="0"/>
              <a:t>graph-like structures </a:t>
            </a:r>
            <a:r>
              <a:rPr lang="en-US" sz="1200" dirty="0"/>
              <a:t>(such as graphs), </a:t>
            </a:r>
            <a:r>
              <a:rPr lang="en-US" sz="1200" b="1" dirty="0"/>
              <a:t>hash-based structures </a:t>
            </a:r>
            <a:r>
              <a:rPr lang="en-US" sz="1200" dirty="0"/>
              <a:t>(such as hash-tables) and others.</a:t>
            </a:r>
          </a:p>
          <a:p>
            <a:pPr>
              <a:lnSpc>
                <a:spcPct val="100000"/>
              </a:lnSpc>
            </a:pP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b="1" dirty="0"/>
              <a:t>Linear data types</a:t>
            </a:r>
            <a:r>
              <a:rPr lang="en-US" sz="1200" dirty="0"/>
              <a:t> are the most commonly used data structures in programming.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They represent </a:t>
            </a:r>
            <a:r>
              <a:rPr lang="en-US" sz="1200" b="1" dirty="0"/>
              <a:t>sequences of elements</a:t>
            </a:r>
            <a:r>
              <a:rPr lang="en-US" sz="1200" dirty="0"/>
              <a:t>, which can be ordered or not, indexed or not, linked to the next element or not, </a:t>
            </a:r>
            <a:r>
              <a:rPr lang="en-US" sz="1200" dirty="0" err="1"/>
              <a:t>etc</a:t>
            </a:r>
            <a:r>
              <a:rPr lang="bg-BG" sz="1200" dirty="0"/>
              <a:t>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Examples of linear data structures are </a:t>
            </a:r>
            <a:r>
              <a:rPr lang="en-US" sz="1200" b="1" dirty="0"/>
              <a:t>arrays</a:t>
            </a:r>
            <a:r>
              <a:rPr lang="en-US" sz="1200" dirty="0"/>
              <a:t>, </a:t>
            </a:r>
            <a:r>
              <a:rPr lang="en-US" sz="1200" b="1" dirty="0"/>
              <a:t>lists</a:t>
            </a:r>
            <a:r>
              <a:rPr lang="en-US" sz="1200" dirty="0"/>
              <a:t>, </a:t>
            </a:r>
            <a:r>
              <a:rPr lang="en-US" sz="1200" b="1" dirty="0"/>
              <a:t>stacks</a:t>
            </a:r>
            <a:r>
              <a:rPr lang="bg-BG" sz="1200" dirty="0"/>
              <a:t> </a:t>
            </a:r>
            <a:r>
              <a:rPr lang="en-US" sz="1200" dirty="0"/>
              <a:t>and</a:t>
            </a:r>
            <a:r>
              <a:rPr lang="bg-BG" sz="1200" dirty="0"/>
              <a:t> </a:t>
            </a:r>
            <a:r>
              <a:rPr lang="en-US" sz="1200" b="1" dirty="0"/>
              <a:t>queues</a:t>
            </a:r>
            <a:r>
              <a:rPr lang="en-US" sz="1200" dirty="0"/>
              <a:t>.</a:t>
            </a:r>
          </a:p>
          <a:p>
            <a:endParaRPr lang="en-US" dirty="0"/>
          </a:p>
          <a:p>
            <a:r>
              <a:rPr lang="en-US" dirty="0"/>
              <a:t>This is how </a:t>
            </a:r>
            <a:r>
              <a:rPr lang="en-US" b="1" dirty="0"/>
              <a:t>arrays</a:t>
            </a:r>
            <a:r>
              <a:rPr lang="en-US" dirty="0"/>
              <a:t> and </a:t>
            </a:r>
            <a:r>
              <a:rPr lang="en-US" b="1" dirty="0"/>
              <a:t>array-based lists </a:t>
            </a:r>
            <a:r>
              <a:rPr lang="en-US" dirty="0"/>
              <a:t>look like in most programming languages and platforms: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They are </a:t>
            </a:r>
            <a:r>
              <a:rPr lang="en-US" b="1" dirty="0"/>
              <a:t>sequences of elements</a:t>
            </a:r>
            <a:r>
              <a:rPr lang="en-US" dirty="0"/>
              <a:t>, which are directly accessible by their </a:t>
            </a:r>
            <a:r>
              <a:rPr lang="en-US" b="1" dirty="0"/>
              <a:t>position</a:t>
            </a:r>
            <a:r>
              <a:rPr lang="en-US" dirty="0"/>
              <a:t> (which is called "</a:t>
            </a:r>
            <a:r>
              <a:rPr lang="en-US" b="1" dirty="0"/>
              <a:t>index</a:t>
            </a:r>
            <a:r>
              <a:rPr lang="en-US" dirty="0"/>
              <a:t>").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an example of </a:t>
            </a:r>
            <a:r>
              <a:rPr lang="en-US" b="1" dirty="0"/>
              <a:t>linked-list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consists of </a:t>
            </a:r>
            <a:r>
              <a:rPr lang="en-US" b="1" dirty="0"/>
              <a:t>elements</a:t>
            </a:r>
            <a:r>
              <a:rPr lang="en-US" dirty="0"/>
              <a:t>, where each element knows its </a:t>
            </a:r>
            <a:r>
              <a:rPr lang="en-US" b="1" dirty="0"/>
              <a:t>next element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last element </a:t>
            </a:r>
            <a:r>
              <a:rPr lang="en-US" dirty="0"/>
              <a:t>has "</a:t>
            </a:r>
            <a:r>
              <a:rPr lang="en-US" b="1" dirty="0"/>
              <a:t>null</a:t>
            </a:r>
            <a:r>
              <a:rPr lang="en-US" dirty="0"/>
              <a:t>" (or missing value) as next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Unlike array-based lists, linked list </a:t>
            </a:r>
            <a:r>
              <a:rPr lang="en-US" b="1" dirty="0"/>
              <a:t>do not provide direct access by index</a:t>
            </a:r>
            <a:r>
              <a:rPr lang="en-US" dirty="0"/>
              <a:t>.</a:t>
            </a:r>
            <a:endParaRPr lang="bg-BG" dirty="0"/>
          </a:p>
          <a:p>
            <a:pPr marL="0" indent="0">
              <a:buFont typeface="Arial" panose="020B0604020202020204" pitchFamily="34" charset="0"/>
              <a:buNone/>
            </a:pPr>
            <a:endParaRPr lang="bg-B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an example of </a:t>
            </a:r>
            <a:r>
              <a:rPr lang="en-US" b="1" dirty="0"/>
              <a:t>array-based queue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"</a:t>
            </a:r>
            <a:r>
              <a:rPr lang="en-US" b="1" dirty="0"/>
              <a:t>queue</a:t>
            </a:r>
            <a:r>
              <a:rPr lang="en-US" dirty="0"/>
              <a:t>" data structure works on the principle </a:t>
            </a:r>
            <a:r>
              <a:rPr lang="en-US" b="1" dirty="0"/>
              <a:t>FIFO</a:t>
            </a:r>
            <a:r>
              <a:rPr lang="en-US" dirty="0"/>
              <a:t> (first-in first-out).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Elements are </a:t>
            </a:r>
            <a:r>
              <a:rPr lang="en-US" b="1" dirty="0"/>
              <a:t>appended</a:t>
            </a:r>
            <a:r>
              <a:rPr lang="en-US" dirty="0"/>
              <a:t> in the queue at its </a:t>
            </a:r>
            <a:r>
              <a:rPr lang="en-US" b="1" dirty="0"/>
              <a:t>left end </a:t>
            </a:r>
            <a:r>
              <a:rPr lang="en-US" dirty="0"/>
              <a:t>(at its back). This operation is called "</a:t>
            </a:r>
            <a:r>
              <a:rPr lang="en-US" b="1" dirty="0"/>
              <a:t>enqueue</a:t>
            </a:r>
            <a:r>
              <a:rPr lang="en-US" dirty="0"/>
              <a:t>".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Elements are </a:t>
            </a:r>
            <a:r>
              <a:rPr lang="en-US" b="1" dirty="0"/>
              <a:t>taken </a:t>
            </a:r>
            <a:r>
              <a:rPr lang="en-US" dirty="0"/>
              <a:t>from the queue from its</a:t>
            </a:r>
            <a:r>
              <a:rPr lang="en-US" b="1" dirty="0"/>
              <a:t> right end </a:t>
            </a:r>
            <a:r>
              <a:rPr lang="en-US" dirty="0"/>
              <a:t>(from its front). This operation is called "</a:t>
            </a:r>
            <a:r>
              <a:rPr lang="en-US" b="1" dirty="0"/>
              <a:t>dequeue</a:t>
            </a:r>
            <a:r>
              <a:rPr lang="en-US" dirty="0"/>
              <a:t>".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shall </a:t>
            </a:r>
            <a:r>
              <a:rPr lang="en-US" b="1" dirty="0"/>
              <a:t>master the linear data structures </a:t>
            </a:r>
            <a:r>
              <a:rPr lang="en-US" dirty="0"/>
              <a:t>in detail in the advanced programming modules at </a:t>
            </a:r>
            <a:r>
              <a:rPr lang="en-US" b="1" dirty="0"/>
              <a:t>SoftUni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6E65D95-7F2C-4782-8DA3-FE29C1786F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8758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simple </a:t>
            </a:r>
            <a:r>
              <a:rPr lang="en-US" b="1" dirty="0"/>
              <a:t>example</a:t>
            </a:r>
            <a:r>
              <a:rPr lang="en-US" dirty="0"/>
              <a:t>, which illustrates the </a:t>
            </a:r>
            <a:r>
              <a:rPr lang="en-US" b="1" dirty="0"/>
              <a:t>"list" data structure</a:t>
            </a:r>
            <a:r>
              <a:rPr lang="en-US" dirty="0"/>
              <a:t>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We have a </a:t>
            </a:r>
            <a:r>
              <a:rPr lang="en-US" b="1" dirty="0"/>
              <a:t>list of numbers</a:t>
            </a:r>
            <a:r>
              <a:rPr lang="en-US" dirty="0"/>
              <a:t>, representing a sequence of income amounts.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dirty="0"/>
              <a:t>This is how the list looks like in the memory.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an </a:t>
            </a:r>
            <a:r>
              <a:rPr lang="en-US" b="1" dirty="0"/>
              <a:t>indexed structure</a:t>
            </a:r>
            <a:r>
              <a:rPr lang="en-US" dirty="0"/>
              <a:t>: each element has a unique </a:t>
            </a:r>
            <a:r>
              <a:rPr lang="en-US" b="1" dirty="0"/>
              <a:t>index</a:t>
            </a:r>
            <a:r>
              <a:rPr lang="en-US" dirty="0"/>
              <a:t>, a number in the range from 0 to the size of the list minus one.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b="0" dirty="0"/>
              <a:t>This is how we can </a:t>
            </a:r>
            <a:r>
              <a:rPr lang="en-US" b="1" dirty="0"/>
              <a:t>append</a:t>
            </a:r>
            <a:r>
              <a:rPr lang="en-US" dirty="0"/>
              <a:t> a new income.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b="0" dirty="0"/>
              <a:t>This is how we can </a:t>
            </a:r>
            <a:r>
              <a:rPr lang="en-US" b="1" dirty="0"/>
              <a:t>modify</a:t>
            </a:r>
            <a:r>
              <a:rPr lang="en-US" dirty="0"/>
              <a:t> an existing income, by its </a:t>
            </a:r>
            <a:r>
              <a:rPr lang="en-US" b="1" dirty="0"/>
              <a:t>index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C44770-C2DD-4026-960B-6114EA43A3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7196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5EA5CA4-3987-4866-97D0-664471004D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3332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BE7A0F-30E1-4FF8-B305-1061A514F5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06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F8B09E7-48B2-4964-86EF-E54893F6C1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4967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F2D31C-452D-42BA-BEFE-1D2C2FC637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9992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A74A933-AA1F-4169-8E52-672F4D1728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2539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4#0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4#2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4#1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4#3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4#6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4#7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550" dirty="0" err="1">
                <a:ea typeface="+mn-lt"/>
                <a:cs typeface="+mn-lt"/>
              </a:rPr>
              <a:t>Последователност</a:t>
            </a:r>
            <a:r>
              <a:rPr lang="en-US" sz="3550" dirty="0">
                <a:ea typeface="+mn-lt"/>
                <a:cs typeface="+mn-lt"/>
              </a:rPr>
              <a:t> </a:t>
            </a:r>
            <a:r>
              <a:rPr lang="en-US" sz="3550" dirty="0" err="1">
                <a:ea typeface="+mn-lt"/>
                <a:cs typeface="+mn-lt"/>
              </a:rPr>
              <a:t>от</a:t>
            </a:r>
            <a:r>
              <a:rPr lang="en-US" sz="3550" dirty="0">
                <a:ea typeface="+mn-lt"/>
                <a:cs typeface="+mn-lt"/>
              </a:rPr>
              <a:t> </a:t>
            </a:r>
            <a:r>
              <a:rPr lang="en-US" sz="3550" dirty="0" err="1">
                <a:ea typeface="+mn-lt"/>
                <a:cs typeface="+mn-lt"/>
              </a:rPr>
              <a:t>елементи</a:t>
            </a:r>
            <a:endParaRPr lang="bg-BG" dirty="0" err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50" dirty="0" err="1"/>
              <a:t>Стек</a:t>
            </a:r>
            <a:r>
              <a:rPr lang="en-US" sz="4750" dirty="0"/>
              <a:t> и </a:t>
            </a:r>
            <a:r>
              <a:rPr lang="en-US" sz="4750" dirty="0" err="1"/>
              <a:t>опашка</a:t>
            </a:r>
            <a:endParaRPr lang="bg-BG" dirty="0" err="1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950">
                <a:ea typeface="+mn-lt"/>
                <a:cs typeface="+mn-lt"/>
              </a:rPr>
              <a:t>Софтуерен университет</a:t>
            </a:r>
            <a:endParaRPr lang="en-US" sz="1950" b="0">
              <a:ea typeface="+mn-lt"/>
              <a:cs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750">
                <a:ea typeface="+mn-lt"/>
                <a:cs typeface="+mn-lt"/>
              </a:rPr>
              <a:t>СофтУни</a:t>
            </a:r>
            <a:endParaRPr lang="en-US" sz="2750" b="0">
              <a:ea typeface="+mn-lt"/>
              <a:cs typeface="+mn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525" y="5347472"/>
            <a:ext cx="3252062" cy="437098"/>
          </a:xfrm>
        </p:spPr>
        <p:txBody>
          <a:bodyPr/>
          <a:lstStyle/>
          <a:p>
            <a:r>
              <a:rPr lang="en-US" sz="2350">
                <a:ea typeface="+mn-lt"/>
                <a:cs typeface="+mn-lt"/>
              </a:rPr>
              <a:t>Преподавателски екип</a:t>
            </a:r>
            <a:endParaRPr lang="en-US" sz="2350" b="0">
              <a:ea typeface="+mn-lt"/>
              <a:cs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329919" y="2204864"/>
            <a:ext cx="5532165" cy="2044998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0</a:t>
              </a:r>
              <a:endParaRPr lang="en-US" sz="3999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1</a:t>
              </a:r>
              <a:endParaRPr lang="en-US" sz="3999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2</a:t>
              </a:r>
              <a:endParaRPr lang="en-US" sz="3999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3</a:t>
              </a:r>
              <a:endParaRPr lang="en-US" sz="3999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4</a:t>
              </a:r>
              <a:endParaRPr lang="en-US" sz="3999" dirty="0"/>
            </a:p>
          </p:txBody>
        </p:sp>
      </p:grpSp>
    </p:spTree>
    <p:extLst>
      <p:ext uri="{BB962C8B-B14F-4D97-AF65-F5344CB8AC3E}">
        <p14:creationId xmlns:p14="http://schemas.microsoft.com/office/powerpoint/2010/main" val="248646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4877116" y="2944869"/>
            <a:ext cx="1828324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22032" y="1497446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22031" y="1497446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22031" y="1497446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621" rtl="0">
              <a:lnSpc>
                <a:spcPct val="90000"/>
              </a:lnSpc>
              <a:spcBef>
                <a:spcPct val="0"/>
              </a:spcBef>
            </a:pPr>
            <a:r>
              <a:rPr lang="en-US" sz="375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Push() –</a:t>
            </a:r>
            <a:r>
              <a:rPr lang="en-US" sz="3750" b="1" kern="1200" dirty="0" err="1">
                <a:solidFill>
                  <a:schemeClr val="bg2"/>
                </a:solidFill>
                <a:latin typeface="+mj-lt"/>
                <a:ea typeface="+mn-ea"/>
                <a:cs typeface="Calibri"/>
              </a:rPr>
              <a:t>Вкарване</a:t>
            </a:r>
            <a:r>
              <a:rPr lang="en-US" sz="3750" b="1" kern="1200" dirty="0">
                <a:solidFill>
                  <a:schemeClr val="bg2"/>
                </a:solidFill>
                <a:latin typeface="Calibri"/>
              </a:rPr>
              <a:t> </a:t>
            </a:r>
            <a:r>
              <a:rPr lang="en-US" sz="3750" b="1" kern="1200" dirty="0" err="1">
                <a:solidFill>
                  <a:schemeClr val="bg2"/>
                </a:solidFill>
                <a:latin typeface="Calibri"/>
              </a:rPr>
              <a:t>на</a:t>
            </a:r>
            <a:r>
              <a:rPr lang="en-US" sz="3750" b="1" kern="1200" dirty="0">
                <a:solidFill>
                  <a:schemeClr val="bg2"/>
                </a:solidFill>
                <a:latin typeface="Calibri"/>
              </a:rPr>
              <a:t> </a:t>
            </a:r>
            <a:r>
              <a:rPr lang="en-US" sz="3750" b="1" kern="1200" dirty="0" err="1">
                <a:solidFill>
                  <a:schemeClr val="bg2"/>
                </a:solidFill>
                <a:latin typeface="Calibri"/>
              </a:rPr>
              <a:t>елемент</a:t>
            </a:r>
            <a:r>
              <a:rPr lang="en-US" sz="3750" b="1" kern="1200" dirty="0">
                <a:solidFill>
                  <a:schemeClr val="bg2"/>
                </a:solidFill>
                <a:latin typeface="Calibri"/>
              </a:rPr>
              <a:t> в </a:t>
            </a:r>
            <a:r>
              <a:rPr lang="en-US" sz="3750" b="1" kern="1200" dirty="0" err="1">
                <a:solidFill>
                  <a:schemeClr val="bg2"/>
                </a:solidFill>
                <a:latin typeface="Calibri"/>
              </a:rPr>
              <a:t>края</a:t>
            </a:r>
            <a:endParaRPr lang="en-US" sz="3750" b="1" kern="1200" dirty="0" err="1">
              <a:solidFill>
                <a:schemeClr val="bg2"/>
              </a:solidFill>
              <a:latin typeface="Calibri"/>
              <a:cs typeface="Calibri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9733" y="3407029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7117" y="2971919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199" b="1" dirty="0"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1999" dirty="0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DF59AFE2-54DA-4877-A3D4-FFD1E114D0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427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4877116" y="2944869"/>
            <a:ext cx="1828324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985086" y="3656638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5087" y="4344979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5088" y="5032205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621" rtl="0">
              <a:lnSpc>
                <a:spcPct val="90000"/>
              </a:lnSpc>
              <a:spcBef>
                <a:spcPct val="0"/>
              </a:spcBef>
            </a:pPr>
            <a:r>
              <a:rPr lang="en-US" sz="315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Pop() – </a:t>
            </a:r>
            <a:r>
              <a:rPr lang="en-US" sz="3150" b="1" kern="1200" dirty="0" err="1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Премахане</a:t>
            </a:r>
            <a:r>
              <a:rPr lang="en-US" sz="315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 и </a:t>
            </a:r>
            <a:r>
              <a:rPr lang="en-US" sz="3150" b="1" kern="1200" dirty="0" err="1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връщане</a:t>
            </a:r>
            <a:r>
              <a:rPr lang="en-US" sz="315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 </a:t>
            </a:r>
            <a:r>
              <a:rPr lang="en-US" sz="3150" b="1" kern="1200" dirty="0" err="1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на</a:t>
            </a:r>
            <a:r>
              <a:rPr lang="en-US" sz="315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 </a:t>
            </a:r>
            <a:r>
              <a:rPr lang="en-US" sz="3150" b="1" kern="1200" dirty="0" err="1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последния</a:t>
            </a:r>
            <a:r>
              <a:rPr lang="en-US" sz="315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 </a:t>
            </a:r>
            <a:r>
              <a:rPr lang="en-US" sz="3150" b="1" kern="1200" dirty="0" err="1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елемент</a:t>
            </a:r>
            <a:endParaRPr lang="en-US" sz="3150" b="1" kern="1200" dirty="0">
              <a:solidFill>
                <a:schemeClr val="bg2"/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733" y="3407029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3764" y="3335463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7117" y="2971919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Stack&lt;int&gt;</a:t>
            </a:r>
          </a:p>
          <a:p>
            <a:endParaRPr lang="en-US" sz="1999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4335CA4-3C7A-4687-9878-35A24B89CA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188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1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4877116" y="2944869"/>
            <a:ext cx="1828324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5088" y="5032205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7117" y="2971919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Stack&lt;int&gt;</a:t>
            </a:r>
          </a:p>
          <a:p>
            <a:endParaRPr lang="en-US" sz="1999" dirty="0"/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733" y="3407029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4985086" y="5032205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97536" y="-8630"/>
            <a:ext cx="9575103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375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Peek() </a:t>
            </a:r>
            <a:r>
              <a:rPr lang="bg-BG" sz="375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375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750" b="1" dirty="0" err="1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Връщане</a:t>
            </a:r>
            <a:r>
              <a:rPr lang="en-US" sz="375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750" b="1" dirty="0" err="1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на</a:t>
            </a:r>
            <a:r>
              <a:rPr lang="en-US" sz="375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750" b="1" dirty="0" err="1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последния</a:t>
            </a:r>
            <a:r>
              <a:rPr lang="en-US" sz="375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750" b="1" dirty="0" err="1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елемент</a:t>
            </a:r>
            <a:endParaRPr lang="en-US" sz="3799" b="1" dirty="0" err="1">
              <a:solidFill>
                <a:schemeClr val="bg2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6CBCF53-F163-434C-8115-BEC7523DE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37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162 L -0.00065 -0.24027 C -0.00065 -0.34722 0.06148 -0.47939 0.11188 -0.47939 L 0.22428 -0.47939 " pathEditMode="relative" rAng="16200000" ptsTypes="AA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40" y="-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0C8378-A935-456E-9D60-5FB9D10EC9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 err="1"/>
              <a:t>Създайте</a:t>
            </a:r>
            <a:r>
              <a:rPr lang="en-US" sz="3600" dirty="0"/>
              <a:t> </a:t>
            </a:r>
            <a:r>
              <a:rPr lang="en-US" sz="3600" dirty="0" err="1"/>
              <a:t>програма</a:t>
            </a:r>
            <a:r>
              <a:rPr lang="en-US" sz="3600" dirty="0"/>
              <a:t>, </a:t>
            </a:r>
            <a:r>
              <a:rPr lang="en-US" sz="3600" dirty="0" err="1"/>
              <a:t>която</a:t>
            </a:r>
            <a:r>
              <a:rPr lang="en-US" sz="3600" dirty="0"/>
              <a:t>:</a:t>
            </a:r>
            <a:endParaRPr lang="bg-BG" dirty="0"/>
          </a:p>
          <a:p>
            <a:pPr lvl="1" indent="-360045"/>
            <a:r>
              <a:rPr lang="en-US" sz="3400" dirty="0" err="1"/>
              <a:t>Чете</a:t>
            </a:r>
            <a:r>
              <a:rPr lang="en-US" sz="3400" dirty="0"/>
              <a:t> </a:t>
            </a:r>
            <a:r>
              <a:rPr lang="en-US" sz="3400" b="1" dirty="0" err="1">
                <a:solidFill>
                  <a:schemeClr val="bg1"/>
                </a:solidFill>
              </a:rPr>
              <a:t>вход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от</a:t>
            </a:r>
            <a:r>
              <a:rPr lang="en-US" sz="3400" b="1" dirty="0">
                <a:solidFill>
                  <a:schemeClr val="bg1"/>
                </a:solidFill>
              </a:rPr>
              <a:t> </a:t>
            </a:r>
            <a:r>
              <a:rPr lang="en-US" sz="3400" b="1" dirty="0" err="1">
                <a:solidFill>
                  <a:schemeClr val="bg1"/>
                </a:solidFill>
              </a:rPr>
              <a:t>низ</a:t>
            </a:r>
            <a:endParaRPr lang="en-US" sz="3400" b="1" dirty="0" err="1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</a:rPr>
              <a:t>Обръща</a:t>
            </a:r>
            <a:r>
              <a:rPr lang="en-US" sz="3400" dirty="0"/>
              <a:t> </a:t>
            </a:r>
            <a:r>
              <a:rPr lang="en-US" sz="3400" dirty="0" err="1"/>
              <a:t>го</a:t>
            </a:r>
            <a:r>
              <a:rPr lang="en-US" sz="3400" dirty="0"/>
              <a:t> </a:t>
            </a:r>
            <a:r>
              <a:rPr lang="en-US" sz="3400" dirty="0" err="1"/>
              <a:t>чрез</a:t>
            </a:r>
            <a:r>
              <a:rPr lang="en-US" sz="3400" dirty="0"/>
              <a:t> </a:t>
            </a:r>
            <a:r>
              <a:rPr lang="en-US" sz="3400" b="1" dirty="0" err="1">
                <a:solidFill>
                  <a:schemeClr val="bg1"/>
                </a:solidFill>
              </a:rPr>
              <a:t>стек</a:t>
            </a:r>
            <a:endParaRPr lang="en-US" sz="3400" b="1" dirty="0" err="1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US" sz="3950" dirty="0" err="1"/>
              <a:t>Обратен</a:t>
            </a:r>
            <a:r>
              <a:rPr lang="en-US" sz="3950" dirty="0"/>
              <a:t> </a:t>
            </a:r>
            <a:r>
              <a:rPr lang="en-US" sz="3950" dirty="0" err="1"/>
              <a:t>низ</a:t>
            </a:r>
            <a:endParaRPr lang="en-US" dirty="0" err="1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127449" y="3534030"/>
            <a:ext cx="2285405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I Love C#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305586" y="3534030"/>
            <a:ext cx="2459809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#C evoL I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622352" y="3653294"/>
            <a:ext cx="473738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127448" y="4584328"/>
            <a:ext cx="3999458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Stacks and Queues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119582" y="4584328"/>
            <a:ext cx="402886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seueuQ dna skcatS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398611" y="4703567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110B29F-F5D7-4220-9455-E923000692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45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 err="1"/>
              <a:t>Решение</a:t>
            </a:r>
            <a:r>
              <a:rPr lang="en-US" sz="3950" dirty="0"/>
              <a:t>: </a:t>
            </a:r>
            <a:r>
              <a:rPr lang="en-US" sz="3950" dirty="0" err="1">
                <a:ea typeface="+mj-lt"/>
                <a:cs typeface="+mj-lt"/>
              </a:rPr>
              <a:t>Обратен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низ</a:t>
            </a:r>
            <a:endParaRPr lang="en-US" sz="3950" b="0" dirty="0" err="1">
              <a:ea typeface="+mj-lt"/>
              <a:cs typeface="+mj-lt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42396" y="1269000"/>
            <a:ext cx="10707211" cy="49565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Stack&lt;char&gt;()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foreach (var ch in input)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while (stack.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Console.Write(stack.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0EC7E3C-5CAB-4F81-A1ED-6B77398ACE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670098-61F6-4EC1-8CAA-24FCEF06A645}"/>
              </a:ext>
            </a:extLst>
          </p:cNvPr>
          <p:cNvSpPr txBox="1"/>
          <p:nvPr/>
        </p:nvSpPr>
        <p:spPr>
          <a:xfrm>
            <a:off x="763389" y="6354000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 err="1">
                <a:ea typeface="+mn-lt"/>
                <a:cs typeface="+mn-lt"/>
              </a:rPr>
              <a:t>Тествайте</a:t>
            </a:r>
            <a:r>
              <a:rPr lang="en-US" sz="1750" dirty="0">
                <a:ea typeface="+mn-lt"/>
                <a:cs typeface="+mn-lt"/>
              </a:rPr>
              <a:t> </a:t>
            </a:r>
            <a:r>
              <a:rPr lang="en-US" sz="1750" dirty="0" err="1">
                <a:ea typeface="+mn-lt"/>
                <a:cs typeface="+mn-lt"/>
              </a:rPr>
              <a:t>решението</a:t>
            </a:r>
            <a:r>
              <a:rPr lang="en-US" sz="1750" dirty="0">
                <a:ea typeface="+mn-lt"/>
                <a:cs typeface="+mn-lt"/>
              </a:rPr>
              <a:t> в Judge: </a:t>
            </a:r>
            <a:r>
              <a:rPr lang="en-US" sz="1750" dirty="0"/>
              <a:t>: </a:t>
            </a:r>
            <a:r>
              <a:rPr lang="en-US" sz="1750" u="sng" dirty="0">
                <a:hlinkClick r:id="rId2"/>
              </a:rPr>
              <a:t>https://judge.softuni.org/Contests/Practice/Index/3174#0</a:t>
            </a:r>
            <a:endParaRPr lang="en-US" sz="175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013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 err="1"/>
              <a:t>Стек</a:t>
            </a:r>
            <a:r>
              <a:rPr lang="en-US" sz="3950" dirty="0"/>
              <a:t> – </a:t>
            </a:r>
            <a:r>
              <a:rPr lang="en-US" sz="3950" dirty="0" err="1"/>
              <a:t>Методи</a:t>
            </a:r>
            <a:endParaRPr lang="en-US" dirty="0" err="1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301890" y="1764726"/>
            <a:ext cx="9337927" cy="36950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/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Stack&lt;int&gt; stack = new Stack&lt;int&gt;();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count = 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exists = 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array = 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A8BE2755-DD43-4BBD-A53A-87E40190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0474" y="3445166"/>
            <a:ext cx="2624235" cy="882424"/>
          </a:xfrm>
          <a:prstGeom prst="wedgeRoundRectCallout">
            <a:avLst>
              <a:gd name="adj1" fmla="val -75343"/>
              <a:gd name="adj2" fmla="val 225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Запазва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реда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на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елементите</a:t>
            </a:r>
            <a:endParaRPr lang="bg-BG" dirty="0" err="1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5777F8E0-74BE-4B58-A63F-5981A6BC8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4469" y="4418742"/>
            <a:ext cx="4001532" cy="467078"/>
          </a:xfrm>
          <a:prstGeom prst="wedgeRoundRectCallout">
            <a:avLst>
              <a:gd name="adj1" fmla="val -67769"/>
              <a:gd name="adj2" fmla="val -10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 err="1">
                <a:solidFill>
                  <a:srgbClr val="FFFFFF"/>
                </a:solidFill>
              </a:rPr>
              <a:t>Премахва</a:t>
            </a:r>
            <a:r>
              <a:rPr lang="en-US" sz="2350" b="1" dirty="0">
                <a:solidFill>
                  <a:srgbClr val="FFFFFF"/>
                </a:solidFill>
              </a:rPr>
              <a:t> </a:t>
            </a:r>
            <a:r>
              <a:rPr lang="en-US" sz="2350" b="1" dirty="0" err="1">
                <a:solidFill>
                  <a:srgbClr val="FFFFFF"/>
                </a:solidFill>
              </a:rPr>
              <a:t>всички</a:t>
            </a:r>
            <a:r>
              <a:rPr lang="en-US" sz="2350" b="1" dirty="0">
                <a:solidFill>
                  <a:srgbClr val="FFFFFF"/>
                </a:solidFill>
              </a:rPr>
              <a:t> </a:t>
            </a:r>
            <a:r>
              <a:rPr lang="en-US" sz="2350" b="1" dirty="0" err="1">
                <a:solidFill>
                  <a:srgbClr val="FFFFFF"/>
                </a:solidFill>
              </a:rPr>
              <a:t>елементи</a:t>
            </a:r>
            <a:r>
              <a:rPr lang="en-US" sz="2350" b="1" dirty="0">
                <a:solidFill>
                  <a:srgbClr val="FFFFFF"/>
                </a:solidFill>
              </a:rPr>
              <a:t> 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239B825E-9D70-48CE-8665-7476E9704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9435" y="5023362"/>
            <a:ext cx="2982110" cy="872773"/>
          </a:xfrm>
          <a:prstGeom prst="wedgeRoundRectCallout">
            <a:avLst>
              <a:gd name="adj1" fmla="val -70512"/>
              <a:gd name="adj2" fmla="val -361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50" b="1" dirty="0">
                <a:solidFill>
                  <a:srgbClr val="FFFFFF"/>
                </a:solidFill>
                <a:cs typeface="Calibri"/>
              </a:rPr>
              <a:t>Преоразмерява</a:t>
            </a:r>
            <a:r>
              <a:rPr lang="en-US" sz="2350" b="1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2350" b="1" dirty="0" err="1">
                <a:solidFill>
                  <a:srgbClr val="FFFFFF"/>
                </a:solidFill>
                <a:cs typeface="Calibri"/>
              </a:rPr>
              <a:t>вътрешния</a:t>
            </a:r>
            <a:r>
              <a:rPr lang="en-US" sz="2350" b="1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2350" b="1" dirty="0" err="1">
                <a:solidFill>
                  <a:srgbClr val="FFFFFF"/>
                </a:solidFill>
                <a:cs typeface="Calibri"/>
              </a:rPr>
              <a:t>масив</a:t>
            </a:r>
            <a:endParaRPr lang="en-US" sz="23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577FC83-3A27-48B7-BCD1-8638315935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932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379590" cy="5561125"/>
          </a:xfrm>
          <a:noFill/>
          <a:ln>
            <a:noFill/>
          </a:ln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 err="1">
                <a:ea typeface="+mn-lt"/>
                <a:cs typeface="+mn-lt"/>
              </a:rPr>
              <a:t>Създайте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прост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bg-BG" sz="3600" b="1" dirty="0">
                <a:solidFill>
                  <a:schemeClr val="bg1"/>
                </a:solidFill>
                <a:ea typeface="+mn-lt"/>
                <a:cs typeface="+mn-lt"/>
              </a:rPr>
              <a:t>калкулатор</a:t>
            </a:r>
            <a:r>
              <a:rPr lang="en-US" sz="3600" dirty="0">
                <a:ea typeface="+mn-lt"/>
                <a:cs typeface="+mn-lt"/>
              </a:rPr>
              <a:t>, </a:t>
            </a:r>
            <a:r>
              <a:rPr lang="en-US" sz="3600" dirty="0" err="1">
                <a:ea typeface="+mn-lt"/>
                <a:cs typeface="+mn-lt"/>
              </a:rPr>
              <a:t>който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dirty="0" err="1">
                <a:ea typeface="+mn-lt"/>
                <a:cs typeface="+mn-lt"/>
              </a:rPr>
              <a:t>може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dirty="0" err="1">
                <a:ea typeface="+mn-lt"/>
                <a:cs typeface="+mn-lt"/>
              </a:rPr>
              <a:t>да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dirty="0" err="1">
                <a:ea typeface="+mn-lt"/>
                <a:cs typeface="+mn-lt"/>
              </a:rPr>
              <a:t>пресмята</a:t>
            </a:r>
            <a:r>
              <a:rPr lang="en-US" sz="3600" dirty="0">
                <a:ea typeface="+mn-lt"/>
                <a:cs typeface="+mn-lt"/>
              </a:rPr>
              <a:t> 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 err="1">
                <a:ea typeface="+mn-lt"/>
                <a:cs typeface="+mn-lt"/>
              </a:rPr>
              <a:t>прости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dirty="0" err="1">
                <a:ea typeface="+mn-lt"/>
                <a:cs typeface="+mn-lt"/>
              </a:rPr>
              <a:t>изра</a:t>
            </a:r>
            <a:r>
              <a:rPr lang="bg-BG" sz="3600" dirty="0">
                <a:ea typeface="+mn-lt"/>
                <a:cs typeface="+mn-lt"/>
              </a:rPr>
              <a:t>з</a:t>
            </a:r>
            <a:r>
              <a:rPr lang="en-US" sz="3600" dirty="0">
                <a:ea typeface="+mn-lt"/>
                <a:cs typeface="+mn-lt"/>
              </a:rPr>
              <a:t>и (</a:t>
            </a:r>
            <a:r>
              <a:rPr lang="en-US" sz="3600" dirty="0" err="1">
                <a:ea typeface="+mn-lt"/>
                <a:cs typeface="+mn-lt"/>
              </a:rPr>
              <a:t>само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dirty="0" err="1">
                <a:ea typeface="+mn-lt"/>
                <a:cs typeface="+mn-lt"/>
              </a:rPr>
              <a:t>събиране</a:t>
            </a:r>
            <a:r>
              <a:rPr lang="en-US" sz="3600" dirty="0">
                <a:ea typeface="+mn-lt"/>
                <a:cs typeface="+mn-lt"/>
              </a:rPr>
              <a:t> и </a:t>
            </a:r>
            <a:r>
              <a:rPr lang="en-US" sz="3600" dirty="0" err="1">
                <a:ea typeface="+mn-lt"/>
                <a:cs typeface="+mn-lt"/>
              </a:rPr>
              <a:t>изваждане</a:t>
            </a:r>
            <a:r>
              <a:rPr lang="en-US" sz="3600" dirty="0">
                <a:ea typeface="+mn-lt"/>
                <a:cs typeface="+mn-lt"/>
              </a:rPr>
              <a:t>)</a:t>
            </a:r>
            <a:endParaRPr lang="bg-BG" dirty="0">
              <a:ea typeface="+mn-lt"/>
              <a:cs typeface="+mn-lt"/>
            </a:endParaRPr>
          </a:p>
          <a:p>
            <a:pPr marL="360045" indent="-360045"/>
            <a:endParaRPr lang="en-US" sz="3600" dirty="0">
              <a:ea typeface="+mn-lt"/>
              <a:cs typeface="+mn-lt"/>
            </a:endParaRPr>
          </a:p>
          <a:p>
            <a:pPr marL="360045" indent="-360045"/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US" sz="3950" dirty="0" err="1"/>
              <a:t>Прост</a:t>
            </a:r>
            <a:r>
              <a:rPr lang="en-US" sz="3950" dirty="0"/>
              <a:t> </a:t>
            </a:r>
            <a:r>
              <a:rPr lang="bg-BG" sz="3950" dirty="0"/>
              <a:t>калкулатор</a:t>
            </a:r>
            <a:endParaRPr lang="en-US" sz="3950" dirty="0" err="1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687149" y="2861043"/>
            <a:ext cx="4329528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 + 5 + 10 – 2 - 1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258309" y="2869221"/>
            <a:ext cx="718249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14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6399038" y="2981827"/>
            <a:ext cx="473738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794542" y="3654314"/>
            <a:ext cx="2220423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 – 2 + 5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7395267" y="3648265"/>
            <a:ext cx="444335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5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6399038" y="3767504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41E66C-22DD-4D0F-9CD0-614916898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542" y="4441536"/>
            <a:ext cx="2220423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 – </a:t>
            </a:r>
            <a:r>
              <a:rPr lang="bg-BG" sz="3199" b="1" noProof="1">
                <a:latin typeface="Consolas" panose="020B0609020204030204" pitchFamily="49" charset="0"/>
              </a:rPr>
              <a:t>1</a:t>
            </a:r>
            <a:r>
              <a:rPr lang="en-US" sz="3199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2B03C3-49C9-48C9-BDBC-3F008E335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5267" y="4435487"/>
            <a:ext cx="444335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6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37">
            <a:extLst>
              <a:ext uri="{FF2B5EF4-FFF2-40B4-BE49-F238E27FC236}">
                <a16:creationId xmlns:a16="http://schemas.microsoft.com/office/drawing/2014/main" id="{0F657685-280A-4E6B-B645-086AF28F29F7}"/>
              </a:ext>
            </a:extLst>
          </p:cNvPr>
          <p:cNvSpPr/>
          <p:nvPr/>
        </p:nvSpPr>
        <p:spPr>
          <a:xfrm>
            <a:off x="6399038" y="4554726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9EE8BE-A604-44FA-8791-100D92793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542" y="5228758"/>
            <a:ext cx="2220423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 – </a:t>
            </a:r>
            <a:r>
              <a:rPr lang="bg-BG" sz="3199" b="1" noProof="1">
                <a:latin typeface="Consolas" panose="020B0609020204030204" pitchFamily="49" charset="0"/>
              </a:rPr>
              <a:t>0</a:t>
            </a:r>
            <a:r>
              <a:rPr lang="en-US" sz="3199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15CD8F-D50A-4CAD-8A5E-2732CC838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5267" y="5222709"/>
            <a:ext cx="444335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7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8" name="Right Arrow 37">
            <a:extLst>
              <a:ext uri="{FF2B5EF4-FFF2-40B4-BE49-F238E27FC236}">
                <a16:creationId xmlns:a16="http://schemas.microsoft.com/office/drawing/2014/main" id="{0DEBFC8C-B666-4995-B3EC-ABB8E7FA5A97}"/>
              </a:ext>
            </a:extLst>
          </p:cNvPr>
          <p:cNvSpPr/>
          <p:nvPr/>
        </p:nvSpPr>
        <p:spPr>
          <a:xfrm>
            <a:off x="6399038" y="534194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2EBBE7D-72FC-4F65-B2B9-8ABD464175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009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 err="1"/>
              <a:t>Решение</a:t>
            </a:r>
            <a:r>
              <a:rPr lang="en-US" sz="3950" dirty="0"/>
              <a:t>: </a:t>
            </a:r>
            <a:r>
              <a:rPr lang="en-US" sz="3950" dirty="0" err="1">
                <a:ea typeface="+mj-lt"/>
                <a:cs typeface="+mj-lt"/>
              </a:rPr>
              <a:t>Прост</a:t>
            </a:r>
            <a:r>
              <a:rPr lang="bg-BG" sz="3950" dirty="0">
                <a:ea typeface="+mj-lt"/>
                <a:cs typeface="+mj-lt"/>
              </a:rPr>
              <a:t> калкулатор</a:t>
            </a:r>
            <a:r>
              <a:rPr lang="en-US" sz="3950" dirty="0"/>
              <a:t> (1)</a:t>
            </a:r>
            <a:endParaRPr lang="en-US" sz="3950" dirty="0">
              <a:cs typeface="Calibri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97406" y="1396985"/>
            <a:ext cx="10835196" cy="51092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49883" tIns="183552" rIns="449883" bIns="183552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var values = input.Split('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var stack = 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new Stack&lt;string&gt;(values</a:t>
            </a:r>
            <a:r>
              <a:rPr lang="en-US" sz="27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.Reverse()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)</a:t>
            </a:r>
            <a:r>
              <a:rPr lang="en-US" sz="2750" b="1" noProof="1"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while (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stack.Count &gt; 1</a:t>
            </a:r>
            <a:r>
              <a:rPr lang="en-US" sz="2750" b="1" noProof="1">
                <a:latin typeface="Consolas"/>
                <a:cs typeface="Consolas" pitchFamily="49" charset="0"/>
              </a:rPr>
              <a:t>)</a:t>
            </a:r>
            <a:r>
              <a:rPr lang="bg-BG" sz="2750" b="1" noProof="1">
                <a:latin typeface="Consolas"/>
                <a:cs typeface="Consolas" pitchFamily="49" charset="0"/>
              </a:rPr>
              <a:t> 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  int first = int.Parse(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stack.Pop()</a:t>
            </a:r>
            <a:r>
              <a:rPr lang="en-US" sz="2750" b="1" noProof="1">
                <a:latin typeface="Consolas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  string operator = 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stack.Pop()</a:t>
            </a:r>
            <a:r>
              <a:rPr lang="en-US" sz="2750" b="1" noProof="1"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  int second = int.Parse(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stack.Pop()</a:t>
            </a:r>
            <a:r>
              <a:rPr lang="en-US" sz="2750" b="1" noProof="1">
                <a:latin typeface="Consolas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  </a:t>
            </a:r>
            <a:r>
              <a:rPr lang="en-US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</a:t>
            </a:r>
            <a:r>
              <a:rPr lang="en-US" sz="2750" b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TODO:</a:t>
            </a:r>
            <a:r>
              <a:rPr lang="en-US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Добавете switch за операциите </a:t>
            </a:r>
            <a:endParaRPr lang="en-US" sz="275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Console.WriteLine(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stack.Pop()</a:t>
            </a:r>
            <a:r>
              <a:rPr lang="en-US" sz="2750" b="1" noProof="1">
                <a:latin typeface="Consolas"/>
                <a:cs typeface="Consolas" pitchFamily="49" charset="0"/>
              </a:rPr>
              <a:t>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0939AE1-F98E-4A70-AC69-B72755E925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952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 err="1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 err="1">
                <a:ea typeface="+mj-lt"/>
                <a:cs typeface="+mj-lt"/>
              </a:rPr>
              <a:t>Прост</a:t>
            </a:r>
            <a:r>
              <a:rPr lang="bg-BG" sz="3950" dirty="0">
                <a:ea typeface="+mj-lt"/>
                <a:cs typeface="+mj-lt"/>
              </a:rPr>
              <a:t> калкулатор</a:t>
            </a:r>
            <a:r>
              <a:rPr lang="en-US" sz="3950" dirty="0"/>
              <a:t> (2)</a:t>
            </a:r>
            <a:endParaRPr lang="bg-BG" sz="3950" dirty="0">
              <a:cs typeface="Calibri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967336" y="1790657"/>
            <a:ext cx="10257328" cy="4247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switch (operator)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+ second).ToString())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- second).ToString())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079CAF6-6357-4E16-BECD-5278395876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5590E3-1AF6-4F25-BA19-0B4FCF4BAB71}"/>
              </a:ext>
            </a:extLst>
          </p:cNvPr>
          <p:cNvSpPr txBox="1"/>
          <p:nvPr/>
        </p:nvSpPr>
        <p:spPr>
          <a:xfrm>
            <a:off x="763389" y="6314900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 err="1">
                <a:ea typeface="+mn-lt"/>
                <a:cs typeface="+mn-lt"/>
              </a:rPr>
              <a:t>Тествайте</a:t>
            </a:r>
            <a:r>
              <a:rPr lang="en-US" sz="1750" dirty="0">
                <a:ea typeface="+mn-lt"/>
                <a:cs typeface="+mn-lt"/>
              </a:rPr>
              <a:t> </a:t>
            </a:r>
            <a:r>
              <a:rPr lang="en-US" sz="1750" dirty="0" err="1">
                <a:ea typeface="+mn-lt"/>
                <a:cs typeface="+mn-lt"/>
              </a:rPr>
              <a:t>решението</a:t>
            </a:r>
            <a:r>
              <a:rPr lang="en-US" sz="1750" dirty="0">
                <a:ea typeface="+mn-lt"/>
                <a:cs typeface="+mn-lt"/>
              </a:rPr>
              <a:t> в Judge:</a:t>
            </a:r>
            <a:r>
              <a:rPr lang="en-US" sz="1750" u="sng" dirty="0">
                <a:hlinkClick r:id="rId2"/>
              </a:rPr>
              <a:t>https://judge.softuni.org/Contests/Practice/Index/3174#2</a:t>
            </a:r>
            <a:endParaRPr lang="en-US" sz="17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97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B93911-FAA1-45B7-B4B1-345F64D17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buClr>
                <a:schemeClr val="tx1"/>
              </a:buClr>
            </a:pPr>
            <a:r>
              <a:rPr lang="en-US" sz="3600" dirty="0" err="1">
                <a:solidFill>
                  <a:srgbClr val="234465"/>
                </a:solidFill>
              </a:rPr>
              <a:t>Пресметнете</a:t>
            </a:r>
            <a:r>
              <a:rPr lang="en-US" sz="3600" dirty="0">
                <a:solidFill>
                  <a:srgbClr val="234465"/>
                </a:solidFill>
              </a:rPr>
              <a:t> </a:t>
            </a:r>
            <a:r>
              <a:rPr lang="en-US" sz="3600" b="1" dirty="0" err="1">
                <a:solidFill>
                  <a:schemeClr val="bg1"/>
                </a:solidFill>
              </a:rPr>
              <a:t>сумата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на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числата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b="1" dirty="0" err="1">
                <a:solidFill>
                  <a:schemeClr val="bg1"/>
                </a:solidFill>
              </a:rPr>
              <a:t>от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b="1" dirty="0" err="1">
                <a:solidFill>
                  <a:schemeClr val="bg1"/>
                </a:solidFill>
              </a:rPr>
              <a:t>стека</a:t>
            </a:r>
            <a:endParaRPr lang="bg-BG" dirty="0" err="1">
              <a:solidFill>
                <a:schemeClr val="bg1"/>
              </a:solidFill>
            </a:endParaRPr>
          </a:p>
          <a:p>
            <a:pPr marL="899795" lvl="1" indent="-456565">
              <a:buClr>
                <a:schemeClr val="tx1"/>
              </a:buClr>
            </a:pPr>
            <a:r>
              <a:rPr lang="en-US" sz="3400" dirty="0" err="1">
                <a:cs typeface="Calibri"/>
              </a:rPr>
              <a:t>Преди</a:t>
            </a:r>
            <a:r>
              <a:rPr lang="en-US" sz="3400" dirty="0">
                <a:cs typeface="Calibri"/>
              </a:rPr>
              <a:t> </a:t>
            </a:r>
            <a:r>
              <a:rPr lang="en-US" sz="3400" dirty="0" err="1">
                <a:cs typeface="Calibri"/>
              </a:rPr>
              <a:t>това</a:t>
            </a:r>
            <a:r>
              <a:rPr lang="en-US" sz="3400" dirty="0">
                <a:cs typeface="Calibri"/>
              </a:rPr>
              <a:t> </a:t>
            </a:r>
            <a:r>
              <a:rPr lang="en-US" sz="3400" dirty="0" err="1">
                <a:cs typeface="Calibri"/>
              </a:rPr>
              <a:t>ще</a:t>
            </a:r>
            <a:r>
              <a:rPr lang="en-US" sz="3400" dirty="0">
                <a:cs typeface="Calibri"/>
              </a:rPr>
              <a:t> </a:t>
            </a:r>
            <a:r>
              <a:rPr lang="en-US" sz="3400" dirty="0" err="1">
                <a:cs typeface="Calibri"/>
              </a:rPr>
              <a:t>получавате</a:t>
            </a:r>
            <a:r>
              <a:rPr lang="en-US" sz="3400" dirty="0">
                <a:cs typeface="Calibri"/>
              </a:rPr>
              <a:t> </a:t>
            </a:r>
            <a:r>
              <a:rPr lang="en-US" sz="3400" dirty="0" err="1">
                <a:cs typeface="Calibri"/>
              </a:rPr>
              <a:t>команди</a:t>
            </a:r>
            <a:r>
              <a:rPr lang="en-US" sz="3400" dirty="0">
                <a:cs typeface="Calibri"/>
              </a:rPr>
              <a:t> </a:t>
            </a:r>
            <a:endParaRPr lang="bg-BG" sz="3400" dirty="0">
              <a:solidFill>
                <a:srgbClr val="234465"/>
              </a:solidFill>
              <a:cs typeface="Calibri"/>
            </a:endParaRPr>
          </a:p>
          <a:p>
            <a:pPr marL="1255395" lvl="2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b="1" dirty="0"/>
              <a:t>:</a:t>
            </a:r>
            <a:r>
              <a:rPr lang="en-US" sz="3200" dirty="0"/>
              <a:t> </a:t>
            </a:r>
            <a:r>
              <a:rPr lang="en-US" sz="3200" dirty="0" err="1"/>
              <a:t>добавя</a:t>
            </a:r>
            <a:r>
              <a:rPr lang="en-US" sz="3200" dirty="0"/>
              <a:t> </a:t>
            </a:r>
            <a:r>
              <a:rPr lang="en-US" sz="3200" dirty="0" err="1"/>
              <a:t>две</a:t>
            </a:r>
            <a:r>
              <a:rPr lang="en-US" sz="3200" dirty="0"/>
              <a:t> </a:t>
            </a:r>
            <a:r>
              <a:rPr lang="en-US" sz="3200" dirty="0" err="1"/>
              <a:t>числа</a:t>
            </a:r>
            <a:endParaRPr lang="en-US" dirty="0" err="1"/>
          </a:p>
          <a:p>
            <a:pPr marL="1255395" lvl="2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: </a:t>
            </a:r>
            <a:r>
              <a:rPr lang="en-US" sz="3200" dirty="0" err="1"/>
              <a:t>премахва</a:t>
            </a:r>
            <a:r>
              <a:rPr lang="en-US" sz="3200" dirty="0"/>
              <a:t> n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брой</a:t>
            </a:r>
            <a:r>
              <a:rPr lang="en-US" sz="3200" dirty="0"/>
              <a:t> </a:t>
            </a:r>
            <a:r>
              <a:rPr lang="en-US" sz="3200" dirty="0" err="1"/>
              <a:t>числа</a:t>
            </a:r>
            <a:endParaRPr lang="en-US" sz="3200" dirty="0" err="1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US" sz="3950" dirty="0" err="1"/>
              <a:t>Сума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 </a:t>
            </a:r>
            <a:r>
              <a:rPr lang="en-US" sz="3950" dirty="0" err="1"/>
              <a:t>стек</a:t>
            </a:r>
            <a:endParaRPr lang="en-US" sz="3950" dirty="0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509301" y="4267420"/>
            <a:ext cx="1677593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anose="020B0609020204030204" pitchFamily="49" charset="0"/>
              </a:rPr>
              <a:t>1 2 3 4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adD 5 6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REmove 3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eNd</a:t>
            </a:r>
            <a:endParaRPr lang="en-US" sz="3999" b="1" noProof="1">
              <a:latin typeface="Consolas" panose="020B0609020204030204" pitchFamily="49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263338" y="4821275"/>
            <a:ext cx="1447423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Sum: 6</a:t>
            </a:r>
            <a:endParaRPr lang="it-IT" sz="3999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488248" y="490191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245362" y="4082802"/>
            <a:ext cx="2046942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anose="020B0609020204030204" pitchFamily="49" charset="0"/>
              </a:rPr>
              <a:t>3 5 8 4 1 9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add 19 32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remove 10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add 89 22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end</a:t>
            </a:r>
            <a:endParaRPr lang="en-US" sz="4799" b="1" noProof="1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9368749" y="4821275"/>
            <a:ext cx="1675963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Sum: 192</a:t>
            </a:r>
            <a:endParaRPr lang="it-IT" sz="3999" b="1" noProof="1">
              <a:latin typeface="Consolas" panose="020B0609020204030204" pitchFamily="49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8593658" y="490191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5460AF3F-98BF-499F-B53A-D780FE1ED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289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2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3586" y="1407655"/>
            <a:ext cx="9049234" cy="5207396"/>
          </a:xfrm>
        </p:spPr>
        <p:txBody>
          <a:bodyPr vert="horz" lIns="108000" tIns="36000" rIns="108000" bIns="36000" rtlCol="0" anchor="t">
            <a:normAutofit fontScale="92500"/>
          </a:bodyPr>
          <a:lstStyle/>
          <a:p>
            <a:pPr marL="513715" indent="-513715">
              <a:buClr>
                <a:schemeClr val="tx1"/>
              </a:buClr>
            </a:pPr>
            <a:r>
              <a:rPr lang="en-US" sz="3550" b="1" dirty="0" err="1">
                <a:solidFill>
                  <a:schemeClr val="bg1"/>
                </a:solidFill>
              </a:rPr>
              <a:t>Структура</a:t>
            </a:r>
            <a:r>
              <a:rPr lang="en-US" sz="3550" b="1" dirty="0">
                <a:solidFill>
                  <a:schemeClr val="bg1"/>
                </a:solidFill>
              </a:rPr>
              <a:t> </a:t>
            </a:r>
            <a:r>
              <a:rPr lang="en-US" sz="3550" b="1" dirty="0" err="1">
                <a:solidFill>
                  <a:schemeClr val="bg1"/>
                </a:solidFill>
              </a:rPr>
              <a:t>от</a:t>
            </a:r>
            <a:r>
              <a:rPr lang="en-US" sz="3550" b="1" dirty="0">
                <a:solidFill>
                  <a:schemeClr val="bg1"/>
                </a:solidFill>
              </a:rPr>
              <a:t> </a:t>
            </a:r>
            <a:r>
              <a:rPr lang="en-US" sz="3550" b="1" dirty="0" err="1">
                <a:solidFill>
                  <a:schemeClr val="bg1"/>
                </a:solidFill>
              </a:rPr>
              <a:t>данни</a:t>
            </a:r>
            <a:endParaRPr lang="bg-BG" dirty="0" err="1">
              <a:solidFill>
                <a:schemeClr val="bg1"/>
              </a:solidFill>
            </a:endParaRPr>
          </a:p>
          <a:p>
            <a:pPr lvl="1" indent="-360045"/>
            <a:r>
              <a:rPr lang="en-US" sz="3350" dirty="0"/>
              <a:t> Линейни </a:t>
            </a:r>
            <a:r>
              <a:rPr lang="en-US" sz="3350" dirty="0" err="1"/>
              <a:t>стуктури</a:t>
            </a:r>
            <a:r>
              <a:rPr lang="en-US" sz="3350" dirty="0"/>
              <a:t> </a:t>
            </a:r>
            <a:r>
              <a:rPr lang="en-US" sz="3350" dirty="0" err="1"/>
              <a:t>от</a:t>
            </a:r>
            <a:r>
              <a:rPr lang="en-US" sz="3350" dirty="0"/>
              <a:t> </a:t>
            </a:r>
            <a:r>
              <a:rPr lang="en-US" sz="3350" dirty="0" err="1"/>
              <a:t>данни</a:t>
            </a:r>
            <a:endParaRPr lang="en-US" sz="3350" dirty="0"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en-US" sz="3550" b="1" dirty="0">
                <a:solidFill>
                  <a:schemeClr val="bg1"/>
                </a:solidFill>
              </a:rPr>
              <a:t>Stack&lt;T&gt;</a:t>
            </a:r>
            <a:r>
              <a:rPr lang="en-US" sz="3550" b="1" dirty="0"/>
              <a:t> </a:t>
            </a:r>
            <a:r>
              <a:rPr lang="en-US" sz="3550" dirty="0"/>
              <a:t>(</a:t>
            </a:r>
            <a:r>
              <a:rPr lang="en-US" sz="3550" dirty="0" err="1"/>
              <a:t>Вкаран</a:t>
            </a:r>
            <a:r>
              <a:rPr lang="en-US" sz="3550" dirty="0"/>
              <a:t> </a:t>
            </a:r>
            <a:r>
              <a:rPr lang="en-US" sz="3550" dirty="0" err="1"/>
              <a:t>последен</a:t>
            </a:r>
            <a:r>
              <a:rPr lang="en-US" sz="3550" dirty="0"/>
              <a:t>, </a:t>
            </a:r>
            <a:r>
              <a:rPr lang="en-US" sz="3550" dirty="0" err="1"/>
              <a:t>първи</a:t>
            </a:r>
            <a:r>
              <a:rPr lang="en-US" sz="3550" dirty="0"/>
              <a:t> </a:t>
            </a:r>
            <a:r>
              <a:rPr lang="en-US" sz="3550" dirty="0" err="1"/>
              <a:t>изкаран</a:t>
            </a:r>
            <a:r>
              <a:rPr lang="en-US" sz="3550" dirty="0"/>
              <a:t>)</a:t>
            </a:r>
            <a:endParaRPr lang="en-US" sz="3550" dirty="0">
              <a:cs typeface="Calibri"/>
            </a:endParaRPr>
          </a:p>
          <a:p>
            <a:pPr lvl="1" indent="-360045"/>
            <a:r>
              <a:rPr lang="en-US" sz="3350" dirty="0">
                <a:latin typeface="Consolas"/>
              </a:rPr>
              <a:t>Push(), Pop(), Peek(), </a:t>
            </a:r>
            <a:r>
              <a:rPr lang="en-US" sz="3350" noProof="1">
                <a:latin typeface="Consolas"/>
              </a:rPr>
              <a:t>ToArray(), </a:t>
            </a:r>
            <a:r>
              <a:rPr lang="en-US" sz="3350" dirty="0">
                <a:latin typeface="Consolas"/>
              </a:rPr>
              <a:t>Contains() и Count</a:t>
            </a:r>
            <a:endParaRPr lang="en-US" sz="3350" dirty="0">
              <a:latin typeface="Consolas"/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en-US" sz="3550" b="1" dirty="0">
                <a:solidFill>
                  <a:schemeClr val="bg1"/>
                </a:solidFill>
              </a:rPr>
              <a:t>Queue&lt;T&gt;</a:t>
            </a:r>
            <a:r>
              <a:rPr lang="en-US" sz="3550" b="1" dirty="0"/>
              <a:t> </a:t>
            </a:r>
            <a:r>
              <a:rPr lang="en-US" sz="3550" dirty="0"/>
              <a:t>(</a:t>
            </a:r>
            <a:r>
              <a:rPr lang="en-US" sz="3550" dirty="0" err="1">
                <a:ea typeface="+mn-lt"/>
                <a:cs typeface="+mn-lt"/>
              </a:rPr>
              <a:t>Вкаран</a:t>
            </a:r>
            <a:r>
              <a:rPr lang="en-US" sz="3550" dirty="0">
                <a:ea typeface="+mn-lt"/>
                <a:cs typeface="+mn-lt"/>
              </a:rPr>
              <a:t> </a:t>
            </a:r>
            <a:r>
              <a:rPr lang="en-US" sz="3550" dirty="0" err="1">
                <a:ea typeface="+mn-lt"/>
                <a:cs typeface="+mn-lt"/>
              </a:rPr>
              <a:t>първи</a:t>
            </a:r>
            <a:r>
              <a:rPr lang="en-US" sz="3550" dirty="0">
                <a:ea typeface="+mn-lt"/>
                <a:cs typeface="+mn-lt"/>
              </a:rPr>
              <a:t>, </a:t>
            </a:r>
            <a:r>
              <a:rPr lang="en-US" sz="3550" dirty="0" err="1">
                <a:ea typeface="+mn-lt"/>
                <a:cs typeface="+mn-lt"/>
              </a:rPr>
              <a:t>първи</a:t>
            </a:r>
            <a:r>
              <a:rPr lang="en-US" sz="3550" dirty="0">
                <a:ea typeface="+mn-lt"/>
                <a:cs typeface="+mn-lt"/>
              </a:rPr>
              <a:t> </a:t>
            </a:r>
            <a:r>
              <a:rPr lang="en-US" sz="3550" dirty="0" err="1">
                <a:ea typeface="+mn-lt"/>
                <a:cs typeface="+mn-lt"/>
              </a:rPr>
              <a:t>изкаран</a:t>
            </a:r>
            <a:r>
              <a:rPr lang="en-US" sz="3550" dirty="0"/>
              <a:t>) </a:t>
            </a:r>
            <a:endParaRPr lang="en-US" sz="3550" dirty="0">
              <a:cs typeface="Calibri"/>
            </a:endParaRPr>
          </a:p>
          <a:p>
            <a:pPr lvl="1" indent="-360045"/>
            <a:r>
              <a:rPr lang="en-US" sz="3350" dirty="0">
                <a:latin typeface="Consolas"/>
              </a:rPr>
              <a:t>Enqueue(), Dequeue(), Peek(), </a:t>
            </a:r>
            <a:r>
              <a:rPr lang="en-US" sz="3350" noProof="1">
                <a:latin typeface="Consolas"/>
              </a:rPr>
              <a:t>ToArray(), </a:t>
            </a:r>
            <a:r>
              <a:rPr lang="en-US" sz="3350" dirty="0">
                <a:latin typeface="Consolas"/>
              </a:rPr>
              <a:t>Contains()</a:t>
            </a:r>
            <a:r>
              <a:rPr lang="en-US" sz="3350" dirty="0"/>
              <a:t> и </a:t>
            </a:r>
            <a:r>
              <a:rPr lang="en-US" sz="3350" dirty="0">
                <a:latin typeface="Consolas"/>
              </a:rPr>
              <a:t>Count</a:t>
            </a:r>
            <a:endParaRPr lang="en-GB" sz="3399" dirty="0">
              <a:latin typeface="Consolas"/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>
                <a:ea typeface="+mj-lt"/>
                <a:cs typeface="+mj-lt"/>
              </a:rPr>
              <a:t>Съдържание</a:t>
            </a:r>
            <a:endParaRPr lang="en-GB" sz="3950" b="0" dirty="0" err="1">
              <a:ea typeface="+mj-lt"/>
              <a:cs typeface="+mj-lt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84FE958-9B33-4FFB-8D94-A761BB679C7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6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 err="1"/>
              <a:t>Решение</a:t>
            </a:r>
            <a:r>
              <a:rPr lang="en-US" sz="3950" dirty="0"/>
              <a:t>: </a:t>
            </a:r>
            <a:r>
              <a:rPr lang="en-US" sz="3950" dirty="0" err="1">
                <a:ea typeface="+mj-lt"/>
                <a:cs typeface="+mj-lt"/>
              </a:rPr>
              <a:t>Сума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стек</a:t>
            </a:r>
            <a:r>
              <a:rPr lang="en-US" sz="3950" dirty="0">
                <a:ea typeface="+mj-lt"/>
                <a:cs typeface="+mj-lt"/>
              </a:rPr>
              <a:t> (1)</a:t>
            </a:r>
            <a:endParaRPr lang="bg-BG" sz="3950" dirty="0">
              <a:cs typeface="Calibri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91944" y="1336536"/>
            <a:ext cx="11771705" cy="51704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var input =    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	Console.ReadLine().Split().Select(int.Parse).ToArray();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Stack&lt;int&gt; stack = new Stack&lt;int&gt;(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input</a:t>
            </a:r>
            <a:r>
              <a:rPr lang="en-US" sz="2550" b="1" noProof="1">
                <a:latin typeface="Consolas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var commandInfo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while (commandInfo != "end")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var tokens = commandInfo.Split();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var command = tokens[0].ToLower();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if (command == "add")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   // </a:t>
            </a:r>
            <a:r>
              <a:rPr lang="en-US" sz="2550" b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TODO: Парсваме числата и ги добавяме</a:t>
            </a:r>
            <a:endParaRPr lang="bg-BG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else if(…)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2491C20-42DA-41D3-B42B-0D9F5A706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851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62443" y="1179000"/>
            <a:ext cx="11067117" cy="51707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else if(command == "remove")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</a:t>
            </a:r>
            <a:r>
              <a:rPr lang="en-US" sz="2599" b="1" noProof="1">
                <a:latin typeface="Consolas" panose="020B0609020204030204" pitchFamily="49" charset="0"/>
              </a:rPr>
              <a:t>var</a:t>
            </a:r>
            <a:r>
              <a:rPr lang="en-US" sz="2599" b="1" dirty="0">
                <a:latin typeface="Consolas" panose="020B0609020204030204" pitchFamily="49" charset="0"/>
              </a:rPr>
              <a:t> countOfRemovedNums = int.Parse(tokens[1]);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if (stack.Count &lt; countOfRemovedNums)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  </a:t>
            </a:r>
            <a:r>
              <a:rPr lang="en-US" sz="2599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2599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for (int i = 0; i &lt; countOfRemovedNums; </a:t>
            </a:r>
            <a:r>
              <a:rPr lang="en-US" sz="2599" b="1" dirty="0" err="1">
                <a:latin typeface="Consolas" panose="020B0609020204030204" pitchFamily="49" charset="0"/>
              </a:rPr>
              <a:t>i</a:t>
            </a:r>
            <a:r>
              <a:rPr lang="en-US" sz="2599" b="1" dirty="0">
                <a:latin typeface="Consolas" panose="020B0609020204030204" pitchFamily="49" charset="0"/>
              </a:rPr>
              <a:t>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  </a:t>
            </a:r>
            <a:r>
              <a:rPr lang="en-US" sz="2599" b="1" noProof="1">
                <a:latin typeface="Consolas" panose="020B0609020204030204" pitchFamily="49" charset="0"/>
              </a:rPr>
              <a:t>stack.Pop();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  commandInfo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var sum = stack.Sum();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Console.WriteLine($"Sum: {sum}");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 err="1">
                <a:ea typeface="+mj-lt"/>
                <a:cs typeface="+mj-lt"/>
              </a:rPr>
              <a:t>Сума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стек</a:t>
            </a:r>
            <a:r>
              <a:rPr lang="en-US" sz="3950" dirty="0"/>
              <a:t> (2)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8EAAB3-F170-4F50-BE18-CD52CB7BBB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D9AC15-802F-4F4F-A1B9-C62F084FA079}"/>
              </a:ext>
            </a:extLst>
          </p:cNvPr>
          <p:cNvSpPr txBox="1"/>
          <p:nvPr/>
        </p:nvSpPr>
        <p:spPr>
          <a:xfrm>
            <a:off x="763389" y="6344764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 err="1">
                <a:ea typeface="+mn-lt"/>
                <a:cs typeface="+mn-lt"/>
              </a:rPr>
              <a:t>Тествайте</a:t>
            </a:r>
            <a:r>
              <a:rPr lang="en-US" sz="1750" dirty="0">
                <a:ea typeface="+mn-lt"/>
                <a:cs typeface="+mn-lt"/>
              </a:rPr>
              <a:t> </a:t>
            </a:r>
            <a:r>
              <a:rPr lang="en-US" sz="1750" dirty="0" err="1">
                <a:ea typeface="+mn-lt"/>
                <a:cs typeface="+mn-lt"/>
              </a:rPr>
              <a:t>решението</a:t>
            </a:r>
            <a:r>
              <a:rPr lang="en-US" sz="1750" dirty="0">
                <a:ea typeface="+mn-lt"/>
                <a:cs typeface="+mn-lt"/>
              </a:rPr>
              <a:t> в Judge: </a:t>
            </a:r>
            <a:r>
              <a:rPr lang="en-US" sz="1750" u="sng" dirty="0">
                <a:hlinkClick r:id="rId2"/>
              </a:rPr>
              <a:t>https://judge.softuni.org/Contests/Practice/Index/3174#1</a:t>
            </a:r>
            <a:endParaRPr lang="en-US" sz="175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58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C25D2F-E448-41F7-A441-0FA7C5A64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  <a:buClr>
                <a:schemeClr val="tx1"/>
              </a:buClr>
            </a:pPr>
            <a:r>
              <a:rPr lang="en-US" sz="3550" dirty="0" err="1"/>
              <a:t>Даден</a:t>
            </a:r>
            <a:r>
              <a:rPr lang="en-US" sz="3550" dirty="0">
                <a:solidFill>
                  <a:srgbClr val="234465"/>
                </a:solidFill>
              </a:rPr>
              <a:t> </a:t>
            </a:r>
            <a:r>
              <a:rPr lang="en-US" sz="3550" dirty="0" err="1">
                <a:solidFill>
                  <a:srgbClr val="234465"/>
                </a:solidFill>
              </a:rPr>
              <a:t>ви</a:t>
            </a:r>
            <a:r>
              <a:rPr lang="en-US" sz="3550" dirty="0">
                <a:solidFill>
                  <a:srgbClr val="234465"/>
                </a:solidFill>
              </a:rPr>
              <a:t> е </a:t>
            </a:r>
            <a:r>
              <a:rPr lang="bg-BG" sz="3550" b="1" dirty="0" err="1">
                <a:solidFill>
                  <a:schemeClr val="bg1"/>
                </a:solidFill>
              </a:rPr>
              <a:t>аритмичен</a:t>
            </a:r>
            <a:r>
              <a:rPr lang="en-US" sz="3550" b="1" dirty="0">
                <a:solidFill>
                  <a:schemeClr val="bg1"/>
                </a:solidFill>
              </a:rPr>
              <a:t> </a:t>
            </a:r>
            <a:r>
              <a:rPr lang="en-US" sz="3550" b="1" dirty="0" err="1">
                <a:solidFill>
                  <a:schemeClr val="bg1"/>
                </a:solidFill>
              </a:rPr>
              <a:t>изра</a:t>
            </a:r>
            <a:r>
              <a:rPr lang="bg-BG" sz="3550" b="1" dirty="0">
                <a:solidFill>
                  <a:schemeClr val="bg1"/>
                </a:solidFill>
              </a:rPr>
              <a:t>з</a:t>
            </a:r>
            <a:r>
              <a:rPr lang="en-US" sz="3550" b="1" dirty="0">
                <a:solidFill>
                  <a:schemeClr val="bg1"/>
                </a:solidFill>
              </a:rPr>
              <a:t> </a:t>
            </a:r>
            <a:r>
              <a:rPr lang="en-US" sz="3550" dirty="0" err="1"/>
              <a:t>със</a:t>
            </a:r>
            <a:r>
              <a:rPr lang="en-US" sz="3550" dirty="0"/>
              <a:t> </a:t>
            </a:r>
            <a:r>
              <a:rPr lang="en-US" sz="3550" dirty="0" err="1"/>
              <a:t>скоби</a:t>
            </a:r>
            <a:r>
              <a:rPr lang="en-US" sz="3550" dirty="0"/>
              <a:t> (</a:t>
            </a:r>
            <a:r>
              <a:rPr lang="en-US" sz="3550" b="1" dirty="0">
                <a:solidFill>
                  <a:schemeClr val="bg1"/>
                </a:solidFill>
              </a:rPr>
              <a:t>с </a:t>
            </a:r>
            <a:r>
              <a:rPr lang="en-US" sz="3550" b="1" dirty="0" err="1">
                <a:solidFill>
                  <a:schemeClr val="bg1"/>
                </a:solidFill>
              </a:rPr>
              <a:t>влагане</a:t>
            </a:r>
            <a:r>
              <a:rPr lang="en-US" sz="3550" dirty="0"/>
              <a:t>)</a:t>
            </a:r>
            <a:endParaRPr lang="bg-BG" sz="3550" dirty="0"/>
          </a:p>
          <a:p>
            <a:pPr marL="360045" indent="-360045">
              <a:lnSpc>
                <a:spcPct val="110000"/>
              </a:lnSpc>
              <a:buClr>
                <a:schemeClr val="tx1"/>
              </a:buClr>
            </a:pPr>
            <a:r>
              <a:rPr lang="en-US" sz="3550" b="1" dirty="0" err="1">
                <a:solidFill>
                  <a:schemeClr val="bg1"/>
                </a:solidFill>
                <a:ea typeface="+mn-lt"/>
                <a:cs typeface="+mn-lt"/>
              </a:rPr>
              <a:t>Извлечете</a:t>
            </a:r>
            <a:r>
              <a:rPr lang="en-US" sz="355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550" b="1" dirty="0" err="1">
                <a:solidFill>
                  <a:schemeClr val="bg1"/>
                </a:solidFill>
                <a:ea typeface="+mn-lt"/>
                <a:cs typeface="+mn-lt"/>
              </a:rPr>
              <a:t>всички</a:t>
            </a:r>
            <a:r>
              <a:rPr lang="en-US" sz="355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550" b="1" dirty="0" err="1">
                <a:solidFill>
                  <a:schemeClr val="bg1"/>
                </a:solidFill>
                <a:ea typeface="+mn-lt"/>
                <a:cs typeface="+mn-lt"/>
              </a:rPr>
              <a:t>подизрази</a:t>
            </a:r>
            <a:r>
              <a:rPr lang="en-US" sz="3550" dirty="0">
                <a:ea typeface="+mn-lt"/>
                <a:cs typeface="+mn-lt"/>
              </a:rPr>
              <a:t> в </a:t>
            </a:r>
            <a:r>
              <a:rPr lang="en-US" sz="3550" dirty="0" err="1">
                <a:ea typeface="+mn-lt"/>
                <a:cs typeface="+mn-lt"/>
              </a:rPr>
              <a:t>скоби</a:t>
            </a:r>
            <a:endParaRPr lang="en-US" sz="3550" dirty="0" err="1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31236C-CB83-4F3B-A91D-67167E97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Задача</a:t>
            </a:r>
            <a:r>
              <a:rPr lang="en-US" sz="3950" dirty="0"/>
              <a:t>: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Математически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скоби</a:t>
            </a:r>
            <a:endParaRPr lang="en-US" sz="3950" b="0" dirty="0" err="1">
              <a:ea typeface="+mj-lt"/>
              <a:cs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F2662-7E89-4F5C-B8E7-4AE684400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1838" y="3363659"/>
            <a:ext cx="7084755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1 + (2 - (2 + 3) * 4 / (3 + 1)) *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4E472-D6D6-4A49-B558-26B4E79E1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155" y="4653136"/>
            <a:ext cx="5546121" cy="13846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(2 + 3)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(3 + 1)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(2 - (2 + 3) * 4 / (3 + 1))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47CDDA6-7C5C-4FE4-A0A1-BD6F30A1C662}"/>
              </a:ext>
            </a:extLst>
          </p:cNvPr>
          <p:cNvSpPr/>
          <p:nvPr/>
        </p:nvSpPr>
        <p:spPr bwMode="auto">
          <a:xfrm>
            <a:off x="5905551" y="4081937"/>
            <a:ext cx="380901" cy="45708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F0CD6D2-DDAD-480F-8D14-DA20B2911B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068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Решение</a:t>
            </a:r>
            <a:r>
              <a:rPr lang="en-US" sz="3950" dirty="0"/>
              <a:t>: </a:t>
            </a:r>
            <a:r>
              <a:rPr lang="en-US" sz="3950" dirty="0" err="1"/>
              <a:t>Математически</a:t>
            </a:r>
            <a:r>
              <a:rPr lang="en-US" sz="3950" dirty="0"/>
              <a:t> </a:t>
            </a:r>
            <a:r>
              <a:rPr lang="en-US" sz="3950" dirty="0" err="1"/>
              <a:t>скоби</a:t>
            </a:r>
            <a:endParaRPr lang="en-US" dirty="0" err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7431" y="1314000"/>
            <a:ext cx="10977141" cy="48923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var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for (int i = 0; i &lt; input.Length;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char ch = input[i];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if (ch == '(')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stack.Push(i);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} else if (ch == ')')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int startIndex = stack.Pop();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string contents = input.Substring(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               startIndex, i - startIndex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599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2A2F94B-7D44-4E93-948C-84B369E54E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637FD-5440-49C6-B321-DDF8C5CF4BC3}"/>
              </a:ext>
            </a:extLst>
          </p:cNvPr>
          <p:cNvSpPr txBox="1"/>
          <p:nvPr/>
        </p:nvSpPr>
        <p:spPr>
          <a:xfrm>
            <a:off x="763389" y="6344764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 err="1">
                <a:ea typeface="+mn-lt"/>
                <a:cs typeface="+mn-lt"/>
              </a:rPr>
              <a:t>Тествайте</a:t>
            </a:r>
            <a:r>
              <a:rPr lang="en-US" sz="1750" dirty="0">
                <a:ea typeface="+mn-lt"/>
                <a:cs typeface="+mn-lt"/>
              </a:rPr>
              <a:t> </a:t>
            </a:r>
            <a:r>
              <a:rPr lang="en-US" sz="1750" dirty="0" err="1">
                <a:ea typeface="+mn-lt"/>
                <a:cs typeface="+mn-lt"/>
              </a:rPr>
              <a:t>решението</a:t>
            </a:r>
            <a:r>
              <a:rPr lang="en-US" sz="1750" dirty="0">
                <a:ea typeface="+mn-lt"/>
                <a:cs typeface="+mn-lt"/>
              </a:rPr>
              <a:t> в Judge: </a:t>
            </a:r>
            <a:r>
              <a:rPr lang="en-US" sz="1750" u="sng" dirty="0">
                <a:hlinkClick r:id="rId2"/>
              </a:rPr>
              <a:t>https://judge.softuni.org/Contests/Practice/Index/3174#3</a:t>
            </a:r>
            <a:endParaRPr lang="en-US" sz="17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27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 result for Queu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118" y="1295956"/>
            <a:ext cx="2479524" cy="27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96674A86-12B0-8CE9-E016-E34C1CBBFAD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600" b="1" dirty="0">
                <a:latin typeface="Consolas"/>
                <a:cs typeface="Calibri"/>
              </a:rPr>
              <a:t>Enqueue()</a:t>
            </a:r>
            <a:r>
              <a:rPr lang="bg-BG" sz="3600" b="1" dirty="0">
                <a:latin typeface="Consolas"/>
                <a:cs typeface="Calibri"/>
              </a:rPr>
              <a:t>, </a:t>
            </a:r>
            <a:r>
              <a:rPr lang="en-US" sz="3600" b="1" dirty="0">
                <a:latin typeface="Consolas"/>
                <a:cs typeface="Calibri"/>
              </a:rPr>
              <a:t>Dequeue() </a:t>
            </a:r>
            <a:r>
              <a:rPr lang="bg-BG" sz="3600" b="1" dirty="0">
                <a:latin typeface="Consolas"/>
                <a:cs typeface="Calibri"/>
              </a:rPr>
              <a:t>, </a:t>
            </a:r>
            <a:r>
              <a:rPr lang="en-US" sz="3600" b="1" dirty="0">
                <a:latin typeface="Consolas"/>
                <a:cs typeface="Calibri"/>
              </a:rPr>
              <a:t>Peek()</a:t>
            </a:r>
            <a:endParaRPr lang="en-US" sz="3600" b="1" dirty="0">
              <a:latin typeface="Consola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5F6A9C-EAC0-4563-9081-F9A20BC2F0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err="1"/>
              <a:t>Общ</a:t>
            </a:r>
            <a:r>
              <a:rPr lang="en-GB" dirty="0"/>
              <a:t> </a:t>
            </a:r>
            <a:r>
              <a:rPr lang="en-GB" dirty="0" err="1"/>
              <a:t>преглед</a:t>
            </a:r>
            <a:r>
              <a:rPr lang="en-GB" dirty="0"/>
              <a:t> и </a:t>
            </a:r>
            <a:r>
              <a:rPr lang="en-GB" dirty="0" err="1"/>
              <a:t>работа</a:t>
            </a:r>
            <a:r>
              <a:rPr lang="en-GB" dirty="0"/>
              <a:t> с </a:t>
            </a:r>
            <a:r>
              <a:rPr lang="en-GB" dirty="0" err="1"/>
              <a:t>опашка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0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rgbClr val="234465"/>
              </a:buClr>
            </a:pPr>
            <a:r>
              <a:rPr lang="en-US" sz="3350" b="1" dirty="0" err="1">
                <a:solidFill>
                  <a:schemeClr val="bg1"/>
                </a:solidFill>
              </a:rPr>
              <a:t>Опашка</a:t>
            </a:r>
            <a:r>
              <a:rPr lang="bg-BG" sz="3350" b="1" dirty="0">
                <a:solidFill>
                  <a:schemeClr val="bg1"/>
                </a:solidFill>
              </a:rPr>
              <a:t>та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 err="1"/>
              <a:t>осигурява</a:t>
            </a:r>
            <a:r>
              <a:rPr lang="en-US" sz="3350" dirty="0"/>
              <a:t> </a:t>
            </a:r>
            <a:r>
              <a:rPr lang="en-US" sz="3350" dirty="0" err="1">
                <a:ea typeface="+mn-lt"/>
                <a:cs typeface="+mn-lt"/>
              </a:rPr>
              <a:t>следните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dirty="0" err="1">
                <a:ea typeface="+mn-lt"/>
                <a:cs typeface="+mn-lt"/>
              </a:rPr>
              <a:t>функции</a:t>
            </a:r>
            <a:r>
              <a:rPr lang="en-US" sz="3350" b="1" dirty="0"/>
              <a:t>:</a:t>
            </a:r>
            <a:endParaRPr lang="bg-BG" sz="3350" dirty="0"/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r>
              <a:rPr lang="en-US" sz="3050" b="1" dirty="0" err="1">
                <a:solidFill>
                  <a:schemeClr val="bg1"/>
                </a:solidFill>
              </a:rPr>
              <a:t>Добавяне</a:t>
            </a:r>
            <a:r>
              <a:rPr lang="en-US" sz="3050" b="1" dirty="0">
                <a:solidFill>
                  <a:schemeClr val="bg1"/>
                </a:solidFill>
              </a:rPr>
              <a:t> </a:t>
            </a:r>
            <a:r>
              <a:rPr lang="en-US" sz="3050" dirty="0" err="1"/>
              <a:t>на</a:t>
            </a:r>
            <a:r>
              <a:rPr lang="en-US" sz="3050" dirty="0"/>
              <a:t> </a:t>
            </a:r>
            <a:r>
              <a:rPr lang="en-US" sz="3050" dirty="0" err="1"/>
              <a:t>елемент</a:t>
            </a:r>
            <a:r>
              <a:rPr lang="en-US" sz="3050" dirty="0"/>
              <a:t> в </a:t>
            </a:r>
            <a:r>
              <a:rPr lang="en-US" sz="3050" dirty="0" err="1"/>
              <a:t>края</a:t>
            </a:r>
            <a:r>
              <a:rPr lang="en-US" sz="3050" dirty="0"/>
              <a:t> </a:t>
            </a:r>
            <a:r>
              <a:rPr lang="en-US" sz="3050" dirty="0" err="1"/>
              <a:t>на</a:t>
            </a:r>
            <a:r>
              <a:rPr lang="en-US" sz="3050" dirty="0"/>
              <a:t> </a:t>
            </a:r>
            <a:r>
              <a:rPr lang="en-US" sz="3050" dirty="0" err="1"/>
              <a:t>опашката</a:t>
            </a:r>
            <a:endParaRPr lang="en-US" sz="3050" dirty="0" err="1">
              <a:cs typeface="Calibri"/>
            </a:endParaRPr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endParaRPr lang="en-US" sz="3050" b="1" dirty="0">
              <a:cs typeface="Calibri"/>
            </a:endParaRPr>
          </a:p>
          <a:p>
            <a:pPr lvl="1" indent="-360045">
              <a:spcBef>
                <a:spcPts val="2500"/>
              </a:spcBef>
              <a:spcAft>
                <a:spcPts val="800"/>
              </a:spcAft>
              <a:buClr>
                <a:srgbClr val="234465"/>
              </a:buClr>
            </a:pPr>
            <a:r>
              <a:rPr lang="en-US" sz="3050" b="1" dirty="0" err="1">
                <a:solidFill>
                  <a:schemeClr val="bg1"/>
                </a:solidFill>
              </a:rPr>
              <a:t>Премахва</a:t>
            </a:r>
            <a:r>
              <a:rPr lang="bg-BG" sz="3050" b="1" dirty="0">
                <a:solidFill>
                  <a:schemeClr val="bg1"/>
                </a:solidFill>
              </a:rPr>
              <a:t>н</a:t>
            </a:r>
            <a:r>
              <a:rPr lang="en-US" sz="3050" b="1" dirty="0">
                <a:solidFill>
                  <a:schemeClr val="bg1"/>
                </a:solidFill>
              </a:rPr>
              <a:t>е </a:t>
            </a:r>
            <a:r>
              <a:rPr lang="en-US" sz="3050" dirty="0" err="1"/>
              <a:t>на</a:t>
            </a:r>
            <a:r>
              <a:rPr lang="bg-BG" sz="3050" dirty="0"/>
              <a:t> </a:t>
            </a:r>
            <a:r>
              <a:rPr lang="en-US" sz="3050" dirty="0" err="1"/>
              <a:t>първия</a:t>
            </a:r>
            <a:r>
              <a:rPr lang="en-US" sz="3050" dirty="0"/>
              <a:t> </a:t>
            </a:r>
            <a:r>
              <a:rPr lang="en-US" sz="3050" dirty="0" err="1"/>
              <a:t>елемент</a:t>
            </a:r>
            <a:endParaRPr lang="en-US" sz="3050" dirty="0">
              <a:cs typeface="Calibri"/>
            </a:endParaRPr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endParaRPr lang="en-US" sz="3099" b="1" dirty="0">
              <a:cs typeface="Calibri"/>
            </a:endParaRPr>
          </a:p>
          <a:p>
            <a:pPr lvl="1" indent="-360045">
              <a:spcBef>
                <a:spcPts val="2500"/>
              </a:spcBef>
              <a:spcAft>
                <a:spcPts val="800"/>
              </a:spcAft>
              <a:buClr>
                <a:srgbClr val="234465"/>
              </a:buClr>
            </a:pPr>
            <a:r>
              <a:rPr lang="en-US" sz="3050" b="1" dirty="0" err="1">
                <a:solidFill>
                  <a:schemeClr val="bg1"/>
                </a:solidFill>
              </a:rPr>
              <a:t>Връща</a:t>
            </a:r>
            <a:r>
              <a:rPr lang="bg-BG" sz="3050" b="1" dirty="0">
                <a:solidFill>
                  <a:schemeClr val="bg1"/>
                </a:solidFill>
              </a:rPr>
              <a:t>н</a:t>
            </a:r>
            <a:r>
              <a:rPr lang="en-US" sz="3050" b="1" dirty="0">
                <a:solidFill>
                  <a:schemeClr val="bg1"/>
                </a:solidFill>
              </a:rPr>
              <a:t>е</a:t>
            </a:r>
            <a:r>
              <a:rPr lang="bg-BG" sz="3050" b="1" dirty="0">
                <a:solidFill>
                  <a:schemeClr val="bg1"/>
                </a:solidFill>
              </a:rPr>
              <a:t> </a:t>
            </a:r>
            <a:r>
              <a:rPr lang="bg-BG" sz="3050" dirty="0"/>
              <a:t>на п</a:t>
            </a:r>
            <a:r>
              <a:rPr lang="en-US" sz="3050" dirty="0" err="1"/>
              <a:t>ървия</a:t>
            </a:r>
            <a:r>
              <a:rPr lang="en-US" sz="3050" dirty="0"/>
              <a:t> </a:t>
            </a:r>
            <a:r>
              <a:rPr lang="en-US" sz="3050" dirty="0" err="1"/>
              <a:t>елемент</a:t>
            </a:r>
            <a:r>
              <a:rPr lang="en-US" sz="3050" dirty="0"/>
              <a:t> </a:t>
            </a:r>
            <a:r>
              <a:rPr lang="en-US" sz="3050" dirty="0" err="1"/>
              <a:t>без</a:t>
            </a:r>
            <a:r>
              <a:rPr lang="en-US" sz="3050" dirty="0"/>
              <a:t> </a:t>
            </a:r>
            <a:r>
              <a:rPr lang="en-US" sz="3050" dirty="0" err="1"/>
              <a:t>да</a:t>
            </a:r>
            <a:r>
              <a:rPr lang="en-US" sz="3050" dirty="0"/>
              <a:t> </a:t>
            </a:r>
            <a:r>
              <a:rPr lang="en-US" sz="3050" dirty="0" err="1"/>
              <a:t>го</a:t>
            </a:r>
            <a:r>
              <a:rPr lang="en-US" sz="3050" dirty="0"/>
              <a:t> </a:t>
            </a:r>
            <a:r>
              <a:rPr lang="en-US" sz="3050" dirty="0" err="1"/>
              <a:t>премахва</a:t>
            </a:r>
            <a:endParaRPr lang="en-US" sz="3050" dirty="0">
              <a:cs typeface="Calibri"/>
            </a:endParaRPr>
          </a:p>
          <a:p>
            <a:pPr marL="360045" indent="-360045"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Опашка</a:t>
            </a:r>
            <a:r>
              <a:rPr lang="en-US" sz="3950" dirty="0"/>
              <a:t> – </a:t>
            </a:r>
            <a:r>
              <a:rPr lang="en-US" sz="3950" dirty="0" err="1">
                <a:ea typeface="+mj-lt"/>
                <a:cs typeface="+mj-lt"/>
              </a:rPr>
              <a:t>Абстрактен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тип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данни</a:t>
            </a:r>
            <a:endParaRPr lang="bg-BG" sz="3950" dirty="0" err="1"/>
          </a:p>
        </p:txBody>
      </p:sp>
      <p:grpSp>
        <p:nvGrpSpPr>
          <p:cNvPr id="15" name="Group 14"/>
          <p:cNvGrpSpPr/>
          <p:nvPr/>
        </p:nvGrpSpPr>
        <p:grpSpPr>
          <a:xfrm>
            <a:off x="2896434" y="2591598"/>
            <a:ext cx="6415393" cy="697156"/>
            <a:chOff x="2894012" y="2556383"/>
            <a:chExt cx="6417064" cy="697338"/>
          </a:xfrm>
        </p:grpSpPr>
        <p:sp>
          <p:nvSpPr>
            <p:cNvPr id="25" name="Text Placeholder 7"/>
            <p:cNvSpPr txBox="1">
              <a:spLocks/>
            </p:cNvSpPr>
            <p:nvPr/>
          </p:nvSpPr>
          <p:spPr>
            <a:xfrm flipH="1">
              <a:off x="6930092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2</a:t>
              </a:r>
            </a:p>
          </p:txBody>
        </p:sp>
        <p:sp>
          <p:nvSpPr>
            <p:cNvPr id="26" name="Text Placeholder 7"/>
            <p:cNvSpPr txBox="1">
              <a:spLocks/>
            </p:cNvSpPr>
            <p:nvPr/>
          </p:nvSpPr>
          <p:spPr>
            <a:xfrm flipH="1">
              <a:off x="3864426" y="2667339"/>
              <a:ext cx="1410568" cy="49121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10</a:t>
              </a:r>
            </a:p>
          </p:txBody>
        </p:sp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5397259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5</a:t>
              </a:r>
            </a:p>
          </p:txBody>
        </p:sp>
        <p:sp>
          <p:nvSpPr>
            <p:cNvPr id="50" name="Text Placeholder 7"/>
            <p:cNvSpPr txBox="1">
              <a:spLocks/>
            </p:cNvSpPr>
            <p:nvPr/>
          </p:nvSpPr>
          <p:spPr>
            <a:xfrm flipH="1">
              <a:off x="3736648" y="2556383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2799" noProof="1"/>
            </a:p>
          </p:txBody>
        </p:sp>
        <p:sp>
          <p:nvSpPr>
            <p:cNvPr id="51" name="Down Arrow 50"/>
            <p:cNvSpPr/>
            <p:nvPr/>
          </p:nvSpPr>
          <p:spPr bwMode="auto">
            <a:xfrm rot="16200000">
              <a:off x="3184168" y="2529243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Down Arrow 51"/>
            <p:cNvSpPr/>
            <p:nvPr/>
          </p:nvSpPr>
          <p:spPr bwMode="auto">
            <a:xfrm rot="16200000">
              <a:off x="8840621" y="2531231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96435" y="5832437"/>
            <a:ext cx="6415393" cy="697156"/>
            <a:chOff x="2894012" y="5712774"/>
            <a:chExt cx="6417064" cy="697338"/>
          </a:xfrm>
        </p:grpSpPr>
        <p:sp>
          <p:nvSpPr>
            <p:cNvPr id="45" name="Text Placeholder 7"/>
            <p:cNvSpPr txBox="1">
              <a:spLocks/>
            </p:cNvSpPr>
            <p:nvPr/>
          </p:nvSpPr>
          <p:spPr>
            <a:xfrm flipH="1">
              <a:off x="3736648" y="5712774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2799" noProof="1"/>
            </a:p>
          </p:txBody>
        </p:sp>
        <p:sp>
          <p:nvSpPr>
            <p:cNvPr id="46" name="Text Placeholder 7"/>
            <p:cNvSpPr txBox="1">
              <a:spLocks/>
            </p:cNvSpPr>
            <p:nvPr/>
          </p:nvSpPr>
          <p:spPr>
            <a:xfrm flipH="1">
              <a:off x="6930093" y="5798306"/>
              <a:ext cx="1410569" cy="52472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2</a:t>
              </a:r>
            </a:p>
          </p:txBody>
        </p:sp>
        <p:sp>
          <p:nvSpPr>
            <p:cNvPr id="47" name="Text Placeholder 7"/>
            <p:cNvSpPr txBox="1">
              <a:spLocks/>
            </p:cNvSpPr>
            <p:nvPr/>
          </p:nvSpPr>
          <p:spPr>
            <a:xfrm flipH="1">
              <a:off x="3864425" y="5801295"/>
              <a:ext cx="1410569" cy="521736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10</a:t>
              </a:r>
            </a:p>
          </p:txBody>
        </p:sp>
        <p:sp>
          <p:nvSpPr>
            <p:cNvPr id="48" name="Text Placeholder 7"/>
            <p:cNvSpPr txBox="1">
              <a:spLocks/>
            </p:cNvSpPr>
            <p:nvPr/>
          </p:nvSpPr>
          <p:spPr>
            <a:xfrm flipH="1">
              <a:off x="5397260" y="5798306"/>
              <a:ext cx="1410569" cy="5247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5</a:t>
              </a:r>
            </a:p>
          </p:txBody>
        </p:sp>
        <p:sp>
          <p:nvSpPr>
            <p:cNvPr id="55" name="Down Arrow 54"/>
            <p:cNvSpPr/>
            <p:nvPr/>
          </p:nvSpPr>
          <p:spPr bwMode="auto">
            <a:xfrm rot="16200000">
              <a:off x="3184168" y="5684219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Down Arrow 55"/>
            <p:cNvSpPr/>
            <p:nvPr/>
          </p:nvSpPr>
          <p:spPr bwMode="auto">
            <a:xfrm rot="16200000">
              <a:off x="8840621" y="5686207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83C689-A0F3-4E20-ACE2-91C2EA811D4B}"/>
              </a:ext>
            </a:extLst>
          </p:cNvPr>
          <p:cNvGrpSpPr/>
          <p:nvPr/>
        </p:nvGrpSpPr>
        <p:grpSpPr>
          <a:xfrm>
            <a:off x="2896435" y="3906391"/>
            <a:ext cx="6415393" cy="1216702"/>
            <a:chOff x="2894012" y="3691254"/>
            <a:chExt cx="6417064" cy="1217019"/>
          </a:xfrm>
        </p:grpSpPr>
        <p:grpSp>
          <p:nvGrpSpPr>
            <p:cNvPr id="57" name="Group 56"/>
            <p:cNvGrpSpPr/>
            <p:nvPr/>
          </p:nvGrpSpPr>
          <p:grpSpPr>
            <a:xfrm>
              <a:off x="2894012" y="3951095"/>
              <a:ext cx="6417064" cy="697338"/>
              <a:chOff x="2894012" y="3951095"/>
              <a:chExt cx="6417064" cy="697338"/>
            </a:xfrm>
          </p:grpSpPr>
          <p:sp>
            <p:nvSpPr>
              <p:cNvPr id="36" name="Text Placeholder 7"/>
              <p:cNvSpPr txBox="1">
                <a:spLocks/>
              </p:cNvSpPr>
              <p:nvPr/>
            </p:nvSpPr>
            <p:spPr>
              <a:xfrm flipH="1">
                <a:off x="6930093" y="4057059"/>
                <a:ext cx="1410569" cy="47054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37" name="Text Placeholder 7"/>
              <p:cNvSpPr txBox="1">
                <a:spLocks/>
              </p:cNvSpPr>
              <p:nvPr/>
            </p:nvSpPr>
            <p:spPr>
              <a:xfrm flipH="1">
                <a:off x="3864426" y="4059738"/>
                <a:ext cx="1410569" cy="46786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38" name="Text Placeholder 7"/>
              <p:cNvSpPr txBox="1">
                <a:spLocks/>
              </p:cNvSpPr>
              <p:nvPr/>
            </p:nvSpPr>
            <p:spPr>
              <a:xfrm flipH="1">
                <a:off x="5397260" y="4057058"/>
                <a:ext cx="1410569" cy="47054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49" name="Text Placeholder 7"/>
              <p:cNvSpPr txBox="1">
                <a:spLocks/>
              </p:cNvSpPr>
              <p:nvPr/>
            </p:nvSpPr>
            <p:spPr>
              <a:xfrm flipH="1">
                <a:off x="3725534" y="3951095"/>
                <a:ext cx="4731792" cy="69733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53" name="Down Arrow 52"/>
              <p:cNvSpPr/>
              <p:nvPr/>
            </p:nvSpPr>
            <p:spPr bwMode="auto">
              <a:xfrm rot="16200000">
                <a:off x="3184168" y="3921649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 rot="16200000">
                <a:off x="8840621" y="3923637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" name="Multiplication Sign 30">
              <a:extLst>
                <a:ext uri="{FF2B5EF4-FFF2-40B4-BE49-F238E27FC236}">
                  <a16:creationId xmlns:a16="http://schemas.microsoft.com/office/drawing/2014/main" id="{26A0EB8D-99AD-4876-BA6E-F1AB93EBC03F}"/>
                </a:ext>
              </a:extLst>
            </p:cNvPr>
            <p:cNvSpPr/>
            <p:nvPr/>
          </p:nvSpPr>
          <p:spPr>
            <a:xfrm flipH="1">
              <a:off x="6958676" y="3691254"/>
              <a:ext cx="1386688" cy="1217019"/>
            </a:xfrm>
            <a:prstGeom prst="mathMultiply">
              <a:avLst/>
            </a:prstGeom>
            <a:solidFill>
              <a:schemeClr val="tx1">
                <a:alpha val="3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" name="Slide Number">
            <a:extLst>
              <a:ext uri="{FF2B5EF4-FFF2-40B4-BE49-F238E27FC236}">
                <a16:creationId xmlns:a16="http://schemas.microsoft.com/office/drawing/2014/main" id="{3A3800C1-0FC4-4A6A-B7AC-2C8ABCBC8A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4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91932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91932" y="4266981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91932" y="4266981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7499" y="3363612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7499" y="3363612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7499" y="3366546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7499" y="3360678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7499" y="3357743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2057" y="4086828"/>
            <a:ext cx="4685081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Autofit/>
          </a:bodyPr>
          <a:lstStyle/>
          <a:p>
            <a:pPr defTabSz="1218621">
              <a:lnSpc>
                <a:spcPct val="90000"/>
              </a:lnSpc>
            </a:pPr>
            <a:r>
              <a:rPr lang="en-US" sz="3750" dirty="0">
                <a:ea typeface="+mn-ea"/>
                <a:cs typeface="Consolas" panose="020B0609020204030204" pitchFamily="49" charset="0"/>
              </a:rPr>
              <a:t>Enqueue() – </a:t>
            </a:r>
            <a:r>
              <a:rPr lang="en-US" sz="3750" dirty="0" err="1">
                <a:ea typeface="+mn-ea"/>
                <a:cs typeface="Calibri"/>
              </a:rPr>
              <a:t>Вкарване</a:t>
            </a:r>
            <a:r>
              <a:rPr lang="en-US" sz="3750" dirty="0">
                <a:ea typeface="+mn-ea"/>
                <a:cs typeface="Calibri"/>
              </a:rPr>
              <a:t> </a:t>
            </a:r>
            <a:r>
              <a:rPr lang="en-US" sz="3750" dirty="0" err="1">
                <a:ea typeface="+mn-ea"/>
                <a:cs typeface="Calibri"/>
              </a:rPr>
              <a:t>на</a:t>
            </a:r>
            <a:r>
              <a:rPr lang="en-US" sz="3750" dirty="0">
                <a:ea typeface="+mn-ea"/>
                <a:cs typeface="Calibri"/>
              </a:rPr>
              <a:t> </a:t>
            </a:r>
            <a:r>
              <a:rPr lang="en-US" sz="3750" dirty="0" err="1">
                <a:ea typeface="+mn-ea"/>
                <a:cs typeface="Calibri"/>
              </a:rPr>
              <a:t>елемент</a:t>
            </a:r>
            <a:r>
              <a:rPr lang="en-US" sz="3750" dirty="0">
                <a:ea typeface="+mn-ea"/>
                <a:cs typeface="Calibri"/>
              </a:rPr>
              <a:t> в </a:t>
            </a:r>
            <a:r>
              <a:rPr lang="en-US" sz="3750" dirty="0" err="1">
                <a:ea typeface="+mn-ea"/>
                <a:cs typeface="Calibri"/>
              </a:rPr>
              <a:t>края</a:t>
            </a:r>
            <a:endParaRPr lang="en-US" sz="3750" b="0" dirty="0" err="1">
              <a:ea typeface="+mj-lt"/>
              <a:cs typeface="+mj-lt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8785" y="4266981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469" y="3373450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839" y="3559280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Queue&lt;int&gt;</a:t>
            </a:r>
          </a:p>
          <a:p>
            <a:endParaRPr lang="en-US" sz="1999" dirty="0"/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2300" y="2635585"/>
            <a:ext cx="83585" cy="678003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8274BC36-5296-45B1-895F-0321E0249F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56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8033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535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535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7026" y="335282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7499" y="335282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7499" y="335282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2057" y="4086828"/>
            <a:ext cx="4685081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Autofit/>
          </a:bodyPr>
          <a:lstStyle/>
          <a:p>
            <a:pPr defTabSz="1218621">
              <a:lnSpc>
                <a:spcPct val="90000"/>
              </a:lnSpc>
            </a:pPr>
            <a:r>
              <a:rPr lang="en-US" sz="3150" dirty="0">
                <a:ea typeface="+mn-ea"/>
                <a:cs typeface="Consolas" panose="020B0609020204030204" pitchFamily="49" charset="0"/>
              </a:rPr>
              <a:t>Dequeue() –</a:t>
            </a:r>
            <a:r>
              <a:rPr lang="en-US" sz="3150" dirty="0" err="1">
                <a:ea typeface="+mn-ea"/>
                <a:cs typeface="Calibri"/>
              </a:rPr>
              <a:t>Премахане</a:t>
            </a:r>
            <a:r>
              <a:rPr lang="en-US" sz="3150" dirty="0">
                <a:ea typeface="+mn-ea"/>
                <a:cs typeface="Calibri"/>
              </a:rPr>
              <a:t> и </a:t>
            </a:r>
            <a:r>
              <a:rPr lang="en-US" sz="3150" dirty="0" err="1">
                <a:ea typeface="+mn-ea"/>
                <a:cs typeface="Calibri"/>
              </a:rPr>
              <a:t>връщане</a:t>
            </a:r>
            <a:r>
              <a:rPr lang="en-US" sz="3150" dirty="0">
                <a:ea typeface="+mn-ea"/>
                <a:cs typeface="Calibri"/>
              </a:rPr>
              <a:t> </a:t>
            </a:r>
            <a:r>
              <a:rPr lang="en-US" sz="3150" dirty="0" err="1">
                <a:ea typeface="+mn-ea"/>
                <a:cs typeface="Calibri"/>
              </a:rPr>
              <a:t>на</a:t>
            </a:r>
            <a:r>
              <a:rPr lang="en-US" sz="3150" dirty="0">
                <a:ea typeface="+mn-ea"/>
                <a:cs typeface="Calibri"/>
              </a:rPr>
              <a:t> </a:t>
            </a:r>
            <a:r>
              <a:rPr lang="en-US" sz="3150" dirty="0" err="1">
                <a:ea typeface="+mn-ea"/>
                <a:cs typeface="Calibri"/>
              </a:rPr>
              <a:t>първия</a:t>
            </a:r>
            <a:r>
              <a:rPr lang="en-US" sz="3150" dirty="0">
                <a:ea typeface="+mn-ea"/>
                <a:cs typeface="Calibri"/>
              </a:rPr>
              <a:t> </a:t>
            </a:r>
            <a:r>
              <a:rPr lang="en-US" sz="3150" dirty="0" err="1">
                <a:ea typeface="+mn-ea"/>
                <a:cs typeface="Calibri"/>
              </a:rPr>
              <a:t>елемент</a:t>
            </a:r>
            <a:endParaRPr lang="en-US" sz="3150" b="0" dirty="0" err="1">
              <a:ea typeface="+mj-lt"/>
              <a:cs typeface="+mj-lt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156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469" y="3373450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839" y="3559280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Queue&lt;int&gt;</a:t>
            </a:r>
          </a:p>
          <a:p>
            <a:endParaRPr lang="en-US" sz="1999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22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7120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5519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2300" y="2635585"/>
            <a:ext cx="83585" cy="678003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8C9EBD0A-F1CE-427C-A2F7-553F06C79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058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5986E-6 4.81481E-6 L 0.09377 4.8148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7 4.81481E-6 L 0.25006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82057" y="4086828"/>
            <a:ext cx="4685081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156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3155" y="426820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7499" y="3359174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Autofit/>
          </a:bodyPr>
          <a:lstStyle/>
          <a:p>
            <a:pPr defTabSz="1218621">
              <a:lnSpc>
                <a:spcPct val="90000"/>
              </a:lnSpc>
            </a:pPr>
            <a:r>
              <a:rPr lang="en-US" sz="3000" dirty="0">
                <a:ea typeface="+mn-ea"/>
                <a:cs typeface="Consolas" panose="020B0609020204030204" pitchFamily="49" charset="0"/>
              </a:rPr>
              <a:t>Peek() – </a:t>
            </a:r>
            <a:r>
              <a:rPr lang="ru-RU" sz="3000" dirty="0" err="1">
                <a:ea typeface="+mn-ea"/>
                <a:cs typeface="Consolas" panose="020B0609020204030204" pitchFamily="49" charset="0"/>
              </a:rPr>
              <a:t>Връща</a:t>
            </a:r>
            <a:r>
              <a:rPr lang="ru-RU" sz="3000" dirty="0">
                <a:ea typeface="+mn-ea"/>
                <a:cs typeface="Consolas" panose="020B0609020204030204" pitchFamily="49" charset="0"/>
              </a:rPr>
              <a:t> на </a:t>
            </a:r>
            <a:r>
              <a:rPr lang="ru-RU" sz="3000" dirty="0" err="1">
                <a:ea typeface="+mn-ea"/>
                <a:cs typeface="Consolas" panose="020B0609020204030204" pitchFamily="49" charset="0"/>
              </a:rPr>
              <a:t>първия</a:t>
            </a:r>
            <a:r>
              <a:rPr lang="ru-RU" sz="3000" dirty="0">
                <a:ea typeface="+mn-ea"/>
                <a:cs typeface="Consolas" panose="020B0609020204030204" pitchFamily="49" charset="0"/>
              </a:rPr>
              <a:t> </a:t>
            </a:r>
            <a:r>
              <a:rPr lang="ru-RU" sz="3000" dirty="0" err="1">
                <a:ea typeface="+mn-ea"/>
                <a:cs typeface="Consolas" panose="020B0609020204030204" pitchFamily="49" charset="0"/>
              </a:rPr>
              <a:t>елемент</a:t>
            </a:r>
            <a:r>
              <a:rPr lang="ru-RU" sz="3000" dirty="0">
                <a:ea typeface="+mn-ea"/>
                <a:cs typeface="Consolas" panose="020B0609020204030204" pitchFamily="49" charset="0"/>
              </a:rPr>
              <a:t> без да го </a:t>
            </a:r>
            <a:r>
              <a:rPr lang="ru-RU" sz="3000" dirty="0" err="1">
                <a:ea typeface="+mn-ea"/>
                <a:cs typeface="Consolas" panose="020B0609020204030204" pitchFamily="49" charset="0"/>
              </a:rPr>
              <a:t>премахва</a:t>
            </a:r>
            <a:endParaRPr lang="en-US" sz="30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469" y="3373450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839" y="3559280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Queue&lt;int&gt;</a:t>
            </a:r>
          </a:p>
          <a:p>
            <a:endParaRPr lang="en-US" sz="1999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22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3" name="Down Arrow 12"/>
          <p:cNvSpPr/>
          <p:nvPr/>
        </p:nvSpPr>
        <p:spPr bwMode="auto">
          <a:xfrm rot="16200000">
            <a:off x="6092300" y="2635585"/>
            <a:ext cx="83585" cy="678003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D9810F2-BCBE-4CDF-9DF6-22E4C8DE18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330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056E-6 3.33333E-6 L 0.15629 3.33333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84F45E-49AD-4CAD-B228-C56EE1088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dirty="0" err="1">
                <a:cs typeface="Calibri"/>
              </a:rPr>
              <a:t>Деца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са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се</a:t>
            </a:r>
            <a:r>
              <a:rPr lang="en-US" sz="3600" dirty="0"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наредили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в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кръг</a:t>
            </a:r>
            <a:r>
              <a:rPr lang="en-US" sz="3600" dirty="0">
                <a:cs typeface="Calibri"/>
              </a:rPr>
              <a:t> и </a:t>
            </a:r>
            <a:r>
              <a:rPr lang="en-US" sz="3600" dirty="0" err="1">
                <a:cs typeface="Calibri"/>
              </a:rPr>
              <a:t>си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подават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горещ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картоф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по</a:t>
            </a:r>
            <a:r>
              <a:rPr lang="en-US" sz="3600" dirty="0"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часовниковата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стрелка</a:t>
            </a:r>
            <a:r>
              <a:rPr lang="en-US" sz="3600" dirty="0">
                <a:cs typeface="Calibri"/>
              </a:rPr>
              <a:t>.</a:t>
            </a:r>
          </a:p>
          <a:p>
            <a:pPr marL="360045" indent="-360045">
              <a:buClr>
                <a:schemeClr val="tx1"/>
              </a:buClr>
            </a:pPr>
            <a:r>
              <a:rPr lang="en-US" sz="3600" dirty="0" err="1">
                <a:ea typeface="+mn-lt"/>
                <a:cs typeface="+mn-lt"/>
              </a:rPr>
              <a:t>При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всяко</a:t>
            </a:r>
            <a:r>
              <a:rPr lang="en-US" sz="3600" dirty="0">
                <a:ea typeface="+mn-lt"/>
                <a:cs typeface="+mn-lt"/>
              </a:rPr>
              <a:t> n-</a:t>
            </a:r>
            <a:r>
              <a:rPr lang="en-US" sz="3600" dirty="0" err="1">
                <a:ea typeface="+mn-lt"/>
                <a:cs typeface="+mn-lt"/>
              </a:rPr>
              <a:t>то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хвърляне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дете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се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отстранява</a:t>
            </a:r>
            <a:r>
              <a:rPr lang="en-US" sz="3600" dirty="0">
                <a:ea typeface="+mn-lt"/>
                <a:cs typeface="+mn-lt"/>
              </a:rPr>
              <a:t>, </a:t>
            </a:r>
            <a:r>
              <a:rPr lang="en-US" sz="3600" dirty="0" err="1">
                <a:ea typeface="+mn-lt"/>
                <a:cs typeface="+mn-lt"/>
              </a:rPr>
              <a:t>докато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остане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само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едно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</a:rPr>
              <a:t>След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b="1" dirty="0" err="1">
                <a:solidFill>
                  <a:schemeClr val="bg1"/>
                </a:solidFill>
              </a:rPr>
              <a:t>отстраняване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на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дете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 err="1"/>
              <a:t>картофа</a:t>
            </a:r>
            <a:r>
              <a:rPr lang="en-US" sz="3600" dirty="0"/>
              <a:t> се </a:t>
            </a:r>
            <a:r>
              <a:rPr lang="en-US" sz="3600" b="1" dirty="0">
                <a:solidFill>
                  <a:schemeClr val="bg1"/>
                </a:solidFill>
              </a:rPr>
              <a:t>п</a:t>
            </a:r>
            <a:r>
              <a:rPr lang="bg-BG" sz="3600" b="1" dirty="0" err="1">
                <a:solidFill>
                  <a:schemeClr val="bg1"/>
                </a:solidFill>
              </a:rPr>
              <a:t>редава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600" dirty="0" err="1">
                <a:cs typeface="Calibri"/>
              </a:rPr>
              <a:t>Принтирайте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последното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дет</a:t>
            </a:r>
            <a:r>
              <a:rPr lang="bg-BG" sz="3600" dirty="0">
                <a:cs typeface="Calibri"/>
              </a:rPr>
              <a:t>е</a:t>
            </a:r>
            <a:endParaRPr lang="en-US" sz="3600" dirty="0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92D719-F9B0-4D24-86FC-0A669BED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GB" sz="3950" dirty="0" err="1"/>
              <a:t>Горещ</a:t>
            </a:r>
            <a:r>
              <a:rPr lang="en-GB" sz="3950" dirty="0"/>
              <a:t> </a:t>
            </a:r>
            <a:r>
              <a:rPr lang="en-GB" sz="3950" dirty="0" err="1"/>
              <a:t>картоф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DA63A-A401-490D-B7C6-DF7B3E97A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64" y="5303823"/>
            <a:ext cx="4225919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Alva James William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624AF3-AA6B-4DE7-99B9-40555866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3664" y="5231837"/>
            <a:ext cx="3620629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Removed James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Removed Alva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Last is William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47E77A56-BCC1-4CB2-B475-810D5DD8345A}"/>
              </a:ext>
            </a:extLst>
          </p:cNvPr>
          <p:cNvSpPr/>
          <p:nvPr/>
        </p:nvSpPr>
        <p:spPr>
          <a:xfrm>
            <a:off x="5052636" y="566976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21F89DB-0D9A-42EE-B4F6-7E1B41A452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156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94754-7F15-4006-820D-5561D3A81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526" y="2034365"/>
            <a:ext cx="2908948" cy="101397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950C048-9B49-47F7-BE38-95F9528C3BB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Линейни структури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119503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 err="1">
                <a:ea typeface="+mj-lt"/>
                <a:cs typeface="+mj-lt"/>
              </a:rPr>
              <a:t>Задача</a:t>
            </a:r>
            <a:r>
              <a:rPr lang="en-US" sz="3950" dirty="0"/>
              <a:t>: </a:t>
            </a:r>
            <a:r>
              <a:rPr lang="en-US" sz="3950" dirty="0" err="1"/>
              <a:t>Горещ</a:t>
            </a:r>
            <a:r>
              <a:rPr lang="en-US" sz="3950" dirty="0"/>
              <a:t> </a:t>
            </a:r>
            <a:r>
              <a:rPr lang="en-GB" sz="3950" dirty="0" err="1">
                <a:ea typeface="+mj-lt"/>
                <a:cs typeface="+mj-lt"/>
              </a:rPr>
              <a:t>картоф</a:t>
            </a:r>
            <a:endParaRPr lang="bg-BG" dirty="0" err="1">
              <a:ea typeface="+mj-lt"/>
              <a:cs typeface="+mj-lt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54789" y="1179000"/>
            <a:ext cx="10673825" cy="51707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var children = Console.ReadLine().Split('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queue =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Queue&lt;string&gt;(children)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queue.Count != 1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for (int i = 1; i &lt; number; i++)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queue.Enqueue(queue.Dequeue());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Console.WriteLine($"Removed {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Console.WriteLine($"Last in {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602297" y="2983587"/>
            <a:ext cx="3667592" cy="1367678"/>
          </a:xfrm>
          <a:prstGeom prst="wedgeRoundRectCallout">
            <a:avLst>
              <a:gd name="adj1" fmla="val -37636"/>
              <a:gd name="adj2" fmla="val -769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Копираме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елементи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от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спец</a:t>
            </a:r>
            <a:r>
              <a:rPr lang="bg-BG" sz="2350" b="1" dirty="0">
                <a:solidFill>
                  <a:srgbClr val="FFFFFF"/>
                </a:solidFill>
                <a:ea typeface="+mn-lt"/>
                <a:cs typeface="+mn-lt"/>
              </a:rPr>
              <a:t>и</a:t>
            </a:r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фичната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колекция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 и </a:t>
            </a:r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запазваме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реда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им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C57B0F8-2E0E-44A4-BC37-19A2182E8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42895-6D47-4235-80B9-2CF5425019EE}"/>
              </a:ext>
            </a:extLst>
          </p:cNvPr>
          <p:cNvSpPr txBox="1"/>
          <p:nvPr/>
        </p:nvSpPr>
        <p:spPr>
          <a:xfrm>
            <a:off x="763389" y="6344764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ea typeface="+mn-lt"/>
                <a:cs typeface="+mn-lt"/>
              </a:rPr>
              <a:t>Тествайте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решението</a:t>
            </a:r>
            <a:r>
              <a:rPr lang="en-US" sz="1800" dirty="0">
                <a:ea typeface="+mn-lt"/>
                <a:cs typeface="+mn-lt"/>
              </a:rPr>
              <a:t> в Judge </a:t>
            </a:r>
            <a:r>
              <a:rPr lang="en-US" sz="1799" dirty="0"/>
              <a:t>: </a:t>
            </a:r>
            <a:r>
              <a:rPr lang="en-US" sz="1799" u="sng" dirty="0">
                <a:hlinkClick r:id="rId2"/>
              </a:rPr>
              <a:t>https://judge.softuni.org/Contests/Practice/Index/3174#6</a:t>
            </a:r>
            <a:endParaRPr lang="en-US" sz="1799" dirty="0"/>
          </a:p>
        </p:txBody>
      </p:sp>
    </p:spTree>
    <p:extLst>
      <p:ext uri="{BB962C8B-B14F-4D97-AF65-F5344CB8AC3E}">
        <p14:creationId xmlns:p14="http://schemas.microsoft.com/office/powerpoint/2010/main" val="99359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C1D0597B-758C-4AFA-AAE8-A8D14382FA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 err="1"/>
              <a:t>Опашка</a:t>
            </a:r>
            <a:r>
              <a:rPr lang="en-US" sz="3950" dirty="0"/>
              <a:t> – </a:t>
            </a:r>
            <a:r>
              <a:rPr lang="en-US" sz="3950" dirty="0" err="1"/>
              <a:t>Методи</a:t>
            </a:r>
            <a:endParaRPr lang="en-US" dirty="0" err="1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210812" y="1844906"/>
            <a:ext cx="7770376" cy="29553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Queue&lt;int&gt; queue = new Queue&lt;int&gt;();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count = queue.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exists = queue.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array = queue.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3FF4C2B7-4360-4D0F-ADCA-739461F10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227" y="3348537"/>
            <a:ext cx="2609320" cy="880317"/>
          </a:xfrm>
          <a:prstGeom prst="wedgeRoundRectCallout">
            <a:avLst>
              <a:gd name="adj1" fmla="val -72393"/>
              <a:gd name="adj2" fmla="val -191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 err="1">
                <a:solidFill>
                  <a:schemeClr val="bg2"/>
                </a:solidFill>
                <a:ea typeface="+mn-lt"/>
                <a:cs typeface="+mn-lt"/>
              </a:rPr>
              <a:t>Запазва</a:t>
            </a:r>
            <a:r>
              <a:rPr lang="en-US" sz="2350" b="1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en-US" sz="2350" b="1" dirty="0" err="1">
                <a:solidFill>
                  <a:schemeClr val="bg2"/>
                </a:solidFill>
                <a:ea typeface="+mn-lt"/>
                <a:cs typeface="+mn-lt"/>
              </a:rPr>
              <a:t>реда</a:t>
            </a:r>
            <a:r>
              <a:rPr lang="en-US" sz="2350" b="1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en-US" sz="2350" b="1" dirty="0" err="1">
                <a:solidFill>
                  <a:schemeClr val="bg2"/>
                </a:solidFill>
                <a:ea typeface="+mn-lt"/>
                <a:cs typeface="+mn-lt"/>
              </a:rPr>
              <a:t>на</a:t>
            </a:r>
            <a:r>
              <a:rPr lang="en-US" sz="2350" b="1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en-US" sz="2350" b="1" dirty="0" err="1">
                <a:solidFill>
                  <a:schemeClr val="bg2"/>
                </a:solidFill>
                <a:ea typeface="+mn-lt"/>
                <a:cs typeface="+mn-lt"/>
              </a:rPr>
              <a:t>елементите</a:t>
            </a:r>
            <a:endParaRPr lang="bg-BG" b="1">
              <a:solidFill>
                <a:schemeClr val="bg2"/>
              </a:solidFill>
              <a:cs typeface="Calibri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2FB92EC-EF34-4910-A95F-4F3688D5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31" y="4621095"/>
            <a:ext cx="2556869" cy="1018235"/>
          </a:xfrm>
          <a:prstGeom prst="wedgeRoundRectCallout">
            <a:avLst>
              <a:gd name="adj1" fmla="val 42656"/>
              <a:gd name="adj2" fmla="val -1089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Премахва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всички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елементи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endParaRPr lang="en-US" sz="2350" dirty="0">
              <a:ea typeface="+mn-lt"/>
              <a:cs typeface="+mn-lt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B623B630-BC07-41BA-B8A9-E0861EE18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305" y="4913614"/>
            <a:ext cx="2789695" cy="1018235"/>
          </a:xfrm>
          <a:prstGeom prst="wedgeRoundRectCallout">
            <a:avLst>
              <a:gd name="adj1" fmla="val -38004"/>
              <a:gd name="adj2" fmla="val -85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50" b="1" dirty="0">
                <a:solidFill>
                  <a:srgbClr val="FFFFFF"/>
                </a:solidFill>
                <a:ea typeface="+mn-lt"/>
                <a:cs typeface="+mn-lt"/>
              </a:rPr>
              <a:t>Преоразмерява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br>
              <a:rPr lang="bg-BG" sz="2350" b="1" dirty="0">
                <a:solidFill>
                  <a:srgbClr val="FFFFFF"/>
                </a:solidFill>
                <a:ea typeface="+mn-lt"/>
                <a:cs typeface="+mn-lt"/>
              </a:rPr>
            </a:br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вътрешния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bg-BG" sz="2350" b="1" dirty="0">
                <a:solidFill>
                  <a:srgbClr val="FFFFFF"/>
                </a:solidFill>
                <a:ea typeface="+mn-lt"/>
                <a:cs typeface="+mn-lt"/>
              </a:rPr>
              <a:t>масив</a:t>
            </a:r>
            <a:endParaRPr lang="bg-BG" sz="23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666F04-8A05-4EFF-9945-A4A42CFEDC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945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7E426-40A9-4AEE-A5AB-19F5B51CF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3153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spcBef>
                <a:spcPts val="300"/>
              </a:spcBef>
              <a:spcAft>
                <a:spcPts val="300"/>
              </a:spcAft>
            </a:pPr>
            <a:r>
              <a:rPr lang="en-US" sz="3400" dirty="0" err="1">
                <a:ea typeface="+mn-lt"/>
                <a:cs typeface="+mn-lt"/>
              </a:rPr>
              <a:t>Колите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чакат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на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ea typeface="+mn-lt"/>
                <a:cs typeface="+mn-lt"/>
              </a:rPr>
              <a:t>опашка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bg-BG" sz="3400" dirty="0">
                <a:ea typeface="+mn-lt"/>
                <a:cs typeface="+mn-lt"/>
              </a:rPr>
              <a:t>пред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ea typeface="+mn-lt"/>
                <a:cs typeface="+mn-lt"/>
              </a:rPr>
              <a:t>светофар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spcBef>
                <a:spcPts val="300"/>
              </a:spcBef>
              <a:spcAft>
                <a:spcPts val="300"/>
              </a:spcAft>
            </a:pPr>
            <a:r>
              <a:rPr lang="en-US" sz="3400" dirty="0" err="1">
                <a:ea typeface="+mn-lt"/>
                <a:cs typeface="+mn-lt"/>
              </a:rPr>
              <a:t>На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всяка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ea typeface="+mn-lt"/>
                <a:cs typeface="+mn-lt"/>
              </a:rPr>
              <a:t>зелена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ea typeface="+mn-lt"/>
                <a:cs typeface="+mn-lt"/>
              </a:rPr>
              <a:t>светлина</a:t>
            </a:r>
            <a:r>
              <a:rPr lang="en-US" sz="3400" dirty="0">
                <a:ea typeface="+mn-lt"/>
                <a:cs typeface="+mn-lt"/>
              </a:rPr>
              <a:t> n </a:t>
            </a:r>
            <a:r>
              <a:rPr lang="en-US" sz="3400" dirty="0" err="1">
                <a:ea typeface="+mn-lt"/>
                <a:cs typeface="+mn-lt"/>
              </a:rPr>
              <a:t>коли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ea typeface="+mn-lt"/>
                <a:cs typeface="+mn-lt"/>
              </a:rPr>
              <a:t>минават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през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кръстовището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spcBef>
                <a:spcPts val="300"/>
              </a:spcBef>
              <a:spcAft>
                <a:spcPts val="300"/>
              </a:spcAft>
            </a:pPr>
            <a:r>
              <a:rPr lang="en-US" sz="3400" dirty="0" err="1">
                <a:ea typeface="+mn-lt"/>
                <a:cs typeface="+mn-lt"/>
              </a:rPr>
              <a:t>След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ea typeface="+mn-lt"/>
                <a:cs typeface="+mn-lt"/>
              </a:rPr>
              <a:t>командата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 "end"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принтирайте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ea typeface="+mn-lt"/>
                <a:cs typeface="+mn-lt"/>
              </a:rPr>
              <a:t>колко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ea typeface="+mn-lt"/>
                <a:cs typeface="+mn-lt"/>
              </a:rPr>
              <a:t>коли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са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ea typeface="+mn-lt"/>
                <a:cs typeface="+mn-lt"/>
              </a:rPr>
              <a:t>минали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59B221-2139-44C8-8849-49DFDBAF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US" sz="3950" dirty="0" err="1">
                <a:ea typeface="+mj-lt"/>
                <a:cs typeface="+mj-lt"/>
              </a:rPr>
              <a:t>Задръстване</a:t>
            </a:r>
            <a:endParaRPr lang="en-GB" sz="3950" dirty="0" err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588486-76F8-41C2-86BE-422BE1462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227" y="3201217"/>
            <a:ext cx="2008680" cy="32769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99" b="1" dirty="0"/>
              <a:t>3</a:t>
            </a:r>
          </a:p>
          <a:p>
            <a:r>
              <a:rPr lang="en-US" sz="2299" b="1" dirty="0"/>
              <a:t>Enzo's car</a:t>
            </a:r>
          </a:p>
          <a:p>
            <a:r>
              <a:rPr lang="en-US" sz="2299" b="1" dirty="0"/>
              <a:t>Jade's car</a:t>
            </a:r>
          </a:p>
          <a:p>
            <a:r>
              <a:rPr lang="en-US" sz="2299" b="1" dirty="0"/>
              <a:t>Mercedes CLS</a:t>
            </a:r>
          </a:p>
          <a:p>
            <a:r>
              <a:rPr lang="en-US" sz="2299" b="1" dirty="0"/>
              <a:t>Audi</a:t>
            </a:r>
          </a:p>
          <a:p>
            <a:r>
              <a:rPr lang="en-US" sz="2299" b="1" dirty="0"/>
              <a:t>green</a:t>
            </a:r>
          </a:p>
          <a:p>
            <a:r>
              <a:rPr lang="en-US" sz="2299" b="1" dirty="0"/>
              <a:t>BMW X5</a:t>
            </a:r>
          </a:p>
          <a:p>
            <a:r>
              <a:rPr lang="en-US" sz="2299" b="1" dirty="0"/>
              <a:t>green</a:t>
            </a:r>
          </a:p>
          <a:p>
            <a:r>
              <a:rPr lang="en-US" sz="2299" b="1" dirty="0"/>
              <a:t>end</a:t>
            </a:r>
            <a:endParaRPr lang="en-US" sz="2299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7BC9F-344B-4C21-8F88-7B602860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3516" y="3725632"/>
            <a:ext cx="3686725" cy="2215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99" b="1" dirty="0"/>
              <a:t>Enzo's car passed!</a:t>
            </a:r>
          </a:p>
          <a:p>
            <a:r>
              <a:rPr lang="en-US" sz="2299" b="1" dirty="0"/>
              <a:t>Jade's car passed!</a:t>
            </a:r>
          </a:p>
          <a:p>
            <a:r>
              <a:rPr lang="en-US" sz="2299" b="1" dirty="0"/>
              <a:t>Mercedes CLS passed!</a:t>
            </a:r>
          </a:p>
          <a:p>
            <a:r>
              <a:rPr lang="en-US" sz="2299" b="1" dirty="0"/>
              <a:t>Audi passed!</a:t>
            </a:r>
          </a:p>
          <a:p>
            <a:r>
              <a:rPr lang="en-US" sz="2299" b="1" dirty="0"/>
              <a:t>BMW X5 passed!</a:t>
            </a:r>
          </a:p>
          <a:p>
            <a:r>
              <a:rPr lang="en-US" sz="2299" b="1" dirty="0"/>
              <a:t>5 cars passed the crossroads.</a:t>
            </a:r>
            <a:endParaRPr lang="it-IT" sz="22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8F4A13FA-87E2-47BD-958D-ED395CB96D09}"/>
              </a:ext>
            </a:extLst>
          </p:cNvPr>
          <p:cNvSpPr/>
          <p:nvPr/>
        </p:nvSpPr>
        <p:spPr>
          <a:xfrm>
            <a:off x="5272956" y="466662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7E97E41-0C94-4A6A-A5F6-72562641C7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64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21919" y="1179000"/>
            <a:ext cx="11487595" cy="5155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var queue = new 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Queue&lt;string&gt;()</a:t>
            </a:r>
            <a:r>
              <a:rPr lang="en-US" sz="2550" b="1" noProof="1"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int count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string command;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while ((command = Console.ReadLine()) != 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"end"</a:t>
            </a:r>
            <a:r>
              <a:rPr lang="en-US" sz="2550" b="1" noProof="1">
                <a:latin typeface="Consolas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if (command == 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"green"</a:t>
            </a:r>
            <a:r>
              <a:rPr lang="en-US" sz="2550" b="1" noProof="1">
                <a:latin typeface="Consolas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</a:t>
            </a:r>
            <a:r>
              <a:rPr lang="en-US" sz="2550" b="1" noProof="1">
                <a:solidFill>
                  <a:srgbClr val="234465"/>
                </a:solidFill>
                <a:latin typeface="Consolas"/>
                <a:cs typeface="Consolas" pitchFamily="49" charset="0"/>
              </a:rPr>
              <a:t>  </a:t>
            </a:r>
            <a:r>
              <a:rPr lang="en-US" sz="2550" b="1" noProof="1">
                <a:latin typeface="Consolas"/>
                <a:cs typeface="Consolas" pitchFamily="49" charset="0"/>
              </a:rPr>
              <a:t> </a:t>
            </a:r>
            <a:r>
              <a:rPr lang="en-US" sz="25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</a:t>
            </a:r>
            <a:r>
              <a:rPr lang="en-US" sz="2550" b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TODO:</a:t>
            </a:r>
            <a:r>
              <a:rPr lang="en-US" sz="25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Добавете логика за зелена светлина</a:t>
            </a:r>
          </a:p>
          <a:p>
            <a:r>
              <a:rPr lang="en-US" sz="2550" b="1" noProof="1">
                <a:latin typeface="Consolas"/>
                <a:cs typeface="Consolas" pitchFamily="49" charset="0"/>
              </a:rPr>
              <a:t>  else</a:t>
            </a:r>
            <a:endParaRPr lang="en-US" dirty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   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queue.Enqueue(command);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Console.WriteLine(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$"{count} cars passed the crossroads."</a:t>
            </a:r>
            <a:r>
              <a:rPr lang="en-US" sz="2550" b="1" noProof="1">
                <a:latin typeface="Consolas"/>
                <a:cs typeface="Consolas" pitchFamily="49" charset="0"/>
              </a:rPr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 err="1"/>
              <a:t>Решение</a:t>
            </a:r>
            <a:r>
              <a:rPr lang="en-US" sz="3950" dirty="0"/>
              <a:t>: </a:t>
            </a:r>
            <a:r>
              <a:rPr lang="en-US" sz="3950" dirty="0" err="1">
                <a:ea typeface="+mj-lt"/>
                <a:cs typeface="+mj-lt"/>
              </a:rPr>
              <a:t>Задръстване</a:t>
            </a:r>
            <a:endParaRPr lang="en-US" sz="3950" dirty="0" err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1734D4-66F8-4D99-AF62-4CF06DA6B4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1A4CF-A10C-4FFD-81E7-9542DF8C2902}"/>
              </a:ext>
            </a:extLst>
          </p:cNvPr>
          <p:cNvSpPr txBox="1"/>
          <p:nvPr/>
        </p:nvSpPr>
        <p:spPr>
          <a:xfrm>
            <a:off x="763389" y="6389764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 err="1">
                <a:ea typeface="+mn-lt"/>
                <a:cs typeface="+mn-lt"/>
              </a:rPr>
              <a:t>Тествайте</a:t>
            </a:r>
            <a:r>
              <a:rPr lang="en-US" sz="1750" dirty="0">
                <a:ea typeface="+mn-lt"/>
                <a:cs typeface="+mn-lt"/>
              </a:rPr>
              <a:t> </a:t>
            </a:r>
            <a:r>
              <a:rPr lang="en-US" sz="1750" dirty="0" err="1">
                <a:ea typeface="+mn-lt"/>
                <a:cs typeface="+mn-lt"/>
              </a:rPr>
              <a:t>решението</a:t>
            </a:r>
            <a:r>
              <a:rPr lang="en-US" sz="1750" dirty="0">
                <a:ea typeface="+mn-lt"/>
                <a:cs typeface="+mn-lt"/>
              </a:rPr>
              <a:t> в Judge: </a:t>
            </a:r>
            <a:r>
              <a:rPr lang="en-US" sz="1750" u="sng" dirty="0">
                <a:hlinkClick r:id="rId2"/>
              </a:rPr>
              <a:t>https://judge.softuni.org/Contests/Practice/Index/3174#7</a:t>
            </a:r>
            <a:endParaRPr lang="en-US" sz="175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26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Какво</a:t>
            </a:r>
            <a:r>
              <a:rPr lang="en-US" sz="3950" dirty="0"/>
              <a:t> </a:t>
            </a:r>
            <a:r>
              <a:rPr lang="en-US" sz="3950" dirty="0" err="1"/>
              <a:t>научихме</a:t>
            </a:r>
            <a:r>
              <a:rPr lang="en-US" sz="3950" dirty="0"/>
              <a:t> </a:t>
            </a:r>
            <a:r>
              <a:rPr lang="en-US" sz="3950" dirty="0" err="1"/>
              <a:t>днес</a:t>
            </a:r>
            <a:r>
              <a:rPr lang="en-US" sz="3950" dirty="0"/>
              <a:t>? </a:t>
            </a:r>
            <a:endParaRPr lang="en-US" sz="3950" b="0" dirty="0">
              <a:ea typeface="+mj-lt"/>
              <a:cs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7040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724" y="1795336"/>
            <a:ext cx="10934892" cy="4730009"/>
          </a:xfrm>
          <a:prstGeom prst="rect">
            <a:avLst/>
          </a:prstGeom>
        </p:spPr>
        <p:txBody>
          <a:bodyPr vert="horz" lIns="107972" tIns="35991" rIns="107972" bIns="35991" rtlCol="0" anchor="t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bg-BG" sz="3800" dirty="0">
                <a:solidFill>
                  <a:schemeClr val="bg2"/>
                </a:solidFill>
              </a:rPr>
              <a:t>Линейната структура от данни съдържа редица </a:t>
            </a:r>
            <a:br>
              <a:rPr lang="bg-BG" sz="3800" dirty="0">
                <a:solidFill>
                  <a:schemeClr val="bg2"/>
                </a:solidFill>
              </a:rPr>
            </a:br>
            <a:r>
              <a:rPr lang="bg-BG" sz="3800" dirty="0">
                <a:solidFill>
                  <a:schemeClr val="bg2"/>
                </a:solidFill>
              </a:rPr>
              <a:t>от елементи</a:t>
            </a:r>
          </a:p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Stack&lt;T&gt;</a:t>
            </a:r>
            <a:endParaRPr lang="en-US" sz="380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989965" lvl="1" indent="-380365">
              <a:lnSpc>
                <a:spcPct val="100000"/>
              </a:lnSpc>
              <a:buClr>
                <a:schemeClr val="bg2"/>
              </a:buClr>
            </a:pPr>
            <a:r>
              <a:rPr lang="en-US" sz="3600" dirty="0" err="1">
                <a:solidFill>
                  <a:schemeClr val="bg2"/>
                </a:solidFill>
                <a:ea typeface="+mn-lt"/>
                <a:cs typeface="+mn-lt"/>
              </a:rPr>
              <a:t>Вкаран</a:t>
            </a:r>
            <a:r>
              <a:rPr lang="en-US" sz="3600" dirty="0">
                <a:solidFill>
                  <a:schemeClr val="bg2"/>
                </a:solidFill>
                <a:ea typeface="+mn-lt"/>
                <a:cs typeface="+mn-lt"/>
              </a:rPr>
              <a:t> </a:t>
            </a:r>
            <a:r>
              <a:rPr lang="en-US" sz="3600" dirty="0" err="1">
                <a:solidFill>
                  <a:schemeClr val="bg2"/>
                </a:solidFill>
                <a:ea typeface="+mn-lt"/>
                <a:cs typeface="+mn-lt"/>
              </a:rPr>
              <a:t>последен</a:t>
            </a:r>
            <a:r>
              <a:rPr lang="en-US" sz="3600" dirty="0">
                <a:solidFill>
                  <a:schemeClr val="bg2"/>
                </a:solidFill>
                <a:ea typeface="+mn-lt"/>
                <a:cs typeface="+mn-lt"/>
              </a:rPr>
              <a:t>, </a:t>
            </a:r>
            <a:r>
              <a:rPr lang="en-US" sz="3600" dirty="0" err="1">
                <a:solidFill>
                  <a:schemeClr val="bg2"/>
                </a:solidFill>
                <a:ea typeface="+mn-lt"/>
                <a:cs typeface="+mn-lt"/>
              </a:rPr>
              <a:t>първи</a:t>
            </a:r>
            <a:r>
              <a:rPr lang="en-US" sz="3600" dirty="0">
                <a:solidFill>
                  <a:schemeClr val="bg2"/>
                </a:solidFill>
                <a:ea typeface="+mn-lt"/>
                <a:cs typeface="+mn-lt"/>
              </a:rPr>
              <a:t> </a:t>
            </a:r>
            <a:r>
              <a:rPr lang="en-US" sz="3600" dirty="0" err="1">
                <a:solidFill>
                  <a:schemeClr val="bg2"/>
                </a:solidFill>
                <a:ea typeface="+mn-lt"/>
                <a:cs typeface="+mn-lt"/>
              </a:rPr>
              <a:t>изкаран</a:t>
            </a:r>
            <a:endParaRPr lang="en-GB" sz="3600" dirty="0" err="1">
              <a:solidFill>
                <a:schemeClr val="bg2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Queue&lt;T&gt;</a:t>
            </a:r>
            <a:endParaRPr lang="en-US" sz="380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989965" lvl="1" indent="-380365">
              <a:lnSpc>
                <a:spcPct val="100000"/>
              </a:lnSpc>
              <a:buClr>
                <a:schemeClr val="bg2"/>
              </a:buClr>
            </a:pPr>
            <a:r>
              <a:rPr lang="en-US" sz="3600" dirty="0" err="1">
                <a:solidFill>
                  <a:schemeClr val="bg2"/>
                </a:solidFill>
              </a:rPr>
              <a:t>Вкаран</a:t>
            </a:r>
            <a:r>
              <a:rPr lang="en-US" sz="3600" dirty="0">
                <a:solidFill>
                  <a:schemeClr val="bg2"/>
                </a:solidFill>
              </a:rPr>
              <a:t> </a:t>
            </a:r>
            <a:r>
              <a:rPr lang="en-US" sz="3600" dirty="0" err="1">
                <a:solidFill>
                  <a:schemeClr val="bg2"/>
                </a:solidFill>
              </a:rPr>
              <a:t>първи</a:t>
            </a:r>
            <a:r>
              <a:rPr lang="en-US" sz="3600" dirty="0">
                <a:solidFill>
                  <a:schemeClr val="bg2"/>
                </a:solidFill>
              </a:rPr>
              <a:t>, </a:t>
            </a:r>
            <a:r>
              <a:rPr lang="en-US" sz="3600" dirty="0" err="1">
                <a:solidFill>
                  <a:schemeClr val="bg2"/>
                </a:solidFill>
              </a:rPr>
              <a:t>първи</a:t>
            </a:r>
            <a:r>
              <a:rPr lang="en-US" sz="3600" dirty="0">
                <a:solidFill>
                  <a:schemeClr val="bg2"/>
                </a:solidFill>
              </a:rPr>
              <a:t> </a:t>
            </a:r>
            <a:r>
              <a:rPr lang="en-US" sz="3600" dirty="0" err="1">
                <a:solidFill>
                  <a:schemeClr val="bg2"/>
                </a:solidFill>
              </a:rPr>
              <a:t>изкаран</a:t>
            </a:r>
            <a:endParaRPr lang="en-US" sz="3600" dirty="0" err="1">
              <a:solidFill>
                <a:schemeClr val="bg2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en-GB" sz="3800" b="1" dirty="0" err="1">
                <a:solidFill>
                  <a:schemeClr val="bg2"/>
                </a:solidFill>
                <a:cs typeface="Calibri"/>
              </a:rPr>
              <a:t>Работа</a:t>
            </a:r>
            <a:r>
              <a:rPr lang="en-GB" sz="3800" b="1" dirty="0">
                <a:solidFill>
                  <a:schemeClr val="bg2"/>
                </a:solidFill>
                <a:cs typeface="Calibri"/>
              </a:rPr>
              <a:t> с</a:t>
            </a:r>
            <a:r>
              <a:rPr lang="en-GB" sz="38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en-GB" sz="3800" b="1" dirty="0" err="1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вградени</a:t>
            </a:r>
            <a:r>
              <a:rPr lang="en-GB" sz="38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en-GB" sz="3800" b="1" dirty="0" err="1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методи</a:t>
            </a:r>
            <a:endParaRPr lang="en-GB" sz="380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D1D2A20-4FAB-41BC-BE72-78C981393A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04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Въпроси?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69679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/>
              <a:t>Този курс</a:t>
            </a:r>
            <a:r>
              <a:rPr lang="en-US"/>
              <a:t> (</a:t>
            </a:r>
            <a:r>
              <a:rPr lang="bg-BG"/>
              <a:t>презентации, примери, демонстрационен код, упражнения, домашни, видео и други активи</a:t>
            </a:r>
            <a:r>
              <a:rPr lang="en-US"/>
              <a:t>) </a:t>
            </a:r>
            <a:r>
              <a:rPr lang="bg-BG"/>
              <a:t>представлява</a:t>
            </a:r>
            <a:r>
              <a:rPr lang="en-US"/>
              <a:t> </a:t>
            </a:r>
            <a:r>
              <a:rPr lang="bg-BG" b="1"/>
              <a:t>защитено авторско съдържание</a:t>
            </a:r>
            <a:endParaRPr lang="en-US"/>
          </a:p>
          <a:p>
            <a:pPr>
              <a:lnSpc>
                <a:spcPct val="120000"/>
              </a:lnSpc>
            </a:pPr>
            <a:r>
              <a:rPr lang="bg-BG"/>
              <a:t>Нерегламентирано копиране</a:t>
            </a:r>
            <a:r>
              <a:rPr lang="en-US"/>
              <a:t>,</a:t>
            </a:r>
            <a:r>
              <a:rPr lang="bg-BG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СофтУни</a:t>
            </a:r>
            <a:r>
              <a:rPr lang="en-US"/>
              <a:t>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Софтуерен университет</a:t>
            </a:r>
            <a:r>
              <a:rPr lang="en-US"/>
              <a:t>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  <a:p>
            <a:pPr>
              <a:lnSpc>
                <a:spcPct val="120000"/>
              </a:lnSpc>
            </a:pP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9667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00567-AE84-424C-AB7E-438F00F87B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28648" cy="551874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cs typeface="Calibri"/>
              </a:rPr>
              <a:t>Стуктурата</a:t>
            </a:r>
            <a:r>
              <a:rPr lang="en-US" sz="34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cs typeface="Calibri"/>
              </a:rPr>
              <a:t>от</a:t>
            </a:r>
            <a:r>
              <a:rPr lang="en-US" sz="34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cs typeface="Calibri"/>
              </a:rPr>
              <a:t>данни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 </a:t>
            </a:r>
            <a:r>
              <a:rPr lang="en-US" sz="3400" dirty="0" err="1">
                <a:solidFill>
                  <a:srgbClr val="234465"/>
                </a:solidFill>
                <a:cs typeface="Calibri"/>
              </a:rPr>
              <a:t>представя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 </a:t>
            </a:r>
            <a:r>
              <a:rPr lang="en-US" sz="3400" dirty="0" err="1">
                <a:solidFill>
                  <a:srgbClr val="234465"/>
                </a:solidFill>
                <a:cs typeface="Calibri"/>
              </a:rPr>
              <a:t>данни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 </a:t>
            </a:r>
            <a:r>
              <a:rPr lang="en-US" sz="3400" dirty="0" err="1">
                <a:solidFill>
                  <a:srgbClr val="234465"/>
                </a:solidFill>
                <a:cs typeface="Calibri"/>
              </a:rPr>
              <a:t>изобразени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 в </a:t>
            </a:r>
            <a:r>
              <a:rPr lang="en-US" sz="3400" dirty="0" err="1">
                <a:solidFill>
                  <a:srgbClr val="234465"/>
                </a:solidFill>
                <a:cs typeface="Calibri"/>
              </a:rPr>
              <a:t>компютърната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 </a:t>
            </a:r>
            <a:r>
              <a:rPr lang="en-US" sz="3400" dirty="0" err="1">
                <a:solidFill>
                  <a:srgbClr val="234465"/>
                </a:solidFill>
                <a:cs typeface="Calibri"/>
              </a:rPr>
              <a:t>памет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, </a:t>
            </a:r>
            <a:r>
              <a:rPr lang="en-US" sz="3400" dirty="0" err="1">
                <a:solidFill>
                  <a:srgbClr val="234465"/>
                </a:solidFill>
                <a:cs typeface="Calibri"/>
              </a:rPr>
              <a:t>коят</a:t>
            </a:r>
            <a:r>
              <a:rPr lang="bg-BG" sz="3400" dirty="0">
                <a:solidFill>
                  <a:srgbClr val="234465"/>
                </a:solidFill>
                <a:cs typeface="Calibri"/>
              </a:rPr>
              <a:t>о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 </a:t>
            </a:r>
            <a:r>
              <a:rPr lang="en-US" sz="3400" dirty="0" err="1">
                <a:solidFill>
                  <a:srgbClr val="234465"/>
                </a:solidFill>
                <a:cs typeface="Calibri"/>
              </a:rPr>
              <a:t>позволява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 </a:t>
            </a:r>
            <a:r>
              <a:rPr lang="en-US" sz="3400" dirty="0" err="1">
                <a:solidFill>
                  <a:srgbClr val="234465"/>
                </a:solidFill>
                <a:cs typeface="Calibri"/>
              </a:rPr>
              <a:t>ефективен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 </a:t>
            </a:r>
            <a:r>
              <a:rPr lang="en-US" sz="3400" dirty="0" err="1">
                <a:solidFill>
                  <a:srgbClr val="234465"/>
                </a:solidFill>
                <a:cs typeface="Calibri"/>
              </a:rPr>
              <a:t>достъп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 </a:t>
            </a:r>
            <a:r>
              <a:rPr lang="en-US" sz="3400" dirty="0" err="1">
                <a:solidFill>
                  <a:srgbClr val="234465"/>
                </a:solidFill>
                <a:cs typeface="Calibri"/>
              </a:rPr>
              <a:t>и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 </a:t>
            </a:r>
            <a:r>
              <a:rPr lang="en-US" sz="3400" dirty="0" err="1">
                <a:solidFill>
                  <a:srgbClr val="234465"/>
                </a:solidFill>
                <a:cs typeface="Calibri"/>
              </a:rPr>
              <a:t>модификация</a:t>
            </a:r>
            <a:endParaRPr lang="bg-BG" sz="3400" dirty="0">
              <a:solidFill>
                <a:srgbClr val="234465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3350" dirty="0" err="1"/>
              <a:t>Примери</a:t>
            </a:r>
            <a:r>
              <a:rPr lang="en-US" sz="3350" dirty="0"/>
              <a:t> </a:t>
            </a:r>
            <a:r>
              <a:rPr lang="en-US" sz="3350" dirty="0" err="1"/>
              <a:t>за</a:t>
            </a:r>
            <a:r>
              <a:rPr lang="en-US" sz="3350" dirty="0"/>
              <a:t> </a:t>
            </a:r>
            <a:r>
              <a:rPr lang="en-US" sz="3350" dirty="0" err="1"/>
              <a:t>структ</a:t>
            </a:r>
            <a:r>
              <a:rPr lang="bg-BG" sz="3350" dirty="0"/>
              <a:t>у</a:t>
            </a:r>
            <a:r>
              <a:rPr lang="en-US" sz="3350" dirty="0" err="1"/>
              <a:t>ра</a:t>
            </a:r>
            <a:r>
              <a:rPr lang="en-US" sz="3350" dirty="0"/>
              <a:t> </a:t>
            </a:r>
            <a:r>
              <a:rPr lang="en-US" sz="3350" dirty="0" err="1"/>
              <a:t>от</a:t>
            </a:r>
            <a:r>
              <a:rPr lang="en-US" sz="3350" dirty="0"/>
              <a:t> </a:t>
            </a:r>
            <a:r>
              <a:rPr lang="en-US" sz="3350" dirty="0" err="1"/>
              <a:t>данни</a:t>
            </a:r>
            <a:r>
              <a:rPr lang="en-US" sz="3350" dirty="0"/>
              <a:t>: </a:t>
            </a:r>
            <a:endParaRPr lang="bg-BG" dirty="0"/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bg-BG" sz="3150" dirty="0">
                <a:latin typeface="Calibri" panose="020F0502020204030204" pitchFamily="34" charset="0"/>
                <a:cs typeface="Calibri" panose="020F0502020204030204" pitchFamily="34" charset="0"/>
              </a:rPr>
              <a:t>Структура</a:t>
            </a:r>
            <a:r>
              <a:rPr lang="bg-BG" sz="3150" dirty="0">
                <a:latin typeface="Consolas"/>
              </a:rPr>
              <a:t> </a:t>
            </a:r>
            <a:r>
              <a:rPr lang="en-US" sz="3150" b="1" dirty="0">
                <a:solidFill>
                  <a:schemeClr val="bg1"/>
                </a:solidFill>
                <a:latin typeface="Consolas"/>
              </a:rPr>
              <a:t>Person</a:t>
            </a:r>
            <a:r>
              <a:rPr lang="en-US" sz="3150" dirty="0"/>
              <a:t> (</a:t>
            </a:r>
            <a:r>
              <a:rPr lang="en-US" sz="3150" dirty="0" err="1"/>
              <a:t>име</a:t>
            </a:r>
            <a:r>
              <a:rPr lang="en-US" sz="3150" dirty="0"/>
              <a:t> + </a:t>
            </a:r>
            <a:r>
              <a:rPr lang="en-US" sz="3150" dirty="0" err="1"/>
              <a:t>фамилия</a:t>
            </a:r>
            <a:r>
              <a:rPr lang="en-US" sz="3150" dirty="0"/>
              <a:t> + </a:t>
            </a:r>
            <a:r>
              <a:rPr lang="en-US" sz="3150" dirty="0" err="1"/>
              <a:t>възраст</a:t>
            </a:r>
            <a:r>
              <a:rPr lang="en-US" sz="3150" dirty="0"/>
              <a:t>)</a:t>
            </a:r>
            <a:endParaRPr lang="en-US" sz="31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Масив от числа –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int[]</a:t>
            </a: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Списък от низове – </a:t>
            </a:r>
            <a:r>
              <a:rPr lang="en-US" sz="315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List&lt;string&gt;</a:t>
            </a: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Опашка от хора – </a:t>
            </a:r>
            <a:r>
              <a:rPr lang="en-US" sz="315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Queue&lt;Person&gt;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40D134-6F7F-4053-B3FA-84D611B7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>
                <a:solidFill>
                  <a:srgbClr val="FFFFFF"/>
                </a:solidFill>
                <a:ea typeface="+mj-lt"/>
                <a:cs typeface="+mj-lt"/>
              </a:rPr>
              <a:t>Ст</a:t>
            </a:r>
            <a:r>
              <a:rPr lang="bg-BG" sz="3950" dirty="0" err="1">
                <a:solidFill>
                  <a:srgbClr val="FFFFFF"/>
                </a:solidFill>
                <a:ea typeface="+mj-lt"/>
                <a:cs typeface="+mj-lt"/>
              </a:rPr>
              <a:t>р</a:t>
            </a:r>
            <a:r>
              <a:rPr lang="en-US" sz="3950" dirty="0" err="1">
                <a:solidFill>
                  <a:srgbClr val="FFFFFF"/>
                </a:solidFill>
                <a:ea typeface="+mj-lt"/>
                <a:cs typeface="+mj-lt"/>
              </a:rPr>
              <a:t>уктур</a:t>
            </a:r>
            <a:r>
              <a:rPr lang="bg-BG" sz="3950" dirty="0">
                <a:solidFill>
                  <a:srgbClr val="FFFFFF"/>
                </a:solidFill>
                <a:ea typeface="+mj-lt"/>
                <a:cs typeface="+mj-lt"/>
              </a:rPr>
              <a:t>и</a:t>
            </a:r>
            <a:r>
              <a:rPr lang="en-US" sz="3950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en-US" sz="3950" dirty="0" err="1">
                <a:solidFill>
                  <a:srgbClr val="FFFFFF"/>
                </a:solidFill>
                <a:ea typeface="+mj-lt"/>
                <a:cs typeface="+mj-lt"/>
              </a:rPr>
              <a:t>от</a:t>
            </a:r>
            <a:r>
              <a:rPr lang="en-US" sz="3950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en-US" sz="3950" dirty="0" err="1">
                <a:solidFill>
                  <a:srgbClr val="FFFFFF"/>
                </a:solidFill>
                <a:ea typeface="+mj-lt"/>
                <a:cs typeface="+mj-lt"/>
              </a:rPr>
              <a:t>данни</a:t>
            </a:r>
            <a:endParaRPr lang="bg-BG" dirty="0" err="1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3BEB2CEC-07BD-4A12-A8E5-5CDE13A306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629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Структурата от данни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 </a:t>
            </a:r>
            <a:r>
              <a:rPr lang="bg-BG" dirty="0" err="1"/>
              <a:t>алогоритмите</a:t>
            </a:r>
            <a:r>
              <a:rPr lang="bg-BG" dirty="0"/>
              <a:t> са основата на програмирането</a:t>
            </a:r>
          </a:p>
          <a:p>
            <a:pPr marL="360045" indent="-360045">
              <a:buClr>
                <a:schemeClr val="tx1"/>
              </a:buClr>
            </a:pPr>
            <a:r>
              <a:rPr lang="en-US" sz="3150" dirty="0" err="1">
                <a:ea typeface="+mn-lt"/>
                <a:cs typeface="+mn-lt"/>
              </a:rPr>
              <a:t>Ал</a:t>
            </a:r>
            <a:r>
              <a:rPr lang="bg-BG" sz="3150" dirty="0">
                <a:ea typeface="+mn-lt"/>
                <a:cs typeface="+mn-lt"/>
              </a:rPr>
              <a:t>г</a:t>
            </a:r>
            <a:r>
              <a:rPr lang="en-US" sz="3150" dirty="0" err="1">
                <a:ea typeface="+mn-lt"/>
                <a:cs typeface="+mn-lt"/>
              </a:rPr>
              <a:t>оритмичното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мислене</a:t>
            </a:r>
            <a:r>
              <a:rPr lang="en-US" sz="3150" dirty="0">
                <a:ea typeface="+mn-lt"/>
                <a:cs typeface="+mn-lt"/>
              </a:rPr>
              <a:t>, </a:t>
            </a:r>
            <a:r>
              <a:rPr lang="en-US" sz="3150" dirty="0" err="1">
                <a:ea typeface="+mn-lt"/>
                <a:cs typeface="+mn-lt"/>
              </a:rPr>
              <a:t>решаването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на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задачи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и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стуктур</a:t>
            </a:r>
            <a:r>
              <a:rPr lang="bg-BG" sz="3150" dirty="0" err="1">
                <a:ea typeface="+mn-lt"/>
                <a:cs typeface="+mn-lt"/>
              </a:rPr>
              <a:t>ите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от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данни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са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важни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за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софтуерните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инженери</a:t>
            </a:r>
            <a:r>
              <a:rPr lang="en-US" sz="3350" dirty="0">
                <a:ea typeface="+mn-lt"/>
                <a:cs typeface="+mn-lt"/>
              </a:rPr>
              <a:t> </a:t>
            </a:r>
          </a:p>
          <a:p>
            <a:pPr lvl="1" indent="-360045">
              <a:buClr>
                <a:schemeClr val="tx1"/>
              </a:buClr>
            </a:pPr>
            <a:r>
              <a:rPr lang="en-US" sz="3150" dirty="0"/>
              <a:t>C# </a:t>
            </a:r>
            <a:r>
              <a:rPr lang="en-US" sz="3150" dirty="0" err="1"/>
              <a:t>програмистите</a:t>
            </a:r>
            <a:r>
              <a:rPr lang="en-US" sz="3150" dirty="0"/>
              <a:t> </a:t>
            </a:r>
            <a:r>
              <a:rPr lang="en-US" sz="3150" dirty="0" err="1"/>
              <a:t>трябва</a:t>
            </a:r>
            <a:r>
              <a:rPr lang="en-US" sz="3150" dirty="0"/>
              <a:t> </a:t>
            </a:r>
            <a:r>
              <a:rPr lang="en-US" sz="3150" dirty="0" err="1"/>
              <a:t>да</a:t>
            </a:r>
            <a:r>
              <a:rPr lang="en-US" sz="3150" dirty="0"/>
              <a:t> </a:t>
            </a:r>
            <a:r>
              <a:rPr lang="en-US" sz="3150" dirty="0" err="1"/>
              <a:t>зная</a:t>
            </a:r>
            <a:r>
              <a:rPr lang="bg-BG" sz="3150" dirty="0"/>
              <a:t>т</a:t>
            </a:r>
            <a:r>
              <a:rPr lang="en-US" sz="3150" dirty="0"/>
              <a:t> </a:t>
            </a:r>
            <a:r>
              <a:rPr lang="en-US" sz="3150" dirty="0" err="1"/>
              <a:t>кога</a:t>
            </a:r>
            <a:r>
              <a:rPr lang="en-US" sz="3150" dirty="0"/>
              <a:t> </a:t>
            </a:r>
            <a:r>
              <a:rPr lang="en-US" sz="3150" dirty="0" err="1"/>
              <a:t>да</a:t>
            </a: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150" dirty="0" err="1">
                <a:solidFill>
                  <a:srgbClr val="234465"/>
                </a:solidFill>
                <a:latin typeface="Calibri"/>
                <a:cs typeface="Calibri"/>
              </a:rPr>
              <a:t>използват</a:t>
            </a: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T[]</a:t>
            </a:r>
            <a:r>
              <a:rPr lang="en-US" sz="3150" dirty="0">
                <a:solidFill>
                  <a:schemeClr val="bg1"/>
                </a:solidFill>
              </a:rPr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LinkedList&lt;T&gt;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List&lt;T&gt;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Stack&lt;T&gt;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Queue&lt;T&gt;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Dictionary&lt;K,</a:t>
            </a:r>
            <a:r>
              <a:rPr lang="en-US" sz="315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HashSet&lt;T&gt;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SortedDictionary&lt;K,</a:t>
            </a:r>
            <a:r>
              <a:rPr lang="en-US" sz="315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T&gt;</a:t>
            </a:r>
            <a:r>
              <a:rPr lang="en-US" sz="3150" dirty="0">
                <a:solidFill>
                  <a:schemeClr val="bg1"/>
                </a:solidFill>
              </a:rPr>
              <a:t> </a:t>
            </a:r>
            <a:r>
              <a:rPr lang="en-US" sz="3150" dirty="0"/>
              <a:t>и</a:t>
            </a:r>
            <a:r>
              <a:rPr lang="en-US" sz="3150" dirty="0">
                <a:solidFill>
                  <a:srgbClr val="234465"/>
                </a:solidFill>
              </a:rPr>
              <a:t> 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SortedSet&lt;T&gt;</a:t>
            </a:r>
          </a:p>
          <a:p>
            <a:pPr marL="360045" indent="-360045">
              <a:buClr>
                <a:schemeClr val="tx1"/>
              </a:buClr>
            </a:pPr>
            <a:r>
              <a:rPr lang="en-US" sz="3350" b="1" dirty="0" err="1"/>
              <a:t>Програмиране</a:t>
            </a:r>
            <a:r>
              <a:rPr lang="en-US" sz="3350" b="1" dirty="0"/>
              <a:t> </a:t>
            </a:r>
            <a:r>
              <a:rPr lang="en-US" sz="3350" dirty="0"/>
              <a:t>== </a:t>
            </a:r>
            <a:r>
              <a:rPr lang="en-US" sz="3350" b="1" dirty="0" err="1"/>
              <a:t>алгоритми</a:t>
            </a:r>
            <a:r>
              <a:rPr lang="en-US" sz="3350" b="1" dirty="0"/>
              <a:t> </a:t>
            </a:r>
            <a:r>
              <a:rPr lang="en-US" sz="3350" dirty="0"/>
              <a:t>+ </a:t>
            </a:r>
            <a:r>
              <a:rPr lang="en-US" sz="3350" b="1" dirty="0" err="1"/>
              <a:t>структ</a:t>
            </a:r>
            <a:r>
              <a:rPr lang="bg-BG" sz="3350" b="1" dirty="0" err="1"/>
              <a:t>ъ</a:t>
            </a:r>
            <a:r>
              <a:rPr lang="en-US" sz="3350" b="1" dirty="0" err="1"/>
              <a:t>р</a:t>
            </a:r>
            <a:r>
              <a:rPr lang="bg-BG" sz="3350" b="1" dirty="0"/>
              <a:t>и</a:t>
            </a:r>
            <a:r>
              <a:rPr lang="en-US" sz="3350" b="1" dirty="0"/>
              <a:t> </a:t>
            </a:r>
            <a:r>
              <a:rPr lang="en-US" sz="3350" b="1" dirty="0" err="1"/>
              <a:t>от</a:t>
            </a:r>
            <a:r>
              <a:rPr lang="en-US" sz="3350" b="1" dirty="0"/>
              <a:t> </a:t>
            </a:r>
            <a:r>
              <a:rPr lang="en-US" sz="3350" b="1" dirty="0" err="1"/>
              <a:t>данни</a:t>
            </a:r>
            <a:r>
              <a:rPr lang="en-US" sz="3350" dirty="0"/>
              <a:t>!</a:t>
            </a:r>
            <a:endParaRPr lang="en-US" sz="3350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 err="1"/>
              <a:t>Защо</a:t>
            </a:r>
            <a:r>
              <a:rPr lang="en-US" sz="3950" dirty="0"/>
              <a:t> </a:t>
            </a:r>
            <a:r>
              <a:rPr lang="en-US" sz="3950" dirty="0" err="1"/>
              <a:t>стуктурите</a:t>
            </a:r>
            <a:r>
              <a:rPr lang="en-US" sz="3950" dirty="0"/>
              <a:t> </a:t>
            </a:r>
            <a:r>
              <a:rPr lang="en-US" sz="3950" dirty="0" err="1"/>
              <a:t>от</a:t>
            </a:r>
            <a:r>
              <a:rPr lang="en-US" sz="3950" dirty="0"/>
              <a:t> </a:t>
            </a:r>
            <a:r>
              <a:rPr lang="en-US" sz="3950" dirty="0" err="1"/>
              <a:t>данни</a:t>
            </a:r>
            <a:r>
              <a:rPr lang="en-US" sz="3950" dirty="0"/>
              <a:t> </a:t>
            </a:r>
            <a:r>
              <a:rPr lang="en-US" sz="3950" dirty="0" err="1"/>
              <a:t>са</a:t>
            </a:r>
            <a:r>
              <a:rPr lang="en-US" sz="3950" dirty="0"/>
              <a:t> </a:t>
            </a:r>
            <a:r>
              <a:rPr lang="en-US" sz="3950" dirty="0" err="1"/>
              <a:t>толкова</a:t>
            </a:r>
            <a:r>
              <a:rPr lang="en-US" sz="3950" dirty="0"/>
              <a:t> </a:t>
            </a:r>
            <a:r>
              <a:rPr lang="en-US" sz="3950" dirty="0" err="1"/>
              <a:t>важни</a:t>
            </a:r>
            <a:r>
              <a:rPr lang="en-US" sz="3950" dirty="0"/>
              <a:t>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31D3C6A-590D-4441-8EF7-0AD2F9C4FD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51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A1AE6C-DE06-D1C7-FA3F-50BF01426A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E4255-EFE3-0629-D03F-C82D6AC37A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75234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cs typeface="Calibri"/>
              </a:rPr>
              <a:t>Линейни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данни</a:t>
            </a:r>
            <a:r>
              <a:rPr lang="en-US" sz="3400" dirty="0"/>
              <a:t>: </a:t>
            </a:r>
            <a:r>
              <a:rPr lang="en-US" sz="3400" dirty="0" err="1"/>
              <a:t>масив</a:t>
            </a:r>
            <a:r>
              <a:rPr lang="en-US" sz="3400" dirty="0"/>
              <a:t>, </a:t>
            </a:r>
            <a:r>
              <a:rPr lang="en-US" sz="3400" dirty="0" err="1"/>
              <a:t>списъци</a:t>
            </a:r>
            <a:r>
              <a:rPr lang="en-US" sz="3400" dirty="0"/>
              <a:t>, </a:t>
            </a:r>
            <a:r>
              <a:rPr lang="en-US" sz="3400" dirty="0" err="1"/>
              <a:t>стекове</a:t>
            </a:r>
            <a:r>
              <a:rPr lang="en-US" sz="3400" dirty="0"/>
              <a:t>, </a:t>
            </a:r>
            <a:r>
              <a:rPr lang="en-US" sz="3400" dirty="0" err="1"/>
              <a:t>опашки</a:t>
            </a:r>
            <a:endParaRPr lang="en-US" sz="3400" dirty="0">
              <a:cs typeface="Calibri"/>
            </a:endParaRP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70709C-F3DB-A459-C669-BF230015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Линейни данни</a:t>
            </a:r>
            <a:endParaRPr lang="en-BG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DB3F1B-F7EF-6E84-5EE4-791342216756}"/>
              </a:ext>
            </a:extLst>
          </p:cNvPr>
          <p:cNvGrpSpPr/>
          <p:nvPr/>
        </p:nvGrpSpPr>
        <p:grpSpPr>
          <a:xfrm>
            <a:off x="368124" y="2220440"/>
            <a:ext cx="4574411" cy="2186197"/>
            <a:chOff x="305055" y="3339000"/>
            <a:chExt cx="4575603" cy="218676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A5114D8-8C40-FD81-F8A5-5AF98403C334}"/>
                </a:ext>
              </a:extLst>
            </p:cNvPr>
            <p:cNvGrpSpPr/>
            <p:nvPr/>
          </p:nvGrpSpPr>
          <p:grpSpPr>
            <a:xfrm>
              <a:off x="966000" y="3339000"/>
              <a:ext cx="3253712" cy="1138708"/>
              <a:chOff x="3503612" y="2626525"/>
              <a:chExt cx="3810000" cy="133339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41A6F39-C38D-1F3C-2597-188874C5C526}"/>
                  </a:ext>
                </a:extLst>
              </p:cNvPr>
              <p:cNvSpPr/>
              <p:nvPr/>
            </p:nvSpPr>
            <p:spPr bwMode="auto">
              <a:xfrm>
                <a:off x="3503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979C9C0-68F6-DEE0-DA74-1D20027A79F2}"/>
                  </a:ext>
                </a:extLst>
              </p:cNvPr>
              <p:cNvSpPr/>
              <p:nvPr/>
            </p:nvSpPr>
            <p:spPr bwMode="auto">
              <a:xfrm>
                <a:off x="4265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50CD5D0-12FE-EF55-A16E-52CDF21E41DF}"/>
                  </a:ext>
                </a:extLst>
              </p:cNvPr>
              <p:cNvSpPr/>
              <p:nvPr/>
            </p:nvSpPr>
            <p:spPr bwMode="auto">
              <a:xfrm>
                <a:off x="5027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5B7B951-60D5-332B-3A75-82AD340287F4}"/>
                  </a:ext>
                </a:extLst>
              </p:cNvPr>
              <p:cNvSpPr/>
              <p:nvPr/>
            </p:nvSpPr>
            <p:spPr bwMode="auto">
              <a:xfrm>
                <a:off x="5789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507B809-53DB-38B9-7703-63C768704D1C}"/>
                  </a:ext>
                </a:extLst>
              </p:cNvPr>
              <p:cNvSpPr/>
              <p:nvPr/>
            </p:nvSpPr>
            <p:spPr bwMode="auto">
              <a:xfrm>
                <a:off x="6551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7C8DD9-C587-44A1-9B78-7DB6CEB71719}"/>
                  </a:ext>
                </a:extLst>
              </p:cNvPr>
              <p:cNvSpPr txBox="1"/>
              <p:nvPr/>
            </p:nvSpPr>
            <p:spPr>
              <a:xfrm>
                <a:off x="3628050" y="2626527"/>
                <a:ext cx="522608" cy="7073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0</a:t>
                </a:r>
                <a:endParaRPr lang="en-US" sz="2399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E24CA1-316B-1048-A5A1-FDBDC1A9CF62}"/>
                  </a:ext>
                </a:extLst>
              </p:cNvPr>
              <p:cNvSpPr txBox="1"/>
              <p:nvPr/>
            </p:nvSpPr>
            <p:spPr>
              <a:xfrm>
                <a:off x="4390051" y="2626528"/>
                <a:ext cx="522608" cy="7073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1</a:t>
                </a:r>
                <a:endParaRPr lang="en-US" sz="2399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CE6CB9-DC91-523D-A138-A910BFC9E254}"/>
                  </a:ext>
                </a:extLst>
              </p:cNvPr>
              <p:cNvSpPr txBox="1"/>
              <p:nvPr/>
            </p:nvSpPr>
            <p:spPr>
              <a:xfrm>
                <a:off x="5152050" y="2626525"/>
                <a:ext cx="522608" cy="7073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2</a:t>
                </a:r>
                <a:endParaRPr lang="en-US" sz="2399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4FCC56-EF03-B90E-8AB5-1DFC51774942}"/>
                  </a:ext>
                </a:extLst>
              </p:cNvPr>
              <p:cNvSpPr txBox="1"/>
              <p:nvPr/>
            </p:nvSpPr>
            <p:spPr>
              <a:xfrm>
                <a:off x="5914051" y="2630828"/>
                <a:ext cx="522608" cy="70732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3</a:t>
                </a:r>
                <a:endParaRPr lang="en-US" sz="2399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5197D7-1B1C-7CE7-7A08-80CC8ACC0C6F}"/>
                  </a:ext>
                </a:extLst>
              </p:cNvPr>
              <p:cNvSpPr txBox="1"/>
              <p:nvPr/>
            </p:nvSpPr>
            <p:spPr>
              <a:xfrm>
                <a:off x="6673728" y="2626525"/>
                <a:ext cx="522608" cy="70732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4</a:t>
                </a:r>
                <a:endParaRPr lang="en-US" sz="2399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D55D7-6509-1AF7-D2C7-CD2E49AA698F}"/>
                </a:ext>
              </a:extLst>
            </p:cNvPr>
            <p:cNvSpPr txBox="1"/>
            <p:nvPr/>
          </p:nvSpPr>
          <p:spPr>
            <a:xfrm>
              <a:off x="305055" y="4464001"/>
              <a:ext cx="4575603" cy="10617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 anchor="t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50" b="1" dirty="0" err="1"/>
                <a:t>Масив</a:t>
              </a:r>
              <a:r>
                <a:rPr lang="en-US" sz="2750" b="1" dirty="0"/>
                <a:t>/</a:t>
              </a:r>
              <a:r>
                <a:rPr lang="en-US" sz="2750" b="1" dirty="0" err="1"/>
                <a:t>Списък</a:t>
              </a:r>
              <a:br>
                <a:rPr lang="en-US" sz="2750" dirty="0"/>
              </a:br>
              <a:r>
                <a:rPr lang="en-US" sz="2350" dirty="0"/>
                <a:t>(</a:t>
              </a:r>
              <a:r>
                <a:rPr lang="en-US" sz="2350" dirty="0" err="1"/>
                <a:t>индексирана</a:t>
              </a:r>
              <a:r>
                <a:rPr lang="en-US" sz="2350" dirty="0"/>
                <a:t> </a:t>
              </a:r>
              <a:r>
                <a:rPr lang="en-US" sz="2350" dirty="0" err="1"/>
                <a:t>група</a:t>
              </a:r>
              <a:r>
                <a:rPr lang="en-US" sz="2350" dirty="0"/>
                <a:t> </a:t>
              </a:r>
              <a:r>
                <a:rPr lang="en-US" sz="2350" dirty="0" err="1"/>
                <a:t>от</a:t>
              </a:r>
              <a:r>
                <a:rPr lang="en-US" sz="2350" dirty="0"/>
                <a:t> </a:t>
              </a:r>
              <a:r>
                <a:rPr lang="en-US" sz="2350" dirty="0" err="1"/>
                <a:t>елементи</a:t>
              </a:r>
              <a:r>
                <a:rPr lang="en-US" sz="2350" dirty="0"/>
                <a:t>)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F489C37-6B95-69C1-005F-D7B367E8D124}"/>
              </a:ext>
            </a:extLst>
          </p:cNvPr>
          <p:cNvGrpSpPr/>
          <p:nvPr/>
        </p:nvGrpSpPr>
        <p:grpSpPr>
          <a:xfrm>
            <a:off x="5514276" y="3818638"/>
            <a:ext cx="6558558" cy="1642178"/>
            <a:chOff x="4550001" y="3873461"/>
            <a:chExt cx="6844577" cy="1642605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C908851-8B03-B4E6-E715-D99F0B13C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50001" y="3873461"/>
              <a:ext cx="6844577" cy="550639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29B3C0-4877-2EBE-5ADE-B7462D75B62D}"/>
                </a:ext>
              </a:extLst>
            </p:cNvPr>
            <p:cNvSpPr txBox="1"/>
            <p:nvPr/>
          </p:nvSpPr>
          <p:spPr>
            <a:xfrm>
              <a:off x="5807506" y="4454301"/>
              <a:ext cx="4329573" cy="10617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 anchor="t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2750" b="1" dirty="0"/>
                <a:t>Свързан </a:t>
              </a:r>
              <a:r>
                <a:rPr lang="en-US" sz="2750" b="1" dirty="0" err="1"/>
                <a:t>списък</a:t>
              </a:r>
              <a:endParaRPr lang="bg-BG" sz="2350" dirty="0" err="1"/>
            </a:p>
            <a:p>
              <a:pPr algn="ctr">
                <a:lnSpc>
                  <a:spcPct val="110000"/>
                </a:lnSpc>
              </a:pPr>
              <a:r>
                <a:rPr lang="en-US" sz="2350" dirty="0"/>
                <a:t>(</a:t>
              </a:r>
              <a:r>
                <a:rPr lang="en-US" sz="2350" dirty="0" err="1"/>
                <a:t>редица</a:t>
              </a:r>
              <a:r>
                <a:rPr lang="en-US" sz="2350" dirty="0"/>
                <a:t> </a:t>
              </a:r>
              <a:r>
                <a:rPr lang="en-US" sz="2350" dirty="0" err="1"/>
                <a:t>от</a:t>
              </a:r>
              <a:r>
                <a:rPr lang="en-US" sz="2350" dirty="0"/>
                <a:t> </a:t>
              </a:r>
              <a:r>
                <a:rPr lang="en-US" sz="2350" dirty="0" err="1"/>
                <a:t>свързани</a:t>
              </a:r>
              <a:r>
                <a:rPr lang="en-US" sz="2350" dirty="0"/>
                <a:t> </a:t>
              </a:r>
              <a:r>
                <a:rPr lang="en-US" sz="2350" dirty="0" err="1"/>
                <a:t>елементи</a:t>
              </a:r>
              <a:r>
                <a:rPr lang="en-US" sz="2350" dirty="0"/>
                <a:t>)</a:t>
              </a:r>
              <a:endParaRPr lang="bg-BG" sz="2350" dirty="0">
                <a:cs typeface="Calibri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73E34C7-52BF-268E-06E1-17B25D5B658F}"/>
              </a:ext>
            </a:extLst>
          </p:cNvPr>
          <p:cNvGrpSpPr/>
          <p:nvPr/>
        </p:nvGrpSpPr>
        <p:grpSpPr>
          <a:xfrm>
            <a:off x="762147" y="5053747"/>
            <a:ext cx="3786364" cy="1422804"/>
            <a:chOff x="831000" y="5366287"/>
            <a:chExt cx="3787350" cy="1423175"/>
          </a:xfrm>
        </p:grpSpPr>
        <p:pic>
          <p:nvPicPr>
            <p:cNvPr id="41" name="Picture 4" descr="Javascript Data Structures - Queues &amp; Priority Queues - Way2Net">
              <a:extLst>
                <a:ext uri="{FF2B5EF4-FFF2-40B4-BE49-F238E27FC236}">
                  <a16:creationId xmlns:a16="http://schemas.microsoft.com/office/drawing/2014/main" id="{BFE50B2E-2AFD-C4E8-A14E-E7D7B8D29C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000" y="5366287"/>
              <a:ext cx="3787350" cy="1257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49CB820-8A6A-6072-3D76-F47DF5D0E44A}"/>
                </a:ext>
              </a:extLst>
            </p:cNvPr>
            <p:cNvSpPr txBox="1"/>
            <p:nvPr/>
          </p:nvSpPr>
          <p:spPr>
            <a:xfrm>
              <a:off x="1889933" y="6129000"/>
              <a:ext cx="1508132" cy="6604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 anchor="t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2750" b="1" dirty="0" err="1"/>
                <a:t>Опашка</a:t>
              </a:r>
              <a:endParaRPr lang="en-US" sz="2750" b="1" dirty="0" err="1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004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noFill/>
          <a:ln>
            <a:noFill/>
          </a:ln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lnSpc>
                <a:spcPct val="9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</a:rPr>
              <a:t>Списък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от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числа</a:t>
            </a:r>
            <a:r>
              <a:rPr lang="en-US" sz="3400" dirty="0"/>
              <a:t>, </a:t>
            </a:r>
            <a:r>
              <a:rPr lang="en-US" sz="3400" dirty="0" err="1">
                <a:ea typeface="+mn-lt"/>
                <a:cs typeface="+mn-lt"/>
              </a:rPr>
              <a:t>представляващ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последователност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от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суми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на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доходите</a:t>
            </a:r>
            <a:r>
              <a:rPr lang="en-US" sz="3400" dirty="0"/>
              <a:t>:</a:t>
            </a:r>
            <a:endParaRPr lang="bg-BG" dirty="0"/>
          </a:p>
          <a:p>
            <a:pPr marL="456565" indent="-456565">
              <a:lnSpc>
                <a:spcPct val="90000"/>
              </a:lnSpc>
            </a:pPr>
            <a:endParaRPr lang="bg-BG" sz="3199" dirty="0">
              <a:cs typeface="Calibri"/>
            </a:endParaRPr>
          </a:p>
          <a:p>
            <a:pPr marL="456565" indent="-456565">
              <a:lnSpc>
                <a:spcPct val="90000"/>
              </a:lnSpc>
            </a:pPr>
            <a:endParaRPr lang="en-US" sz="3199" dirty="0">
              <a:cs typeface="Calibri"/>
            </a:endParaRPr>
          </a:p>
          <a:p>
            <a:pPr marL="456565" indent="-456565">
              <a:lnSpc>
                <a:spcPct val="90000"/>
              </a:lnSpc>
            </a:pPr>
            <a:endParaRPr lang="en-US" sz="3199" dirty="0"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96565" indent="-456565">
              <a:lnSpc>
                <a:spcPct val="90000"/>
              </a:lnSpc>
              <a:spcBef>
                <a:spcPts val="0"/>
              </a:spcBef>
            </a:pPr>
            <a:r>
              <a:rPr lang="en-US" sz="3400" dirty="0" err="1">
                <a:solidFill>
                  <a:srgbClr val="234465"/>
                </a:solidFill>
              </a:rPr>
              <a:t>Добавяне</a:t>
            </a:r>
            <a:r>
              <a:rPr lang="en-US" sz="3400" dirty="0">
                <a:solidFill>
                  <a:srgbClr val="234465"/>
                </a:solidFill>
              </a:rPr>
              <a:t> </a:t>
            </a:r>
            <a:r>
              <a:rPr lang="en-US" sz="3400" dirty="0" err="1">
                <a:solidFill>
                  <a:srgbClr val="234465"/>
                </a:solidFill>
              </a:rPr>
              <a:t>на</a:t>
            </a:r>
            <a:r>
              <a:rPr lang="en-US" sz="3400" dirty="0">
                <a:solidFill>
                  <a:srgbClr val="234465"/>
                </a:solidFill>
              </a:rPr>
              <a:t> </a:t>
            </a:r>
            <a:r>
              <a:rPr lang="en-US" sz="3400" b="1" dirty="0" err="1">
                <a:solidFill>
                  <a:schemeClr val="bg1"/>
                </a:solidFill>
              </a:rPr>
              <a:t>нов</a:t>
            </a:r>
            <a:r>
              <a:rPr lang="en-US" sz="3400" b="1" dirty="0">
                <a:solidFill>
                  <a:schemeClr val="bg1"/>
                </a:solidFill>
              </a:rPr>
              <a:t> </a:t>
            </a:r>
            <a:r>
              <a:rPr lang="en-US" sz="3400" b="1" dirty="0" err="1">
                <a:solidFill>
                  <a:schemeClr val="bg1"/>
                </a:solidFill>
              </a:rPr>
              <a:t>доход</a:t>
            </a:r>
            <a:r>
              <a:rPr lang="en-US" sz="3400" dirty="0"/>
              <a:t>:</a:t>
            </a:r>
            <a:endParaRPr lang="bg-BG" sz="3400" dirty="0"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3199" dirty="0"/>
          </a:p>
          <a:p>
            <a:pPr marL="456565" indent="-456565">
              <a:lnSpc>
                <a:spcPct val="9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</a:rPr>
              <a:t>Модифициране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 err="1"/>
              <a:t>на</a:t>
            </a:r>
            <a:r>
              <a:rPr lang="en-US" sz="3400" dirty="0">
                <a:solidFill>
                  <a:srgbClr val="234465"/>
                </a:solidFill>
              </a:rPr>
              <a:t> </a:t>
            </a:r>
            <a:r>
              <a:rPr lang="en-US" sz="3400" dirty="0" err="1"/>
              <a:t>съществуващ</a:t>
            </a:r>
            <a:r>
              <a:rPr lang="en-US" sz="3400" dirty="0"/>
              <a:t> </a:t>
            </a:r>
            <a:r>
              <a:rPr lang="en-US" sz="3400" dirty="0" err="1"/>
              <a:t>доход</a:t>
            </a:r>
            <a:r>
              <a:rPr lang="en-US" sz="3400" dirty="0"/>
              <a:t>:</a:t>
            </a:r>
            <a:endParaRPr lang="en-US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>
                <a:solidFill>
                  <a:srgbClr val="FFFFFF"/>
                </a:solidFill>
                <a:ea typeface="+mj-lt"/>
                <a:cs typeface="+mj-lt"/>
              </a:rPr>
              <a:t>Списък</a:t>
            </a:r>
            <a:r>
              <a:rPr lang="en-US" sz="3950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en-US" sz="3950" dirty="0" err="1">
                <a:solidFill>
                  <a:srgbClr val="FFFFFF"/>
                </a:solidFill>
                <a:ea typeface="+mj-lt"/>
                <a:cs typeface="+mj-lt"/>
              </a:rPr>
              <a:t>от</a:t>
            </a:r>
            <a:r>
              <a:rPr lang="en-US" sz="3950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en-US" sz="3950" dirty="0" err="1">
                <a:solidFill>
                  <a:srgbClr val="FFFFFF"/>
                </a:solidFill>
                <a:ea typeface="+mj-lt"/>
                <a:cs typeface="+mj-lt"/>
              </a:rPr>
              <a:t>числа</a:t>
            </a:r>
            <a:r>
              <a:rPr lang="en-US" sz="3950" dirty="0"/>
              <a:t> – </a:t>
            </a:r>
            <a:r>
              <a:rPr lang="bg-BG" sz="3950" dirty="0"/>
              <a:t>п</a:t>
            </a:r>
            <a:r>
              <a:rPr lang="en-US" sz="3950" dirty="0" err="1"/>
              <a:t>ример</a:t>
            </a:r>
            <a:endParaRPr lang="bg-BG" dirty="0" err="1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7407" y="2305322"/>
            <a:ext cx="4535605" cy="1925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>
                <a:solidFill>
                  <a:schemeClr val="bg1"/>
                </a:solidFill>
              </a:rPr>
              <a:t>var</a:t>
            </a:r>
            <a:r>
              <a:rPr lang="en-US" sz="2398" noProof="1"/>
              <a:t> incomes = </a:t>
            </a:r>
          </a:p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/>
              <a:t>  new List&lt;double&gt;() </a:t>
            </a:r>
            <a:r>
              <a:rPr lang="en-US" sz="2398" noProof="1">
                <a:solidFill>
                  <a:schemeClr val="bg1"/>
                </a:solidFill>
              </a:rPr>
              <a:t>{</a:t>
            </a:r>
          </a:p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/>
              <a:t>    150, 200, 70.50, 120</a:t>
            </a:r>
          </a:p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>
                <a:solidFill>
                  <a:schemeClr val="bg1"/>
                </a:solidFill>
              </a:rPr>
              <a:t>  }</a:t>
            </a:r>
            <a:r>
              <a:rPr lang="en-US" sz="2398" noProof="1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467387" y="3015207"/>
            <a:ext cx="622180" cy="38090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7432952"/>
              </p:ext>
            </p:extLst>
          </p:nvPr>
        </p:nvGraphicFramePr>
        <p:xfrm>
          <a:off x="6209522" y="2261769"/>
          <a:ext cx="4737121" cy="2616653"/>
        </p:xfrm>
        <a:graphic>
          <a:graphicData uri="http://schemas.openxmlformats.org/drawingml/2006/table">
            <a:tbl>
              <a:tblPr/>
              <a:tblGrid>
                <a:gridCol w="300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Елемент</a:t>
                      </a:r>
                      <a:endParaRPr kumimoji="1" lang="en-US" sz="2800" b="1" i="0" u="none" strike="noStrike" kern="1200" cap="none" normalizeH="0" baseline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Стойност</a:t>
                      </a:r>
                      <a:endParaRPr kumimoji="1" lang="en-US" sz="2800" b="1" i="0" u="none" strike="noStrike" kern="1200" cap="none" normalizeH="0" baseline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973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70.50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66BBF2D-379E-4BE2-BA7C-A7DF845F43C2}"/>
              </a:ext>
            </a:extLst>
          </p:cNvPr>
          <p:cNvSpPr txBox="1">
            <a:spLocks/>
          </p:cNvSpPr>
          <p:nvPr/>
        </p:nvSpPr>
        <p:spPr>
          <a:xfrm>
            <a:off x="767408" y="4910744"/>
            <a:ext cx="4535605" cy="587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/>
              <a:t>incomes.</a:t>
            </a:r>
            <a:r>
              <a:rPr lang="en-US" sz="2398" noProof="1">
                <a:solidFill>
                  <a:schemeClr val="bg1"/>
                </a:solidFill>
              </a:rPr>
              <a:t>Add</a:t>
            </a:r>
            <a:r>
              <a:rPr lang="en-US" sz="2398" noProof="1"/>
              <a:t>(300);</a:t>
            </a:r>
          </a:p>
        </p:txBody>
      </p:sp>
      <p:graphicFrame>
        <p:nvGraphicFramePr>
          <p:cNvPr id="11" name="Group 134">
            <a:extLst>
              <a:ext uri="{FF2B5EF4-FFF2-40B4-BE49-F238E27FC236}">
                <a16:creationId xmlns:a16="http://schemas.microsoft.com/office/drawing/2014/main" id="{DDFB70F3-36DD-442D-8B08-3F62B4ED20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578434"/>
              </p:ext>
            </p:extLst>
          </p:nvPr>
        </p:nvGraphicFramePr>
        <p:xfrm>
          <a:off x="6211019" y="4888301"/>
          <a:ext cx="4737105" cy="496800"/>
        </p:xfrm>
        <a:graphic>
          <a:graphicData uri="http://schemas.openxmlformats.org/drawingml/2006/table">
            <a:tbl>
              <a:tblPr/>
              <a:tblGrid>
                <a:gridCol w="3005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9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E15851A-0F40-4A4A-A671-7E813D82614B}"/>
              </a:ext>
            </a:extLst>
          </p:cNvPr>
          <p:cNvSpPr txBox="1">
            <a:spLocks/>
          </p:cNvSpPr>
          <p:nvPr/>
        </p:nvSpPr>
        <p:spPr>
          <a:xfrm>
            <a:off x="767408" y="6178071"/>
            <a:ext cx="4535605" cy="587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/>
              <a:t>incomes</a:t>
            </a:r>
            <a:r>
              <a:rPr lang="en-US" sz="2398" noProof="1">
                <a:solidFill>
                  <a:schemeClr val="bg1"/>
                </a:solidFill>
              </a:rPr>
              <a:t>[1] = </a:t>
            </a:r>
            <a:r>
              <a:rPr lang="en-US" sz="2398" noProof="1"/>
              <a:t>250;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DBDF40B-E5FA-4855-8260-DF9618C1A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565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66F1D-7929-4F82-8447-9EFC3061B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116" y="1219777"/>
            <a:ext cx="2907770" cy="2907770"/>
          </a:xfrm>
          <a:prstGeom prst="rect">
            <a:avLst/>
          </a:prstGeom>
        </p:spPr>
      </p:pic>
      <p:sp>
        <p:nvSpPr>
          <p:cNvPr id="14" name="Subtitle 13">
            <a:extLst>
              <a:ext uri="{FF2B5EF4-FFF2-40B4-BE49-F238E27FC236}">
                <a16:creationId xmlns:a16="http://schemas.microsoft.com/office/drawing/2014/main" id="{A2E72B97-4A89-9338-8F14-D17FADFCEE2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r>
              <a:rPr lang="bg-BG" sz="3600" b="1" dirty="0">
                <a:latin typeface="Consolas"/>
                <a:cs typeface="Calibri"/>
              </a:rPr>
              <a:t>(), </a:t>
            </a:r>
            <a:r>
              <a:rPr lang="bg-BG" sz="3600" b="1" dirty="0" err="1">
                <a:latin typeface="Consolas"/>
                <a:cs typeface="Calibri"/>
              </a:rPr>
              <a:t>Peek</a:t>
            </a:r>
            <a:r>
              <a:rPr lang="bg-BG" sz="3600" b="1" dirty="0">
                <a:latin typeface="Consolas"/>
                <a:cs typeface="Calibri"/>
              </a:rPr>
              <a:t>(), </a:t>
            </a:r>
            <a:r>
              <a:rPr lang="bg-BG" sz="3600" b="1" dirty="0" err="1">
                <a:latin typeface="Consolas"/>
                <a:cs typeface="Calibri"/>
              </a:rPr>
              <a:t>Pop</a:t>
            </a:r>
            <a:r>
              <a:rPr lang="bg-BG" sz="3600" b="1" dirty="0">
                <a:latin typeface="Consolas"/>
                <a:cs typeface="Calibri"/>
              </a:rPr>
              <a:t>()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FF2FD3-2080-4545-8A28-36F73B9684B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err="1"/>
              <a:t>Общ</a:t>
            </a:r>
            <a:r>
              <a:rPr lang="en-GB" dirty="0"/>
              <a:t> </a:t>
            </a:r>
            <a:r>
              <a:rPr lang="en-GB" dirty="0" err="1"/>
              <a:t>преглед</a:t>
            </a:r>
            <a:r>
              <a:rPr lang="en-GB" dirty="0"/>
              <a:t> и </a:t>
            </a:r>
            <a:r>
              <a:rPr lang="en-GB" dirty="0" err="1"/>
              <a:t>работа</a:t>
            </a:r>
            <a:r>
              <a:rPr lang="en-GB" dirty="0"/>
              <a:t> </a:t>
            </a:r>
            <a:r>
              <a:rPr lang="en-GB" dirty="0" err="1"/>
              <a:t>със</a:t>
            </a:r>
            <a:r>
              <a:rPr lang="en-GB" dirty="0"/>
              <a:t> </a:t>
            </a:r>
            <a:r>
              <a:rPr lang="en-GB" dirty="0" err="1"/>
              <a:t>стек</a:t>
            </a:r>
            <a:endParaRPr lang="bg-BG" dirty="0" err="1"/>
          </a:p>
        </p:txBody>
      </p:sp>
    </p:spTree>
    <p:extLst>
      <p:ext uri="{BB962C8B-B14F-4D97-AF65-F5344CB8AC3E}">
        <p14:creationId xmlns:p14="http://schemas.microsoft.com/office/powerpoint/2010/main" val="288654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cs typeface="Consolas" panose="020B0609020204030204" pitchFamily="49" charset="0"/>
              </a:rPr>
              <a:t>Стек</a:t>
            </a:r>
            <a:r>
              <a:rPr lang="en-US" sz="3400" b="1" dirty="0">
                <a:solidFill>
                  <a:schemeClr val="bg1"/>
                </a:solidFill>
                <a:cs typeface="Consolas" panose="020B0609020204030204" pitchFamily="49" charset="0"/>
              </a:rPr>
              <a:t> </a:t>
            </a:r>
            <a:r>
              <a:rPr lang="en-US" sz="3400" dirty="0" err="1">
                <a:solidFill>
                  <a:srgbClr val="234465"/>
                </a:solidFill>
                <a:cs typeface="Consolas" panose="020B0609020204030204" pitchFamily="49" charset="0"/>
              </a:rPr>
              <a:t>предоставя</a:t>
            </a:r>
            <a:r>
              <a:rPr lang="en-US" sz="3400" dirty="0">
                <a:cs typeface="Consolas" panose="020B0609020204030204" pitchFamily="49" charset="0"/>
              </a:rPr>
              <a:t> </a:t>
            </a:r>
            <a:r>
              <a:rPr lang="en-US" sz="3400" dirty="0" err="1">
                <a:cs typeface="Consolas" panose="020B0609020204030204" pitchFamily="49" charset="0"/>
              </a:rPr>
              <a:t>следните</a:t>
            </a:r>
            <a:r>
              <a:rPr lang="en-US" sz="3400" dirty="0">
                <a:cs typeface="Consolas" panose="020B0609020204030204" pitchFamily="49" charset="0"/>
              </a:rPr>
              <a:t> </a:t>
            </a:r>
            <a:r>
              <a:rPr lang="en-US" sz="3400" dirty="0" err="1">
                <a:cs typeface="Consolas" panose="020B0609020204030204" pitchFamily="49" charset="0"/>
              </a:rPr>
              <a:t>функции</a:t>
            </a:r>
            <a:r>
              <a:rPr lang="en-US" sz="3400" dirty="0">
                <a:cs typeface="Consolas" panose="020B0609020204030204" pitchFamily="49" charset="0"/>
              </a:rPr>
              <a:t>:</a:t>
            </a:r>
            <a:endParaRPr lang="bg-BG" dirty="0"/>
          </a:p>
          <a:p>
            <a:pPr lvl="1" indent="-360045"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Вкарване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dirty="0" err="1">
                <a:cs typeface="Consolas" panose="020B0609020204030204" pitchFamily="49" charset="0"/>
              </a:rPr>
              <a:t>на</a:t>
            </a:r>
            <a:r>
              <a:rPr lang="en-US" sz="3200" dirty="0">
                <a:cs typeface="Consolas" panose="020B0609020204030204" pitchFamily="49" charset="0"/>
              </a:rPr>
              <a:t> </a:t>
            </a:r>
            <a:r>
              <a:rPr lang="en-US" sz="3200" dirty="0" err="1">
                <a:cs typeface="Consolas" panose="020B0609020204030204" pitchFamily="49" charset="0"/>
              </a:rPr>
              <a:t>елемент</a:t>
            </a:r>
            <a:endParaRPr lang="en-US" sz="3200" dirty="0">
              <a:cs typeface="Consolas" panose="020B0609020204030204" pitchFamily="49" charset="0"/>
            </a:endParaRPr>
          </a:p>
          <a:p>
            <a:pPr lvl="1" indent="-360045"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cs typeface="Consolas" panose="020B0609020204030204" pitchFamily="49" charset="0"/>
              </a:rPr>
              <a:t>Премахане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dirty="0" err="1">
                <a:cs typeface="Consolas" panose="020B0609020204030204" pitchFamily="49" charset="0"/>
              </a:rPr>
              <a:t>на</a:t>
            </a:r>
            <a:r>
              <a:rPr lang="en-US" sz="3200" dirty="0">
                <a:cs typeface="Consolas" panose="020B0609020204030204" pitchFamily="49" charset="0"/>
              </a:rPr>
              <a:t> </a:t>
            </a:r>
            <a:r>
              <a:rPr lang="en-US" sz="3200" dirty="0" err="1">
                <a:cs typeface="Consolas" panose="020B0609020204030204" pitchFamily="49" charset="0"/>
              </a:rPr>
              <a:t>последния</a:t>
            </a:r>
            <a:r>
              <a:rPr lang="en-US" sz="3200" dirty="0">
                <a:cs typeface="Consolas" panose="020B0609020204030204" pitchFamily="49" charset="0"/>
              </a:rPr>
              <a:t> </a:t>
            </a:r>
            <a:r>
              <a:rPr lang="en-US" sz="3200" dirty="0" err="1">
                <a:cs typeface="Consolas" panose="020B0609020204030204" pitchFamily="49" charset="0"/>
              </a:rPr>
              <a:t>елемент</a:t>
            </a:r>
          </a:p>
          <a:p>
            <a:pPr lvl="1" indent="-360045"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cs typeface="Consolas" panose="020B0609020204030204" pitchFamily="49" charset="0"/>
              </a:rPr>
              <a:t>Връщане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dirty="0" err="1">
                <a:cs typeface="Consolas" panose="020B0609020204030204" pitchFamily="49" charset="0"/>
              </a:rPr>
              <a:t>на</a:t>
            </a:r>
            <a:r>
              <a:rPr lang="en-US" sz="3200" dirty="0">
                <a:cs typeface="Consolas" panose="020B0609020204030204" pitchFamily="49" charset="0"/>
              </a:rPr>
              <a:t> </a:t>
            </a:r>
            <a:r>
              <a:rPr lang="en-US" sz="3200" dirty="0" err="1">
                <a:cs typeface="Consolas" panose="020B0609020204030204" pitchFamily="49" charset="0"/>
              </a:rPr>
              <a:t>последния</a:t>
            </a:r>
            <a:r>
              <a:rPr lang="en-US" sz="3200" dirty="0">
                <a:cs typeface="Consolas" panose="020B0609020204030204" pitchFamily="49" charset="0"/>
              </a:rPr>
              <a:t> </a:t>
            </a:r>
            <a:r>
              <a:rPr lang="en-US" sz="3200" dirty="0" err="1">
                <a:cs typeface="Consolas" panose="020B0609020204030204" pitchFamily="49" charset="0"/>
              </a:rPr>
              <a:t>елемент</a:t>
            </a:r>
            <a:r>
              <a:rPr lang="en-US" sz="3200" dirty="0">
                <a:cs typeface="Consolas" panose="020B0609020204030204" pitchFamily="49" charset="0"/>
              </a:rPr>
              <a:t> </a:t>
            </a:r>
            <a:r>
              <a:rPr lang="en-US" sz="3200" dirty="0" err="1">
                <a:cs typeface="Consolas" panose="020B0609020204030204" pitchFamily="49" charset="0"/>
              </a:rPr>
              <a:t>без</a:t>
            </a:r>
            <a:r>
              <a:rPr lang="en-US" sz="3200" dirty="0">
                <a:cs typeface="Consolas" panose="020B0609020204030204" pitchFamily="49" charset="0"/>
              </a:rPr>
              <a:t> </a:t>
            </a:r>
            <a:r>
              <a:rPr lang="en-US" sz="3200" dirty="0" err="1">
                <a:cs typeface="Consolas" panose="020B0609020204030204" pitchFamily="49" charset="0"/>
              </a:rPr>
              <a:t>премахване</a:t>
            </a:r>
            <a:endParaRPr lang="en-US" sz="3200" dirty="0">
              <a:cs typeface="Consolas" panose="020B0609020204030204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Стек</a:t>
            </a:r>
            <a:r>
              <a:rPr lang="en-US" sz="3950" dirty="0"/>
              <a:t> – </a:t>
            </a:r>
            <a:r>
              <a:rPr lang="en-US" sz="3950" dirty="0" err="1">
                <a:ea typeface="+mj-lt"/>
                <a:cs typeface="+mj-lt"/>
              </a:rPr>
              <a:t>Абстрактен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тип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данни</a:t>
            </a:r>
            <a:endParaRPr lang="bg-BG" sz="3950" dirty="0">
              <a:cs typeface="Calibri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316000" y="3939443"/>
            <a:ext cx="1599783" cy="2927149"/>
            <a:chOff x="2817812" y="3733800"/>
            <a:chExt cx="1600200" cy="2927911"/>
          </a:xfrm>
        </p:grpSpPr>
        <p:grpSp>
          <p:nvGrpSpPr>
            <p:cNvPr id="10" name="Group 9"/>
            <p:cNvGrpSpPr/>
            <p:nvPr/>
          </p:nvGrpSpPr>
          <p:grpSpPr>
            <a:xfrm>
              <a:off x="2817812" y="3733800"/>
              <a:ext cx="1600200" cy="2342383"/>
              <a:chOff x="3008467" y="3810000"/>
              <a:chExt cx="1600200" cy="2342383"/>
            </a:xfrm>
          </p:grpSpPr>
          <p:sp>
            <p:nvSpPr>
              <p:cNvPr id="65" name="Text Placeholder 7"/>
              <p:cNvSpPr txBox="1">
                <a:spLocks/>
              </p:cNvSpPr>
              <p:nvPr/>
            </p:nvSpPr>
            <p:spPr>
              <a:xfrm flipH="1">
                <a:off x="3008467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66" name="Text Placeholder 7"/>
              <p:cNvSpPr txBox="1">
                <a:spLocks/>
              </p:cNvSpPr>
              <p:nvPr/>
            </p:nvSpPr>
            <p:spPr>
              <a:xfrm flipH="1">
                <a:off x="3112038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67" name="Text Placeholder 7"/>
              <p:cNvSpPr txBox="1">
                <a:spLocks/>
              </p:cNvSpPr>
              <p:nvPr/>
            </p:nvSpPr>
            <p:spPr>
              <a:xfrm flipH="1">
                <a:off x="3112038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68" name="Text Placeholder 7"/>
              <p:cNvSpPr txBox="1">
                <a:spLocks/>
              </p:cNvSpPr>
              <p:nvPr/>
            </p:nvSpPr>
            <p:spPr>
              <a:xfrm flipH="1">
                <a:off x="3112038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6" name="Down Arrow 5"/>
              <p:cNvSpPr/>
              <p:nvPr/>
            </p:nvSpPr>
            <p:spPr bwMode="auto">
              <a:xfrm>
                <a:off x="3633012" y="3810000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958557" y="6019800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Push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40958" y="3939443"/>
            <a:ext cx="1599783" cy="2910201"/>
            <a:chOff x="5881025" y="3733800"/>
            <a:chExt cx="1600200" cy="2910959"/>
          </a:xfrm>
        </p:grpSpPr>
        <p:grpSp>
          <p:nvGrpSpPr>
            <p:cNvPr id="13" name="Group 12"/>
            <p:cNvGrpSpPr/>
            <p:nvPr/>
          </p:nvGrpSpPr>
          <p:grpSpPr>
            <a:xfrm>
              <a:off x="5881025" y="3733800"/>
              <a:ext cx="1600200" cy="2348441"/>
              <a:chOff x="6185739" y="3803942"/>
              <a:chExt cx="1600200" cy="2348441"/>
            </a:xfrm>
          </p:grpSpPr>
          <p:sp>
            <p:nvSpPr>
              <p:cNvPr id="41" name="Text Placeholder 7"/>
              <p:cNvSpPr txBox="1">
                <a:spLocks/>
              </p:cNvSpPr>
              <p:nvPr/>
            </p:nvSpPr>
            <p:spPr>
              <a:xfrm flipH="1">
                <a:off x="6185739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42" name="Text Placeholder 7"/>
              <p:cNvSpPr txBox="1">
                <a:spLocks/>
              </p:cNvSpPr>
              <p:nvPr/>
            </p:nvSpPr>
            <p:spPr>
              <a:xfrm flipH="1">
                <a:off x="6289310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43" name="Text Placeholder 7"/>
              <p:cNvSpPr txBox="1">
                <a:spLocks/>
              </p:cNvSpPr>
              <p:nvPr/>
            </p:nvSpPr>
            <p:spPr>
              <a:xfrm flipH="1">
                <a:off x="6289310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44" name="Text Placeholder 7"/>
              <p:cNvSpPr txBox="1">
                <a:spLocks/>
              </p:cNvSpPr>
              <p:nvPr/>
            </p:nvSpPr>
            <p:spPr>
              <a:xfrm flipH="1">
                <a:off x="6289310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>
                <a:off x="6821939" y="3803942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Multiplication Sign 30"/>
              <p:cNvSpPr/>
              <p:nvPr/>
            </p:nvSpPr>
            <p:spPr>
              <a:xfrm flipH="1">
                <a:off x="6316966" y="4073097"/>
                <a:ext cx="1386688" cy="1217019"/>
              </a:xfrm>
              <a:prstGeom prst="mathMultiply">
                <a:avLst/>
              </a:prstGeom>
              <a:solidFill>
                <a:schemeClr val="tx1">
                  <a:alpha val="3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6045080" y="6002848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Pop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79928" y="3929802"/>
            <a:ext cx="1599783" cy="2905720"/>
            <a:chOff x="8856012" y="3733800"/>
            <a:chExt cx="1600200" cy="2906477"/>
          </a:xfrm>
        </p:grpSpPr>
        <p:grpSp>
          <p:nvGrpSpPr>
            <p:cNvPr id="9" name="Group 8"/>
            <p:cNvGrpSpPr/>
            <p:nvPr/>
          </p:nvGrpSpPr>
          <p:grpSpPr>
            <a:xfrm>
              <a:off x="8856012" y="3733800"/>
              <a:ext cx="1600200" cy="2351958"/>
              <a:chOff x="9259440" y="3800425"/>
              <a:chExt cx="1600200" cy="2351958"/>
            </a:xfrm>
          </p:grpSpPr>
          <p:sp>
            <p:nvSpPr>
              <p:cNvPr id="69" name="Text Placeholder 7"/>
              <p:cNvSpPr txBox="1">
                <a:spLocks/>
              </p:cNvSpPr>
              <p:nvPr/>
            </p:nvSpPr>
            <p:spPr>
              <a:xfrm flipH="1">
                <a:off x="9259440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363011" y="4442398"/>
                <a:ext cx="1410568" cy="1627075"/>
                <a:chOff x="9363011" y="4442398"/>
                <a:chExt cx="1410568" cy="1627075"/>
              </a:xfrm>
            </p:grpSpPr>
            <p:sp>
              <p:nvSpPr>
                <p:cNvPr id="70" name="Text Placeholder 7"/>
                <p:cNvSpPr txBox="1">
                  <a:spLocks/>
                </p:cNvSpPr>
                <p:nvPr/>
              </p:nvSpPr>
              <p:spPr>
                <a:xfrm flipH="1">
                  <a:off x="9363011" y="557544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2</a:t>
                  </a:r>
                </a:p>
              </p:txBody>
            </p:sp>
            <p:sp>
              <p:nvSpPr>
                <p:cNvPr id="71" name="Text Placeholder 7"/>
                <p:cNvSpPr txBox="1">
                  <a:spLocks/>
                </p:cNvSpPr>
                <p:nvPr/>
              </p:nvSpPr>
              <p:spPr>
                <a:xfrm flipH="1">
                  <a:off x="9363011" y="444239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10</a:t>
                  </a:r>
                </a:p>
              </p:txBody>
            </p:sp>
            <p:sp>
              <p:nvSpPr>
                <p:cNvPr id="72" name="Text Placeholder 7"/>
                <p:cNvSpPr txBox="1">
                  <a:spLocks/>
                </p:cNvSpPr>
                <p:nvPr/>
              </p:nvSpPr>
              <p:spPr>
                <a:xfrm flipH="1">
                  <a:off x="9363011" y="4998512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5</a:t>
                  </a:r>
                </a:p>
              </p:txBody>
            </p:sp>
          </p:grpSp>
          <p:sp>
            <p:nvSpPr>
              <p:cNvPr id="75" name="Down Arrow 74"/>
              <p:cNvSpPr/>
              <p:nvPr/>
            </p:nvSpPr>
            <p:spPr bwMode="auto">
              <a:xfrm rot="10800000">
                <a:off x="9895640" y="3800425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9019925" y="5998366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Peek</a:t>
              </a:r>
            </a:p>
          </p:txBody>
        </p:sp>
      </p:grpSp>
      <p:sp>
        <p:nvSpPr>
          <p:cNvPr id="31" name="Slide Number">
            <a:extLst>
              <a:ext uri="{FF2B5EF4-FFF2-40B4-BE49-F238E27FC236}">
                <a16:creationId xmlns:a16="http://schemas.microsoft.com/office/drawing/2014/main" id="{5802771A-E0E9-41A4-A2F1-99E11ECAAF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9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3350</TotalTime>
  <Words>2554</Words>
  <Application>Microsoft Macintosh PowerPoint</Application>
  <PresentationFormat>Widescreen</PresentationFormat>
  <Paragraphs>477</Paragraphs>
  <Slides>36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Стек и опашка</vt:lpstr>
      <vt:lpstr>Съдържание</vt:lpstr>
      <vt:lpstr>Линейни структури от данни</vt:lpstr>
      <vt:lpstr>Структури от данни</vt:lpstr>
      <vt:lpstr>Защо стуктурите от данни са толкова важни?</vt:lpstr>
      <vt:lpstr>Линейни данни</vt:lpstr>
      <vt:lpstr>Списък от числа – пример</vt:lpstr>
      <vt:lpstr>Общ преглед и работа със стек</vt:lpstr>
      <vt:lpstr>Стек – Абстрактен тип данни</vt:lpstr>
      <vt:lpstr>Push() –Вкарване на елемент в края</vt:lpstr>
      <vt:lpstr>Pop() – Премахане и връщане на последния елемент</vt:lpstr>
      <vt:lpstr>PowerPoint Presentation</vt:lpstr>
      <vt:lpstr>Задача: Обратен низ</vt:lpstr>
      <vt:lpstr>Решение: Обратен низ</vt:lpstr>
      <vt:lpstr>Стек – Методи</vt:lpstr>
      <vt:lpstr>Задача: Прост калкулатор</vt:lpstr>
      <vt:lpstr>Решение: Прост калкулатор (1)</vt:lpstr>
      <vt:lpstr>Решение: Прост калкулатор (2)</vt:lpstr>
      <vt:lpstr>Задача: Сума на стек</vt:lpstr>
      <vt:lpstr>Решение: Сума на стек (1)</vt:lpstr>
      <vt:lpstr>Решение: Сума на стек (2)</vt:lpstr>
      <vt:lpstr>Задача: Математически скоби</vt:lpstr>
      <vt:lpstr>Решение: Математически скоби</vt:lpstr>
      <vt:lpstr>Общ преглед и работа с опашка</vt:lpstr>
      <vt:lpstr>Опашка – Абстрактен тип данни</vt:lpstr>
      <vt:lpstr>Enqueue() – Вкарване на елемент в края</vt:lpstr>
      <vt:lpstr>Dequeue() –Премахане и връщане на първия елемент</vt:lpstr>
      <vt:lpstr>Peek() – Връща на първия елемент без да го премахва</vt:lpstr>
      <vt:lpstr>Задача: Горещ картоф</vt:lpstr>
      <vt:lpstr>Задача: Горещ картоф</vt:lpstr>
      <vt:lpstr>Опашка – Методи</vt:lpstr>
      <vt:lpstr>Задача: Задръстване</vt:lpstr>
      <vt:lpstr>Решение: Задръстване</vt:lpstr>
      <vt:lpstr>Какво научихме днес? 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 and Queues</dc:title>
  <dc:subject>C# Advanced – Practical Training Course @ SoftUni</dc:subject>
  <dc:creator>Software University</dc:creator>
  <cp:keywords>programming;education;software engineering;software development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635</cp:revision>
  <dcterms:created xsi:type="dcterms:W3CDTF">2018-05-23T13:08:44Z</dcterms:created>
  <dcterms:modified xsi:type="dcterms:W3CDTF">2023-01-19T17:32:23Z</dcterms:modified>
  <cp:category>© SoftUni – https://softuni.org</cp:category>
</cp:coreProperties>
</file>