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503" r:id="rId2"/>
    <p:sldId id="276" r:id="rId3"/>
    <p:sldId id="353" r:id="rId4"/>
    <p:sldId id="741" r:id="rId5"/>
    <p:sldId id="735" r:id="rId6"/>
    <p:sldId id="736" r:id="rId7"/>
    <p:sldId id="738" r:id="rId8"/>
    <p:sldId id="610" r:id="rId9"/>
    <p:sldId id="743" r:id="rId10"/>
    <p:sldId id="816" r:id="rId11"/>
    <p:sldId id="749" r:id="rId12"/>
    <p:sldId id="733" r:id="rId13"/>
    <p:sldId id="781" r:id="rId14"/>
    <p:sldId id="791" r:id="rId15"/>
    <p:sldId id="649" r:id="rId16"/>
    <p:sldId id="817" r:id="rId17"/>
    <p:sldId id="707" r:id="rId18"/>
    <p:sldId id="748" r:id="rId19"/>
    <p:sldId id="714" r:id="rId20"/>
    <p:sldId id="818" r:id="rId21"/>
    <p:sldId id="819" r:id="rId22"/>
    <p:sldId id="726" r:id="rId23"/>
    <p:sldId id="785" r:id="rId24"/>
    <p:sldId id="786" r:id="rId25"/>
    <p:sldId id="767" r:id="rId26"/>
    <p:sldId id="784" r:id="rId27"/>
    <p:sldId id="776" r:id="rId28"/>
    <p:sldId id="742" r:id="rId29"/>
    <p:sldId id="793" r:id="rId30"/>
    <p:sldId id="794" r:id="rId31"/>
    <p:sldId id="800" r:id="rId32"/>
    <p:sldId id="774" r:id="rId33"/>
    <p:sldId id="790" r:id="rId34"/>
    <p:sldId id="806" r:id="rId35"/>
    <p:sldId id="811" r:id="rId36"/>
    <p:sldId id="808" r:id="rId37"/>
    <p:sldId id="809" r:id="rId38"/>
    <p:sldId id="810" r:id="rId39"/>
    <p:sldId id="795" r:id="rId40"/>
    <p:sldId id="796" r:id="rId41"/>
    <p:sldId id="797" r:id="rId42"/>
    <p:sldId id="798" r:id="rId43"/>
    <p:sldId id="799" r:id="rId44"/>
    <p:sldId id="759" r:id="rId45"/>
    <p:sldId id="760" r:id="rId46"/>
    <p:sldId id="761" r:id="rId47"/>
    <p:sldId id="633" r:id="rId48"/>
    <p:sldId id="504" r:id="rId49"/>
    <p:sldId id="50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CRUD операции с EF Core" id="{66DCFE1F-60FD-44F2-BE82-706DDBC14898}">
          <p14:sldIdLst>
            <p14:sldId id="353"/>
            <p14:sldId id="741"/>
            <p14:sldId id="735"/>
            <p14:sldId id="736"/>
            <p14:sldId id="738"/>
          </p14:sldIdLst>
        </p14:section>
        <p14:section name="Модални форми в Windows Forms" id="{EB44CA50-B176-0C4C-B0D0-5459023C7783}">
          <p14:sldIdLst>
            <p14:sldId id="610"/>
            <p14:sldId id="743"/>
            <p14:sldId id="816"/>
            <p14:sldId id="749"/>
            <p14:sldId id="733"/>
            <p14:sldId id="781"/>
            <p14:sldId id="791"/>
          </p14:sldIdLst>
        </p14:section>
        <p14:section name="Примерно CRUD приложение" id="{A764BDC4-FBCF-8642-9DA0-2A050F6690EB}">
          <p14:sldIdLst>
            <p14:sldId id="649"/>
            <p14:sldId id="817"/>
            <p14:sldId id="707"/>
            <p14:sldId id="748"/>
            <p14:sldId id="714"/>
            <p14:sldId id="818"/>
            <p14:sldId id="819"/>
            <p14:sldId id="726"/>
            <p14:sldId id="785"/>
            <p14:sldId id="786"/>
            <p14:sldId id="767"/>
            <p14:sldId id="784"/>
            <p14:sldId id="776"/>
            <p14:sldId id="742"/>
            <p14:sldId id="793"/>
            <p14:sldId id="794"/>
            <p14:sldId id="800"/>
            <p14:sldId id="774"/>
            <p14:sldId id="790"/>
            <p14:sldId id="806"/>
            <p14:sldId id="811"/>
            <p14:sldId id="808"/>
            <p14:sldId id="809"/>
            <p14:sldId id="810"/>
            <p14:sldId id="795"/>
            <p14:sldId id="796"/>
            <p14:sldId id="797"/>
            <p14:sldId id="798"/>
            <p14:sldId id="799"/>
            <p14:sldId id="759"/>
            <p14:sldId id="760"/>
            <p14:sldId id="761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2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656"/>
    <a:srgbClr val="64B5F6"/>
    <a:srgbClr val="FCC020"/>
    <a:srgbClr val="66BB6A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6" autoAdjust="0"/>
    <p:restoredTop sz="95188" autoAdjust="0"/>
  </p:normalViewPr>
  <p:slideViewPr>
    <p:cSldViewPr showGuides="1">
      <p:cViewPr varScale="1">
        <p:scale>
          <a:sx n="82" d="100"/>
          <a:sy n="82" d="100"/>
        </p:scale>
        <p:origin x="192" y="7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12.01.25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1730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Добавяне, редактиране и изтриване на данни от таблица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en-US" sz="4000" dirty="0"/>
              <a:t>CRUD с Entity Framework Core </a:t>
            </a:r>
            <a:r>
              <a:rPr lang="bg-BG" sz="4000" dirty="0"/>
              <a:t>и </a:t>
            </a:r>
            <a:r>
              <a:rPr lang="en-US" sz="4000" dirty="0"/>
              <a:t>Windows Forms</a:t>
            </a:r>
            <a:endParaRPr lang="bg-BG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1855" y="2461855"/>
            <a:ext cx="4618777" cy="31288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41D326-6381-5DD1-18A8-8891E58A7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6FC0E-D94F-7F18-9C7A-DF1F371932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075598" cy="5528766"/>
          </a:xfrm>
        </p:spPr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Добра практика </a:t>
            </a:r>
            <a:r>
              <a:rPr lang="bg-BG" sz="3000" dirty="0"/>
              <a:t>е </a:t>
            </a:r>
            <a:r>
              <a:rPr lang="bg-BG" sz="3000" b="1" dirty="0"/>
              <a:t>модалните форми </a:t>
            </a:r>
            <a:r>
              <a:rPr lang="bg-BG" sz="3000" dirty="0"/>
              <a:t>да се ползват за:</a:t>
            </a:r>
          </a:p>
          <a:p>
            <a:pPr lvl="1"/>
            <a:r>
              <a:rPr lang="bg-BG" sz="2800" b="1" dirty="0"/>
              <a:t>Визуализация</a:t>
            </a:r>
            <a:r>
              <a:rPr lang="bg-BG" sz="2800" dirty="0"/>
              <a:t> на данни</a:t>
            </a:r>
          </a:p>
          <a:p>
            <a:pPr lvl="1"/>
            <a:r>
              <a:rPr lang="bg-BG" sz="2800" b="1" dirty="0"/>
              <a:t>Въвеждане</a:t>
            </a:r>
            <a:r>
              <a:rPr lang="bg-BG" sz="2800" dirty="0"/>
              <a:t> и </a:t>
            </a:r>
            <a:r>
              <a:rPr lang="bg-BG" sz="2800" b="1" dirty="0"/>
              <a:t>редактиране</a:t>
            </a:r>
            <a:r>
              <a:rPr lang="bg-BG" sz="2800" dirty="0"/>
              <a:t> на данни</a:t>
            </a:r>
          </a:p>
          <a:p>
            <a:r>
              <a:rPr lang="bg-BG" sz="3000" b="1" dirty="0"/>
              <a:t>Избягвайте да слагате бизнес логика</a:t>
            </a:r>
            <a:r>
              <a:rPr lang="bg-BG" sz="3000" dirty="0"/>
              <a:t> в модалните форми!</a:t>
            </a:r>
          </a:p>
          <a:p>
            <a:pPr lvl="1"/>
            <a:r>
              <a:rPr lang="bg-BG" sz="2800" dirty="0"/>
              <a:t>Съберете </a:t>
            </a:r>
            <a:r>
              <a:rPr lang="bg-BG" sz="2800" b="1" dirty="0"/>
              <a:t>данните</a:t>
            </a:r>
            <a:r>
              <a:rPr lang="bg-BG" sz="2800" dirty="0"/>
              <a:t> от потребителя и ги обработете в </a:t>
            </a:r>
            <a:r>
              <a:rPr lang="bg-BG" sz="2800" b="1" dirty="0"/>
              <a:t>извикващата</a:t>
            </a:r>
            <a:r>
              <a:rPr lang="bg-BG" sz="2800" dirty="0"/>
              <a:t> </a:t>
            </a:r>
            <a:r>
              <a:rPr lang="bg-BG" sz="2800" b="1" dirty="0"/>
              <a:t>форма</a:t>
            </a:r>
            <a:r>
              <a:rPr lang="bg-BG" sz="2800" dirty="0"/>
              <a:t> (главната форма на приложението)</a:t>
            </a:r>
          </a:p>
          <a:p>
            <a:pPr marL="442912" lvl="1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20FA47-ECB0-079A-D8D0-9226B8CD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 да работим с модални форми?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0026E-5907-82C9-D341-E87E2B62D56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152" y="2610508"/>
            <a:ext cx="4604727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7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/>
          <a:lstStyle/>
          <a:p>
            <a:r>
              <a:rPr lang="bg-BG" sz="2600" dirty="0"/>
              <a:t>Добавяме нов файл 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проекта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Add New Item</a:t>
            </a:r>
            <a:r>
              <a:rPr lang="en-US" sz="2600" b="1" dirty="0"/>
              <a:t>]</a:t>
            </a:r>
            <a:endParaRPr lang="bg-BG" sz="2600" b="1" dirty="0"/>
          </a:p>
          <a:p>
            <a:r>
              <a:rPr lang="bg-BG" sz="2600" dirty="0"/>
              <a:t>Избираме от менюто със </a:t>
            </a:r>
            <a:r>
              <a:rPr lang="bg-BG" sz="2600" b="1" dirty="0"/>
              <a:t>шаблони</a:t>
            </a:r>
            <a:r>
              <a:rPr lang="bg-BG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Windows Forms</a:t>
            </a:r>
            <a:r>
              <a:rPr lang="en-US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Form (Windows Forms)</a:t>
            </a:r>
          </a:p>
          <a:p>
            <a:r>
              <a:rPr lang="bg-BG" sz="2600" dirty="0"/>
              <a:t>Задаваме </a:t>
            </a:r>
            <a:r>
              <a:rPr lang="bg-BG" sz="2600" b="1" dirty="0"/>
              <a:t>подходящо име </a:t>
            </a:r>
            <a:r>
              <a:rPr lang="bg-BG" sz="2600" dirty="0"/>
              <a:t>и натискаме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Add</a:t>
            </a:r>
            <a:r>
              <a:rPr lang="en-US" sz="2600" b="1" dirty="0"/>
              <a:t>]</a:t>
            </a:r>
          </a:p>
          <a:p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модална форма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6736D-1781-40FB-33CD-66A0CBEC1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70" y="2870129"/>
            <a:ext cx="6862260" cy="38337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80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полета</a:t>
            </a:r>
            <a:r>
              <a:rPr lang="bg-BG" sz="3400" dirty="0"/>
              <a:t> за </a:t>
            </a:r>
            <a:r>
              <a:rPr lang="bg-BG" sz="3400" b="1" dirty="0">
                <a:solidFill>
                  <a:schemeClr val="bg1"/>
                </a:solidFill>
              </a:rPr>
              <a:t>въвеждане на данни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Например полета за добавяне на нов град</a:t>
            </a:r>
          </a:p>
          <a:p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заглавията </a:t>
            </a:r>
            <a:r>
              <a:rPr lang="bg-BG" sz="3400" dirty="0"/>
              <a:t>и</a:t>
            </a:r>
            <a:r>
              <a:rPr lang="bg-BG" sz="3400" b="1" dirty="0">
                <a:solidFill>
                  <a:schemeClr val="bg1"/>
                </a:solidFill>
              </a:rPr>
              <a:t> имената</a:t>
            </a:r>
            <a:endParaRPr lang="en-US" sz="3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– пример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502002"/>
            <a:ext cx="4860340" cy="1996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502002"/>
            <a:ext cx="4860341" cy="1996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20429" y="4303237"/>
            <a:ext cx="636096" cy="3945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за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OK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Cancel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кода на </a:t>
            </a:r>
            <a:r>
              <a:rPr lang="bg-BG" sz="3200" b="1" dirty="0"/>
              <a:t>модалната форма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публични свойства</a:t>
            </a:r>
            <a:r>
              <a:rPr lang="bg-BG" sz="3200" dirty="0"/>
              <a:t>, което връща </a:t>
            </a:r>
            <a:r>
              <a:rPr lang="bg-BG" sz="3200" b="1" dirty="0"/>
              <a:t>въведените в нея данни</a:t>
            </a:r>
          </a:p>
          <a:p>
            <a:pPr lvl="1"/>
            <a:r>
              <a:rPr lang="bg-BG" sz="3000" dirty="0"/>
              <a:t>В случая връщаме въведеното име на град: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– връщане на резултат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5923113"/>
            <a:ext cx="1109034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public string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TownName</a:t>
            </a:r>
            <a:r>
              <a:rPr lang="en-US" sz="2400" b="1" noProof="1">
                <a:latin typeface="Consolas" panose="020B0609020204030204" pitchFamily="49" charset="0"/>
              </a:rPr>
              <a:t> =&gt; this.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textBoxTownName</a:t>
            </a:r>
            <a:r>
              <a:rPr lang="en-US" sz="2400" b="1" noProof="1">
                <a:latin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1924334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" y="1930196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1084B689-2530-BD46-762D-5663DBF42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6908" y="2259000"/>
            <a:ext cx="2955083" cy="1464204"/>
          </a:xfrm>
          <a:prstGeom prst="wedgeRoundRectCallout">
            <a:avLst>
              <a:gd name="adj1" fmla="val -77049"/>
              <a:gd name="adj2" fmla="val -27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DialogResult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връща резултат при затваряне на формата към извикващата форма</a:t>
            </a:r>
            <a:endParaRPr lang="en-US" sz="2000" b="1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модална </a:t>
            </a:r>
            <a:r>
              <a:rPr lang="bg-BG"/>
              <a:t>форма – пример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Извикваме </a:t>
            </a:r>
            <a:r>
              <a:rPr lang="bg-BG" sz="3200" b="1" dirty="0"/>
              <a:t>модалната форма </a:t>
            </a:r>
            <a:r>
              <a:rPr lang="bg-BG" sz="3200" dirty="0"/>
              <a:t>при </a:t>
            </a:r>
            <a:r>
              <a:rPr lang="bg-BG" sz="3200" b="1" dirty="0"/>
              <a:t>натискане</a:t>
            </a:r>
            <a:r>
              <a:rPr lang="bg-BG" sz="3200" dirty="0"/>
              <a:t> на даден </a:t>
            </a:r>
            <a:r>
              <a:rPr lang="bg-BG" sz="3200" b="1" dirty="0"/>
              <a:t>бутон</a:t>
            </a:r>
            <a:r>
              <a:rPr lang="bg-BG" sz="32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96000" y="1899000"/>
            <a:ext cx="10800000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var formAddTown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FormAddTown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if (formAddTown.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400" b="1" noProof="1">
                <a:latin typeface="Consolas" panose="020B0609020204030204" pitchFamily="49" charset="0"/>
              </a:rPr>
              <a:t>== DialogResult.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var newTownName = formAddTown.TownName;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Обработваме въведените от потребителя данни</a:t>
            </a:r>
          </a:p>
          <a:p>
            <a:pPr>
              <a:lnSpc>
                <a:spcPct val="100000"/>
              </a:lnSpc>
            </a:pP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// (в случая това е въведеното име на град)</a:t>
            </a:r>
            <a:endParaRPr lang="en-GB" sz="2400" b="1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}</a:t>
            </a:r>
            <a:endParaRPr lang="bg-BG" sz="2400" b="1" noProof="1">
              <a:latin typeface="Consolas" panose="020B0609020204030204" pitchFamily="49" charset="0"/>
            </a:endParaRPr>
          </a:p>
          <a:p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// Ако е натиснат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[Cancel]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, нищо не се случва</a:t>
            </a:r>
            <a:endParaRPr lang="en-GB" sz="2400" b="1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47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65916"/>
            <a:ext cx="10961783" cy="768084"/>
          </a:xfrm>
        </p:spPr>
        <p:txBody>
          <a:bodyPr/>
          <a:lstStyle/>
          <a:p>
            <a:r>
              <a:rPr lang="bg-BG" dirty="0"/>
              <a:t>Редактиране на таблица с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955916"/>
            <a:ext cx="10961783" cy="768084"/>
          </a:xfrm>
        </p:spPr>
        <p:txBody>
          <a:bodyPr/>
          <a:lstStyle/>
          <a:p>
            <a:r>
              <a:rPr lang="bg-BG" dirty="0"/>
              <a:t>Примерно </a:t>
            </a:r>
            <a:r>
              <a:rPr lang="en-US" dirty="0"/>
              <a:t>CRUD </a:t>
            </a:r>
            <a:r>
              <a:rPr lang="bg-BG" dirty="0"/>
              <a:t>приложение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36028-379D-C435-D88D-5B1549A68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"/>
          <a:stretch/>
        </p:blipFill>
        <p:spPr>
          <a:xfrm>
            <a:off x="3013500" y="528690"/>
            <a:ext cx="6165000" cy="4176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EF938-B8E1-CD38-A54E-BBB450DE9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363132-F40C-9E29-5DFF-1E712C5CA7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93A57-9506-07A7-3771-D320C8661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815598" cy="5528766"/>
          </a:xfrm>
        </p:spPr>
        <p:txBody>
          <a:bodyPr>
            <a:normAutofit/>
          </a:bodyPr>
          <a:lstStyle/>
          <a:p>
            <a:r>
              <a:rPr lang="bg-BG" dirty="0"/>
              <a:t>Създаваме базата данни</a:t>
            </a:r>
            <a:r>
              <a:rPr lang="en-US" dirty="0"/>
              <a:t>:</a:t>
            </a:r>
            <a:endParaRPr lang="bg-BG" dirty="0"/>
          </a:p>
          <a:p>
            <a:pPr lvl="1"/>
            <a:r>
              <a:rPr lang="bg-BG" dirty="0"/>
              <a:t>Свързваме се със </a:t>
            </a:r>
            <a:r>
              <a:rPr lang="en-US" dirty="0"/>
              <a:t>SQL Server </a:t>
            </a:r>
            <a:r>
              <a:rPr lang="bg-BG" dirty="0"/>
              <a:t>и попълваме </a:t>
            </a:r>
            <a:r>
              <a:rPr lang="bg-BG" b="1" dirty="0"/>
              <a:t>името на новата база данни</a:t>
            </a:r>
            <a:r>
              <a:rPr lang="bg-BG" dirty="0"/>
              <a:t> </a:t>
            </a:r>
            <a:r>
              <a:rPr lang="en-US" dirty="0"/>
              <a:t>-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TownsDb</a:t>
            </a:r>
            <a:r>
              <a:rPr lang="en-US" sz="3200" dirty="0"/>
              <a:t>”</a:t>
            </a:r>
          </a:p>
          <a:p>
            <a:pPr lvl="1"/>
            <a:r>
              <a:rPr lang="bg-BG" dirty="0"/>
              <a:t>Изпълняваме дадения </a:t>
            </a:r>
            <a:r>
              <a:rPr lang="en-US" b="1" dirty="0">
                <a:solidFill>
                  <a:schemeClr val="bg1"/>
                </a:solidFill>
              </a:rPr>
              <a:t>SQL </a:t>
            </a:r>
            <a:r>
              <a:rPr lang="bg-BG" b="1" dirty="0">
                <a:solidFill>
                  <a:schemeClr val="bg1"/>
                </a:solidFill>
              </a:rPr>
              <a:t>скрипт</a:t>
            </a:r>
            <a:r>
              <a:rPr lang="en-US" dirty="0"/>
              <a:t>, </a:t>
            </a:r>
            <a:r>
              <a:rPr lang="bg-BG" dirty="0"/>
              <a:t>за да попълним таблиците и редовете</a:t>
            </a:r>
            <a:endParaRPr lang="en-BG" dirty="0">
              <a:solidFill>
                <a:schemeClr val="bg1"/>
              </a:solidFill>
            </a:endParaRPr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CBFFCE-08AF-DF7D-1CE4-501B5A39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bg-BG"/>
              <a:t>базата данни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2D675-602D-DF7A-7CB6-AF70F0F90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1000" y="1473117"/>
            <a:ext cx="5340990" cy="50338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553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03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Създаваме </a:t>
            </a:r>
            <a:r>
              <a:rPr lang="bg-BG" sz="3200" b="1" dirty="0"/>
              <a:t>проекта</a:t>
            </a:r>
            <a:r>
              <a:rPr lang="bg-BG" sz="3200" dirty="0"/>
              <a:t> точно както в </a:t>
            </a:r>
            <a:r>
              <a:rPr lang="bg-BG" sz="3200" b="1" dirty="0"/>
              <a:t>упражнението</a:t>
            </a:r>
            <a:r>
              <a:rPr lang="bg-BG" sz="3200" dirty="0"/>
              <a:t> от </a:t>
            </a:r>
            <a:r>
              <a:rPr lang="bg-BG" sz="3200" b="1" dirty="0"/>
              <a:t>предишния</a:t>
            </a:r>
            <a:r>
              <a:rPr lang="bg-BG" sz="3200" dirty="0"/>
              <a:t> </a:t>
            </a:r>
            <a:r>
              <a:rPr lang="bg-BG" sz="3200" b="1" dirty="0"/>
              <a:t>урок</a:t>
            </a:r>
            <a:r>
              <a:rPr lang="bg-BG" sz="3200" dirty="0"/>
              <a:t>:</a:t>
            </a:r>
          </a:p>
          <a:p>
            <a:pPr lvl="1"/>
            <a:r>
              <a:rPr lang="bg-BG" sz="3000" dirty="0"/>
              <a:t>Създаваме нов </a:t>
            </a:r>
            <a:r>
              <a:rPr lang="en-US" sz="3000" b="1" dirty="0">
                <a:solidFill>
                  <a:schemeClr val="bg1"/>
                </a:solidFill>
              </a:rPr>
              <a:t>WinForms</a:t>
            </a:r>
            <a:r>
              <a:rPr lang="en-US" sz="3000" dirty="0"/>
              <a:t> </a:t>
            </a:r>
            <a:r>
              <a:rPr lang="bg-BG" sz="3000" dirty="0"/>
              <a:t>проект</a:t>
            </a:r>
            <a:r>
              <a:rPr lang="en-US" sz="3000" dirty="0"/>
              <a:t> </a:t>
            </a:r>
            <a:r>
              <a:rPr lang="bg-BG" sz="3000" dirty="0"/>
              <a:t>и задаваме подходящо </a:t>
            </a:r>
            <a:r>
              <a:rPr lang="bg-BG" sz="3000" b="1" dirty="0"/>
              <a:t>име</a:t>
            </a:r>
            <a:r>
              <a:rPr lang="bg-BG" sz="3000" dirty="0"/>
              <a:t>, например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TownsApp</a:t>
            </a:r>
            <a:r>
              <a:rPr lang="en-US" sz="3000" dirty="0"/>
              <a:t>"</a:t>
            </a:r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D61299-F753-1DDE-74E1-9BB7E4E2F6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503"/>
          <a:stretch/>
        </p:blipFill>
        <p:spPr>
          <a:xfrm>
            <a:off x="7347897" y="2281571"/>
            <a:ext cx="4405133" cy="33074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  <a:r>
              <a:rPr lang="en-US" sz="3200" dirty="0"/>
              <a:t>:</a:t>
            </a:r>
            <a:endParaRPr lang="bg-BG" sz="3200" dirty="0"/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</a:t>
            </a:r>
            <a:r>
              <a:rPr lang="en-US" sz="3200" dirty="0"/>
              <a:t> (</a:t>
            </a:r>
            <a:r>
              <a:rPr lang="en-US" sz="3200" b="1" dirty="0"/>
              <a:t>scaffold</a:t>
            </a:r>
            <a:r>
              <a:rPr lang="bg-BG" sz="3200" dirty="0"/>
              <a:t>):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516000" y="1977619"/>
            <a:ext cx="11177567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516000" y="2607455"/>
            <a:ext cx="11177567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516831" y="3974340"/>
            <a:ext cx="1117756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Scaffold-DbContext -Connection "Server=(localdb)\MSSQLLocalDB;Database=TownsDb;Integrated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0697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80598" cy="5528766"/>
          </a:xfrm>
        </p:spPr>
        <p:txBody>
          <a:bodyPr>
            <a:normAutofit/>
          </a:bodyPr>
          <a:lstStyle/>
          <a:p>
            <a:r>
              <a:rPr lang="bg-BG" sz="3200" b="1" dirty="0"/>
              <a:t>Билдваме</a:t>
            </a:r>
            <a:r>
              <a:rPr lang="bg-BG" sz="3200" dirty="0"/>
              <a:t> проекта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Ctrl + Shift + B</a:t>
            </a:r>
            <a:r>
              <a:rPr lang="en-US" sz="3200" b="1" dirty="0"/>
              <a:t>]</a:t>
            </a:r>
          </a:p>
          <a:p>
            <a:r>
              <a:rPr lang="bg-BG" sz="3200" dirty="0"/>
              <a:t>Вече имаме генерирани </a:t>
            </a:r>
            <a:r>
              <a:rPr lang="en-US" sz="3200" dirty="0"/>
              <a:t>C# </a:t>
            </a:r>
            <a:r>
              <a:rPr lang="bg-BG" sz="3200" b="1" dirty="0"/>
              <a:t>класове</a:t>
            </a:r>
            <a:r>
              <a:rPr lang="bg-BG" sz="3200" dirty="0"/>
              <a:t>, които съответстват на базата данни:</a:t>
            </a:r>
            <a:endParaRPr lang="en-US" sz="3200" dirty="0"/>
          </a:p>
          <a:p>
            <a:pPr lvl="1"/>
            <a:r>
              <a:rPr lang="en-US" sz="3000" b="1" noProof="1">
                <a:latin typeface="Consolas" panose="020B0609020204030204" pitchFamily="49" charset="0"/>
              </a:rPr>
              <a:t>Town.cs</a:t>
            </a:r>
          </a:p>
          <a:p>
            <a:pPr lvl="1"/>
            <a:r>
              <a:rPr lang="en-US" sz="3000" b="1" noProof="1">
                <a:latin typeface="Consolas" panose="020B0609020204030204" pitchFamily="49" charset="0"/>
              </a:rPr>
              <a:t>TownsDbContext.cs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към базата данни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E9986A-E7AC-7FF8-07BD-F29E54732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752" y="1448602"/>
            <a:ext cx="3912278" cy="50238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​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</a:t>
            </a:r>
            <a:r>
              <a:rPr lang="bg-BG" dirty="0"/>
              <a:t>операции </a:t>
            </a:r>
            <a:r>
              <a:rPr lang="en-US" dirty="0"/>
              <a:t>​</a:t>
            </a:r>
            <a:r>
              <a:rPr lang="bg-BG" dirty="0"/>
              <a:t>с </a:t>
            </a:r>
            <a:r>
              <a:rPr lang="en-GB" b="1" dirty="0"/>
              <a:t>Entity Framework Core</a:t>
            </a:r>
            <a:endParaRPr lang="bg-BG" b="1" dirty="0"/>
          </a:p>
          <a:p>
            <a:pPr lvl="1"/>
            <a:r>
              <a:rPr lang="en-US" b="1" dirty="0"/>
              <a:t>CRUD</a:t>
            </a:r>
            <a:endParaRPr lang="en-GB" dirty="0"/>
          </a:p>
          <a:p>
            <a:pPr lvl="1"/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 и </a:t>
            </a:r>
            <a:r>
              <a:rPr lang="bg-BG" sz="3200" b="1" dirty="0"/>
              <a:t>изтриване</a:t>
            </a:r>
            <a:r>
              <a:rPr lang="bg-BG" sz="3200" dirty="0"/>
              <a:t> на данни</a:t>
            </a:r>
            <a:endParaRPr lang="en-GB" sz="3200" dirty="0"/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Модални форми </a:t>
            </a:r>
            <a:r>
              <a:rPr lang="bg-BG" dirty="0"/>
              <a:t>в </a:t>
            </a:r>
            <a:r>
              <a:rPr lang="en-GB" b="1" dirty="0"/>
              <a:t>Windows Forms</a:t>
            </a:r>
            <a:endParaRPr lang="bg-BG" b="1" dirty="0"/>
          </a:p>
          <a:p>
            <a:pPr lvl="1"/>
            <a:r>
              <a:rPr lang="bg-BG" b="1" dirty="0"/>
              <a:t>C</a:t>
            </a:r>
            <a:r>
              <a:rPr lang="en-US" b="1" dirty="0"/>
              <a:t>RUD </a:t>
            </a:r>
            <a:r>
              <a:rPr lang="bg-BG" dirty="0"/>
              <a:t>с модални форми</a:t>
            </a:r>
          </a:p>
          <a:p>
            <a:pPr lvl="1"/>
            <a:r>
              <a:rPr lang="bg-BG" b="1" dirty="0"/>
              <a:t>Извикване</a:t>
            </a:r>
            <a:r>
              <a:rPr lang="bg-BG" dirty="0"/>
              <a:t> и </a:t>
            </a:r>
            <a:r>
              <a:rPr lang="bg-BG" b="1" dirty="0"/>
              <a:t>закачане</a:t>
            </a:r>
            <a:r>
              <a:rPr lang="bg-BG" dirty="0"/>
              <a:t> на модални форми</a:t>
            </a:r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b="1" dirty="0"/>
              <a:t>Примерно приложение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bg-BG" dirty="0"/>
              <a:t>Списък с градове</a:t>
            </a:r>
            <a:endParaRPr lang="en-GB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CA3CD-4BF1-95B5-69EB-E7BAA2BC7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6153DB-549F-89B2-9180-87C2C11C20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3BEC8-6A16-8A77-49C5-E097619844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0598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en-US" sz="3400" b="1" noProof="1">
                <a:solidFill>
                  <a:schemeClr val="bg1"/>
                </a:solidFill>
              </a:rPr>
              <a:t>DataGridView</a:t>
            </a:r>
            <a:r>
              <a:rPr lang="en-US" sz="3400" dirty="0"/>
              <a:t> </a:t>
            </a:r>
            <a:r>
              <a:rPr lang="bg-BG" sz="3400" dirty="0"/>
              <a:t>контролата във формата</a:t>
            </a:r>
          </a:p>
          <a:p>
            <a:pPr lvl="1"/>
            <a:r>
              <a:rPr lang="bg-BG" sz="3000" dirty="0"/>
              <a:t>Променяме ѝ </a:t>
            </a:r>
            <a:r>
              <a:rPr lang="bg-BG" sz="3000" b="1" dirty="0"/>
              <a:t>името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4575ED-4EBB-0F78-9CC8-A3177724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Добавяме контрола за таблични данни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56033B-223C-65A9-1CAE-C31A1ED5B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822" y="2709000"/>
            <a:ext cx="9383758" cy="346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557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81424-44EA-07FF-BF13-26CEB952E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A36463-5116-670E-A11E-324A2373B5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062D0-4E35-5201-8BB4-9EBB268DB4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4"/>
            <a:ext cx="6490599" cy="5607875"/>
          </a:xfrm>
        </p:spPr>
        <p:txBody>
          <a:bodyPr>
            <a:noAutofit/>
          </a:bodyPr>
          <a:lstStyle/>
          <a:p>
            <a:r>
              <a:rPr lang="bg-BG" sz="3200" dirty="0"/>
              <a:t>Добавяме </a:t>
            </a:r>
            <a:r>
              <a:rPr lang="en-US" sz="3200" b="1" dirty="0"/>
              <a:t>Data Source</a:t>
            </a:r>
            <a:r>
              <a:rPr lang="en-US" sz="3200" dirty="0"/>
              <a:t>:</a:t>
            </a:r>
            <a:br>
              <a:rPr lang="bg-BG" sz="3200" dirty="0"/>
            </a:b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Add new Object</a:t>
            </a:r>
            <a:r>
              <a:rPr lang="en-US" sz="3200" b="1" dirty="0"/>
              <a:t>]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Towns</a:t>
            </a:r>
            <a:endParaRPr lang="bg-BG" sz="3200" b="1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en-US" sz="3200" dirty="0"/>
          </a:p>
          <a:p>
            <a:endParaRPr lang="bg-BG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bg-BG" sz="3200" dirty="0"/>
              <a:t>Вече имаме създаден </a:t>
            </a:r>
            <a:r>
              <a:rPr lang="en-US" sz="3200" b="1" dirty="0"/>
              <a:t>Binding Source</a:t>
            </a:r>
            <a:r>
              <a:rPr lang="en-US" sz="3200" dirty="0"/>
              <a:t>:</a:t>
            </a:r>
            <a:r>
              <a:rPr lang="bg-BG" sz="3200" dirty="0"/>
              <a:t> </a:t>
            </a:r>
            <a:r>
              <a:rPr lang="en-US" sz="3200" b="1" noProof="1">
                <a:solidFill>
                  <a:schemeClr val="bg1"/>
                </a:solidFill>
              </a:rPr>
              <a:t>townBindingSource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DE23D1-DF58-9DFC-BA51-8667ADC3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</a:t>
            </a:r>
            <a:r>
              <a:rPr lang="bg-BG"/>
              <a:t>на </a:t>
            </a:r>
            <a:r>
              <a:rPr lang="en-US" noProof="1"/>
              <a:t>DataGridView</a:t>
            </a:r>
            <a:r>
              <a:rPr lang="bg-BG" dirty="0"/>
              <a:t> с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9C82EA-0EFB-7AFC-C906-4F9D856352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385" y="1153178"/>
            <a:ext cx="4773259" cy="56040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52F9E8-0465-52E7-385D-A5B7EE6C4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660" y="2484000"/>
            <a:ext cx="3334110" cy="30667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5844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/>
              <a:t>Забраняваме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редактирането</a:t>
            </a:r>
            <a:r>
              <a:rPr lang="bg-BG" sz="3200" dirty="0"/>
              <a:t> на колоната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=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3200" dirty="0"/>
              <a:t>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3CB08-DEDB-6C19-53B4-4505EF43C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6000" y="2034000"/>
            <a:ext cx="6480000" cy="43625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01E08A6-1420-6B56-F410-950878CF774F}"/>
              </a:ext>
            </a:extLst>
          </p:cNvPr>
          <p:cNvSpPr/>
          <p:nvPr/>
        </p:nvSpPr>
        <p:spPr bwMode="auto">
          <a:xfrm>
            <a:off x="4476000" y="4057138"/>
            <a:ext cx="518054" cy="3162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E68E5D-E4DA-08FF-C972-A9C697099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03" y="3149250"/>
            <a:ext cx="3823798" cy="213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при събитието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градовете</a:t>
            </a:r>
            <a:r>
              <a:rPr lang="bg-BG" sz="3000" dirty="0"/>
              <a:t> от </a:t>
            </a:r>
            <a:r>
              <a:rPr lang="bg-BG" sz="30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69" y="1834024"/>
            <a:ext cx="3362031" cy="18649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4618050"/>
            <a:ext cx="111470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List&lt;Town&gt;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.ToList();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</a:t>
            </a:r>
            <a:r>
              <a:rPr lang="bg-BG" sz="3000" b="1" dirty="0"/>
              <a:t>данните</a:t>
            </a:r>
            <a:r>
              <a:rPr lang="bg-BG" sz="3000" dirty="0"/>
              <a:t> към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контролата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pPr>
              <a:spcBef>
                <a:spcPts val="1200"/>
              </a:spcBef>
            </a:pPr>
            <a:r>
              <a:rPr lang="bg-BG" sz="3000" dirty="0"/>
              <a:t>Зареждаме </a:t>
            </a:r>
            <a:r>
              <a:rPr lang="bg-BG" sz="3000" b="1" dirty="0"/>
              <a:t>данните</a:t>
            </a:r>
            <a:r>
              <a:rPr lang="bg-BG" sz="3000" dirty="0"/>
              <a:t> при </a:t>
            </a:r>
            <a:r>
              <a:rPr lang="bg-BG" sz="3000" b="1" dirty="0">
                <a:solidFill>
                  <a:schemeClr val="bg1"/>
                </a:solidFill>
              </a:rPr>
              <a:t>зареждане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859896"/>
            <a:ext cx="1114703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towns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townBindingSource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towns;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4599000"/>
            <a:ext cx="1114703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FormTowns_Load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три бутона</a:t>
            </a:r>
          </a:p>
          <a:p>
            <a:pPr lvl="1"/>
            <a:r>
              <a:rPr lang="bg-BG" b="1" dirty="0"/>
              <a:t>Добави</a:t>
            </a:r>
            <a:r>
              <a:rPr lang="en-US" b="1" dirty="0"/>
              <a:t> </a:t>
            </a:r>
            <a:r>
              <a:rPr lang="bg-BG" b="1" dirty="0"/>
              <a:t>град</a:t>
            </a:r>
          </a:p>
          <a:p>
            <a:pPr lvl="1"/>
            <a:r>
              <a:rPr lang="bg-BG" b="1" dirty="0"/>
              <a:t>Редактирай град</a:t>
            </a:r>
          </a:p>
          <a:p>
            <a:pPr lvl="1"/>
            <a:r>
              <a:rPr lang="bg-BG" b="1" dirty="0"/>
              <a:t>Изтрий град</a:t>
            </a:r>
            <a:endParaRPr lang="en-US" b="1" dirty="0"/>
          </a:p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заглавията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имената</a:t>
            </a:r>
          </a:p>
          <a:p>
            <a:pPr lvl="1"/>
            <a:r>
              <a:rPr lang="en-US" b="1" dirty="0"/>
              <a:t>button1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buttonAddTown</a:t>
            </a:r>
          </a:p>
          <a:p>
            <a:pPr lvl="1"/>
            <a:r>
              <a:rPr lang="en-US" b="1" dirty="0"/>
              <a:t>button2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buttonEditTown</a:t>
            </a:r>
          </a:p>
          <a:p>
            <a:pPr lvl="1"/>
            <a:r>
              <a:rPr lang="en-US" b="1" dirty="0"/>
              <a:t>button3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buttonDeleteTown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бутони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E102E-EBE0-E5DA-58A5-3BEE85B58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293" y="1196125"/>
            <a:ext cx="4670737" cy="3378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8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  <a:endParaRPr lang="en-US" sz="3200" b="1" dirty="0"/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CenterScreen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 </a:t>
            </a:r>
            <a:r>
              <a:rPr lang="bg-BG" sz="3200" dirty="0"/>
              <a:t>на</a:t>
            </a:r>
            <a:r>
              <a:rPr lang="bg-BG" sz="3200" b="1" dirty="0"/>
              <a:t> таблицата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en-US" sz="3000" b="1" dirty="0"/>
              <a:t>Anchor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Bottom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</a:p>
          <a:p>
            <a:pPr lvl="1"/>
            <a:r>
              <a:rPr lang="en-US" sz="3000" b="1" dirty="0"/>
              <a:t>BorderStyle </a:t>
            </a:r>
            <a:r>
              <a:rPr lang="en-US" sz="3000" dirty="0"/>
              <a:t>-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Fixed3D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en-GB" sz="3000" b="1" dirty="0"/>
              <a:t>Anchor </a:t>
            </a:r>
            <a:r>
              <a:rPr lang="en-GB" sz="3000" dirty="0"/>
              <a:t>-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GB" sz="3000" dirty="0"/>
              <a:t>,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endParaRPr lang="en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настройки на формата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39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методи-обработчици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на бутоните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buttonAddTown_Click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buttonEditTown_Click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buttonDeleteTown_Click</a:t>
            </a:r>
          </a:p>
          <a:p>
            <a:pPr lvl="1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методи-обработчици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24A30-8608-CFEF-08B0-B1B554625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" r="259"/>
          <a:stretch/>
        </p:blipFill>
        <p:spPr>
          <a:xfrm>
            <a:off x="1522410" y="3960508"/>
            <a:ext cx="9147180" cy="24354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66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модални форми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733907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три нови форми</a:t>
            </a:r>
            <a:r>
              <a:rPr lang="en-US" sz="3600" dirty="0"/>
              <a:t>: </a:t>
            </a:r>
            <a:endParaRPr lang="bg-BG" sz="3600" dirty="0"/>
          </a:p>
          <a:p>
            <a:pPr lvl="1"/>
            <a:r>
              <a:rPr lang="en-US" sz="3200" b="1" dirty="0"/>
              <a:t>FormAddTown</a:t>
            </a:r>
          </a:p>
          <a:p>
            <a:pPr lvl="1"/>
            <a:r>
              <a:rPr lang="en-US" sz="3200" b="1" dirty="0"/>
              <a:t>FormEditTown</a:t>
            </a:r>
          </a:p>
          <a:p>
            <a:pPr lvl="1"/>
            <a:r>
              <a:rPr lang="en-US" sz="3200" b="1" dirty="0"/>
              <a:t>FormDeleteTown</a:t>
            </a:r>
            <a:endParaRPr lang="bg-BG" sz="3200" b="1" dirty="0"/>
          </a:p>
          <a:p>
            <a:r>
              <a:rPr lang="bg-BG" sz="3400" dirty="0"/>
              <a:t>Това са </a:t>
            </a:r>
            <a:r>
              <a:rPr lang="bg-BG" sz="3400" b="1" dirty="0">
                <a:solidFill>
                  <a:schemeClr val="bg1"/>
                </a:solidFill>
              </a:rPr>
              <a:t>модални форми</a:t>
            </a:r>
            <a:r>
              <a:rPr lang="bg-BG" sz="3400" dirty="0"/>
              <a:t>, които само въвеждат данни, но </a:t>
            </a:r>
            <a:r>
              <a:rPr lang="bg-BG" sz="3400" b="1" dirty="0"/>
              <a:t>не извършват операции върху БД</a:t>
            </a:r>
          </a:p>
          <a:p>
            <a:pPr lvl="1"/>
            <a:r>
              <a:rPr lang="bg-BG" sz="3200" dirty="0"/>
              <a:t>В БД промените ги прави </a:t>
            </a:r>
            <a:r>
              <a:rPr lang="bg-BG" sz="3200" b="1" dirty="0"/>
              <a:t>главната</a:t>
            </a:r>
            <a:r>
              <a:rPr lang="bg-BG" sz="3200" dirty="0"/>
              <a:t> </a:t>
            </a:r>
            <a:r>
              <a:rPr lang="bg-BG" sz="3200" b="1" dirty="0"/>
              <a:t>(извикващата) форма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775A8-F9FE-262A-5125-C068D376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08" b="9731"/>
          <a:stretch/>
        </p:blipFill>
        <p:spPr>
          <a:xfrm>
            <a:off x="7671000" y="1314000"/>
            <a:ext cx="4211630" cy="38636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33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контроли</a:t>
            </a:r>
            <a:r>
              <a:rPr lang="bg-BG" sz="3400" dirty="0"/>
              <a:t> за </a:t>
            </a:r>
            <a:r>
              <a:rPr lang="bg-BG" sz="3400" b="1" dirty="0">
                <a:solidFill>
                  <a:schemeClr val="bg1"/>
                </a:solidFill>
              </a:rPr>
              <a:t>създаване</a:t>
            </a:r>
            <a:r>
              <a:rPr lang="bg-BG" sz="3400" dirty="0"/>
              <a:t> на </a:t>
            </a:r>
            <a:r>
              <a:rPr lang="bg-BG" sz="3400" b="1" dirty="0"/>
              <a:t>нов</a:t>
            </a:r>
            <a:r>
              <a:rPr lang="bg-BG" sz="3400" dirty="0"/>
              <a:t> </a:t>
            </a:r>
            <a:r>
              <a:rPr lang="bg-BG" sz="3400" b="1" dirty="0"/>
              <a:t>град</a:t>
            </a:r>
            <a:endParaRPr lang="en-US" sz="3400" b="1" dirty="0"/>
          </a:p>
          <a:p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заглавията </a:t>
            </a:r>
            <a:r>
              <a:rPr lang="bg-BG" sz="3400" dirty="0"/>
              <a:t>и</a:t>
            </a:r>
            <a:r>
              <a:rPr lang="bg-BG" sz="3400" b="1" dirty="0">
                <a:solidFill>
                  <a:schemeClr val="bg1"/>
                </a:solidFill>
              </a:rPr>
              <a:t> имената</a:t>
            </a:r>
            <a:endParaRPr lang="en-US" sz="3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добавяне на град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14000"/>
            <a:ext cx="4860340" cy="1996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14000"/>
            <a:ext cx="4860341" cy="1996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20429" y="3895509"/>
            <a:ext cx="636096" cy="433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95008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Добавяне, редактиране и изтриване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CRUD </a:t>
            </a:r>
            <a:r>
              <a:rPr lang="bg-BG" sz="4400" dirty="0"/>
              <a:t>операции с </a:t>
            </a:r>
            <a:r>
              <a:rPr lang="en-US" sz="4400" dirty="0"/>
              <a:t>Entity Framework 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47B8E-2E35-A3E7-A258-91721C458D94}"/>
              </a:ext>
            </a:extLst>
          </p:cNvPr>
          <p:cNvSpPr txBox="1"/>
          <p:nvPr/>
        </p:nvSpPr>
        <p:spPr>
          <a:xfrm>
            <a:off x="4572795" y="1677313"/>
            <a:ext cx="3351054" cy="1760901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594" b="1" i="1" dirty="0">
                <a:solidFill>
                  <a:schemeClr val="bg2"/>
                </a:solidFill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OK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Cancel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кода на </a:t>
            </a:r>
            <a:r>
              <a:rPr lang="bg-BG" sz="3200" b="1" dirty="0"/>
              <a:t>формата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3200" dirty="0"/>
              <a:t>, което връща </a:t>
            </a:r>
            <a:r>
              <a:rPr lang="bg-BG" sz="3200" b="1" dirty="0"/>
              <a:t>въведения</a:t>
            </a:r>
            <a:r>
              <a:rPr lang="bg-BG" sz="3200" dirty="0"/>
              <a:t> </a:t>
            </a:r>
            <a:r>
              <a:rPr lang="bg-BG" sz="3200" b="1" dirty="0"/>
              <a:t>текст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добавяне на град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5364000"/>
            <a:ext cx="1109034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public string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TownName</a:t>
            </a:r>
            <a:r>
              <a:rPr lang="en-US" sz="2200" b="1" noProof="1">
                <a:latin typeface="Consolas" panose="020B0609020204030204" pitchFamily="49" charset="0"/>
              </a:rPr>
              <a:t> =&gt; this.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textBoxTownName</a:t>
            </a:r>
            <a:r>
              <a:rPr lang="en-US" sz="2200" b="1" noProof="1">
                <a:latin typeface="Consolas" panose="020B0609020204030204" pitchFamily="49" charset="0"/>
              </a:rPr>
              <a:t>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1924334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" y="1930196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183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bg-BG" sz="3400" dirty="0"/>
              <a:t> на </a:t>
            </a:r>
            <a:r>
              <a:rPr lang="bg-BG" sz="3400" b="1" dirty="0"/>
              <a:t>формата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 </a:t>
            </a:r>
            <a:r>
              <a:rPr lang="en-US" sz="3200" dirty="0"/>
              <a:t>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bg-BG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58EC-AA2A-B83C-879C-28FEDB9A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62" y="3609000"/>
            <a:ext cx="6017029" cy="23801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07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Извикване на форма за добавяне на град</a:t>
            </a:r>
            <a:endParaRPr lang="en-BG" sz="40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В </a:t>
            </a:r>
            <a:r>
              <a:rPr lang="bg-BG" sz="3200" b="1" dirty="0"/>
              <a:t>метода-обработчик</a:t>
            </a:r>
            <a:r>
              <a:rPr lang="bg-BG" sz="3200" dirty="0"/>
              <a:t> на бутона в главната форма извикваме модалната форма при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OK</a:t>
            </a:r>
            <a:r>
              <a:rPr lang="en-US" sz="3200" b="1" dirty="0"/>
              <a:t>]</a:t>
            </a:r>
            <a:r>
              <a:rPr lang="bg-BG" sz="3200" b="1" dirty="0"/>
              <a:t> </a:t>
            </a:r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новия град </a:t>
            </a:r>
            <a:r>
              <a:rPr lang="bg-BG" sz="3200" dirty="0"/>
              <a:t>в </a:t>
            </a:r>
            <a:r>
              <a:rPr lang="bg-BG" sz="3200" b="1" dirty="0"/>
              <a:t>БД</a:t>
            </a:r>
            <a:r>
              <a:rPr lang="bg-BG" sz="32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97502" y="2424016"/>
            <a:ext cx="1098849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var formAddTown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FormAddTown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if (formAddTown.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400" b="1" noProof="1">
                <a:latin typeface="Consolas" panose="020B0609020204030204" pitchFamily="49" charset="0"/>
              </a:rPr>
              <a:t>== DialogResult.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var newTownName = formAddTown.TownName;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AddNewTown</a:t>
            </a:r>
            <a:r>
              <a:rPr lang="en-GB" sz="2400" b="1" noProof="1">
                <a:latin typeface="Consolas" panose="020B0609020204030204" pitchFamily="49" charset="0"/>
              </a:rPr>
              <a:t>(newTownName);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ReloadTowns();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2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град в базата данни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533348"/>
            <a:ext cx="1115552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private void AddNewTown(string townName)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using (var dbContext = new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8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var newTown = new Town();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newTown.Name = townName;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dbContext.Towns.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GB" sz="2800" b="1" noProof="1">
                <a:latin typeface="Consolas" panose="020B0609020204030204" pitchFamily="49" charset="0"/>
              </a:rPr>
              <a:t>(newTown);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dbContext.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GB" sz="28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689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контроли</a:t>
            </a:r>
            <a:r>
              <a:rPr lang="bg-BG" sz="3400" dirty="0"/>
              <a:t> за </a:t>
            </a:r>
            <a:r>
              <a:rPr lang="bg-BG" sz="3400" b="1" dirty="0">
                <a:solidFill>
                  <a:schemeClr val="bg1"/>
                </a:solidFill>
              </a:rPr>
              <a:t>редактиране</a:t>
            </a:r>
            <a:r>
              <a:rPr lang="bg-BG" sz="3400" dirty="0"/>
              <a:t> на </a:t>
            </a:r>
            <a:r>
              <a:rPr lang="bg-BG" sz="3400" b="1" dirty="0"/>
              <a:t>съществуващ</a:t>
            </a:r>
            <a:r>
              <a:rPr lang="bg-BG" sz="3400" dirty="0"/>
              <a:t> </a:t>
            </a:r>
            <a:r>
              <a:rPr lang="bg-BG" sz="3400" b="1" dirty="0"/>
              <a:t>град</a:t>
            </a:r>
            <a:endParaRPr lang="en-US" sz="3400" b="1" dirty="0"/>
          </a:p>
          <a:p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заглавията </a:t>
            </a:r>
            <a:r>
              <a:rPr lang="bg-BG" sz="3400" dirty="0"/>
              <a:t>и</a:t>
            </a:r>
            <a:r>
              <a:rPr lang="bg-BG" sz="3400" b="1" dirty="0">
                <a:solidFill>
                  <a:schemeClr val="bg1"/>
                </a:solidFill>
              </a:rPr>
              <a:t> имената</a:t>
            </a:r>
            <a:endParaRPr lang="en-US" sz="3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редактиране на град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36025"/>
            <a:ext cx="4860340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36026"/>
            <a:ext cx="4860341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688624" y="3895509"/>
            <a:ext cx="699706" cy="433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09175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2400" dirty="0"/>
              <a:t>Задаваме подходящ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bg-BG" sz="2400" dirty="0"/>
              <a:t>на </a:t>
            </a:r>
            <a:r>
              <a:rPr lang="bg-BG" sz="2400" b="1" dirty="0"/>
              <a:t>бутоните</a:t>
            </a:r>
            <a:endParaRPr lang="en-US" sz="2400" b="1" dirty="0"/>
          </a:p>
          <a:p>
            <a:endParaRPr lang="bg-BG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bg-BG" sz="1000" dirty="0"/>
          </a:p>
          <a:p>
            <a:r>
              <a:rPr lang="bg-BG" sz="2400" dirty="0"/>
              <a:t>В </a:t>
            </a:r>
            <a:r>
              <a:rPr lang="bg-BG" sz="2400" b="1" dirty="0">
                <a:solidFill>
                  <a:schemeClr val="bg1"/>
                </a:solidFill>
              </a:rPr>
              <a:t>конструктора</a:t>
            </a:r>
            <a:r>
              <a:rPr lang="bg-BG" sz="2400" dirty="0"/>
              <a:t> на </a:t>
            </a:r>
            <a:r>
              <a:rPr lang="bg-BG" sz="2400" b="1" dirty="0"/>
              <a:t>формата</a:t>
            </a:r>
            <a:r>
              <a:rPr lang="bg-BG" sz="2400" dirty="0"/>
              <a:t> подаваме </a:t>
            </a:r>
            <a:r>
              <a:rPr lang="bg-BG" sz="2400" b="1" dirty="0"/>
              <a:t>името</a:t>
            </a:r>
            <a:r>
              <a:rPr lang="bg-BG" sz="2400" dirty="0"/>
              <a:t> на избрания </a:t>
            </a:r>
            <a:r>
              <a:rPr lang="bg-BG" sz="2400" b="1" dirty="0"/>
              <a:t>град </a:t>
            </a:r>
            <a:r>
              <a:rPr lang="bg-BG" sz="2400" dirty="0"/>
              <a:t>за редактиране</a:t>
            </a:r>
          </a:p>
          <a:p>
            <a:r>
              <a:rPr lang="bg-BG" sz="2400" dirty="0"/>
              <a:t>В кода на </a:t>
            </a:r>
            <a:r>
              <a:rPr lang="bg-BG" sz="2400" b="1" dirty="0"/>
              <a:t>формата</a:t>
            </a:r>
            <a:r>
              <a:rPr lang="bg-BG" sz="2400" dirty="0"/>
              <a:t> добавяме </a:t>
            </a:r>
            <a:r>
              <a:rPr lang="bg-BG" sz="24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2400" dirty="0"/>
              <a:t>, което връща </a:t>
            </a:r>
            <a:r>
              <a:rPr lang="bg-BG" sz="2400" b="1" dirty="0"/>
              <a:t>въведения</a:t>
            </a:r>
            <a:r>
              <a:rPr lang="bg-BG" sz="2400" dirty="0"/>
              <a:t> </a:t>
            </a:r>
            <a:r>
              <a:rPr lang="bg-BG" sz="2400" b="1" dirty="0"/>
              <a:t>текст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Модална форма за редактиране на град </a:t>
            </a:r>
            <a:r>
              <a:rPr lang="en-US" sz="4000" dirty="0"/>
              <a:t>(2)</a:t>
            </a:r>
            <a:endParaRPr lang="en-BG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56863" y="4642341"/>
            <a:ext cx="11090346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FormEditTown(string townName)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000" y="1809000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63" y="1814862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585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bg-BG" sz="3400" dirty="0"/>
              <a:t> на </a:t>
            </a:r>
            <a:r>
              <a:rPr lang="bg-BG" sz="3400" b="1" dirty="0"/>
              <a:t>формата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 </a:t>
            </a:r>
            <a:r>
              <a:rPr lang="en-US" sz="3200" dirty="0"/>
              <a:t>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bg-BG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58EC-AA2A-B83C-879C-28FEDB9A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1062" y="3612754"/>
            <a:ext cx="6017029" cy="23726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246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Извикване на форма за редактиране на град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Извикваме формата за </a:t>
            </a:r>
            <a:r>
              <a:rPr lang="bg-BG" sz="2600" b="1" dirty="0"/>
              <a:t>редактиране на град </a:t>
            </a:r>
            <a:r>
              <a:rPr lang="bg-BG" sz="2600" dirty="0"/>
              <a:t>и при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r>
              <a:rPr lang="en-US" sz="2600" b="1" dirty="0"/>
              <a:t>] </a:t>
            </a:r>
            <a:r>
              <a:rPr lang="bg-BG" sz="2600" dirty="0"/>
              <a:t>променяме в </a:t>
            </a:r>
            <a:r>
              <a:rPr lang="bg-BG" sz="2600" b="1" dirty="0"/>
              <a:t>БД</a:t>
            </a:r>
            <a:r>
              <a:rPr lang="bg-BG" sz="26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0022" y="1764000"/>
            <a:ext cx="1115552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selectedTown = (Town)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GB" sz="2000" b="1" noProof="1">
                <a:latin typeface="Consolas" panose="020B0609020204030204" pitchFamily="49" charset="0"/>
              </a:rPr>
              <a:t>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GB" sz="2000" b="1" noProof="1">
                <a:latin typeface="Consolas" panose="020B0609020204030204" pitchFamily="49" charset="0"/>
              </a:rPr>
              <a:t>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r>
              <a:rPr lang="en-GB" sz="2000" b="1" noProof="1">
                <a:latin typeface="Consolas" panose="020B0609020204030204" pitchFamily="49" charset="0"/>
              </a:rPr>
              <a:t>    if (selectedTown == null)</a:t>
            </a:r>
            <a:r>
              <a:rPr lang="en-GB" sz="20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// </a:t>
            </a:r>
            <a:r>
              <a:rPr lang="bg-BG" sz="20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Няма избран град -&gt; изход</a:t>
            </a:r>
            <a:endParaRPr lang="en-GB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latin typeface="Consolas" panose="020B0609020204030204" pitchFamily="49" charset="0"/>
              </a:rPr>
              <a:t>return;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formEditTown = new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FormEditTown</a:t>
            </a:r>
            <a:r>
              <a:rPr lang="en-GB" sz="2000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if (formEditTown.ShowDialog() == DialogResult.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var newTownName = formEditTown.TownName;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selectedTown.Name = newTownName;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EditTown</a:t>
            </a:r>
            <a:r>
              <a:rPr lang="en-GB" sz="2000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562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съществуващ град в БД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314000"/>
            <a:ext cx="1115552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private void EditTown(Town town)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using (var dbContext = new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8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    if (town != null)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        dbContext.Towns.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FirstOrDefault</a:t>
            </a:r>
            <a:r>
              <a:rPr lang="en-GB" sz="2800" b="1" noProof="1">
                <a:latin typeface="Consolas" panose="020B0609020204030204" pitchFamily="49" charset="0"/>
              </a:rPr>
              <a:t>(</a:t>
            </a:r>
            <a:endParaRPr lang="bg-BG" sz="2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        </a:t>
            </a:r>
            <a:r>
              <a:rPr lang="bg-BG" sz="2800" b="1" noProof="1">
                <a:latin typeface="Consolas" panose="020B0609020204030204" pitchFamily="49" charset="0"/>
              </a:rPr>
              <a:t>    </a:t>
            </a:r>
            <a:r>
              <a:rPr lang="en-GB" sz="2800" b="1" noProof="1">
                <a:latin typeface="Consolas" panose="020B0609020204030204" pitchFamily="49" charset="0"/>
              </a:rPr>
              <a:t>t =&gt; t.Id == town.Id).Name = town.Name;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        dbContext.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sz="28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    }           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589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контроли</a:t>
            </a:r>
            <a:r>
              <a:rPr lang="bg-BG" sz="3400" dirty="0"/>
              <a:t> за </a:t>
            </a:r>
            <a:r>
              <a:rPr lang="bg-BG" sz="3400" b="1" dirty="0">
                <a:solidFill>
                  <a:schemeClr val="bg1"/>
                </a:solidFill>
              </a:rPr>
              <a:t>изтриване</a:t>
            </a:r>
            <a:r>
              <a:rPr lang="bg-BG" sz="3400" dirty="0"/>
              <a:t> на </a:t>
            </a:r>
            <a:r>
              <a:rPr lang="bg-BG" sz="3400" b="1" dirty="0"/>
              <a:t>съществуващ</a:t>
            </a:r>
            <a:r>
              <a:rPr lang="bg-BG" sz="3400" dirty="0"/>
              <a:t> </a:t>
            </a:r>
            <a:r>
              <a:rPr lang="bg-BG" sz="3400" b="1" dirty="0"/>
              <a:t>ред</a:t>
            </a:r>
            <a:endParaRPr lang="en-US" sz="3400" b="1" dirty="0"/>
          </a:p>
          <a:p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заглавията </a:t>
            </a:r>
            <a:r>
              <a:rPr lang="bg-BG" sz="3400" dirty="0"/>
              <a:t>и</a:t>
            </a:r>
            <a:r>
              <a:rPr lang="bg-BG" sz="3400" b="1" dirty="0">
                <a:solidFill>
                  <a:schemeClr val="bg1"/>
                </a:solidFill>
              </a:rPr>
              <a:t> имената</a:t>
            </a:r>
            <a:endParaRPr lang="en-US" sz="3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Модална форма за изтриване на град </a:t>
            </a:r>
            <a:r>
              <a:rPr lang="en-US" sz="4000" dirty="0"/>
              <a:t>(1)</a:t>
            </a:r>
            <a:endParaRPr lang="en-BG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97240"/>
            <a:ext cx="4860340" cy="18305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97240"/>
            <a:ext cx="4860341" cy="18305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07379" y="3874515"/>
            <a:ext cx="659743" cy="4759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60215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rgbClr val="66BB6A"/>
                </a:solidFill>
              </a:rPr>
              <a:t>C</a:t>
            </a:r>
            <a:r>
              <a:rPr lang="en-GB" dirty="0"/>
              <a:t>reate (</a:t>
            </a:r>
            <a:r>
              <a:rPr lang="bg-BG" dirty="0"/>
              <a:t>Създаване)</a:t>
            </a:r>
            <a:endParaRPr lang="en-US" dirty="0"/>
          </a:p>
          <a:p>
            <a:r>
              <a:rPr lang="en-GB" b="1" dirty="0">
                <a:solidFill>
                  <a:srgbClr val="FCC020"/>
                </a:solidFill>
              </a:rPr>
              <a:t>R</a:t>
            </a:r>
            <a:r>
              <a:rPr lang="en-GB" dirty="0"/>
              <a:t>ead (</a:t>
            </a:r>
            <a:r>
              <a:rPr lang="bg-BG" dirty="0"/>
              <a:t>Четене)</a:t>
            </a:r>
            <a:endParaRPr lang="en-US" dirty="0"/>
          </a:p>
          <a:p>
            <a:r>
              <a:rPr lang="en-GB" b="1" dirty="0">
                <a:solidFill>
                  <a:srgbClr val="64B5F6"/>
                </a:solidFill>
              </a:rPr>
              <a:t>U</a:t>
            </a:r>
            <a:r>
              <a:rPr lang="en-GB" dirty="0"/>
              <a:t>pdate (</a:t>
            </a:r>
            <a:r>
              <a:rPr lang="bg-BG" dirty="0"/>
              <a:t>Актуализиране)</a:t>
            </a:r>
            <a:endParaRPr lang="en-US" dirty="0"/>
          </a:p>
          <a:p>
            <a:r>
              <a:rPr lang="en-GB" b="1" dirty="0">
                <a:solidFill>
                  <a:srgbClr val="FF5656"/>
                </a:solidFill>
              </a:rPr>
              <a:t>D</a:t>
            </a:r>
            <a:r>
              <a:rPr lang="en-GB" dirty="0"/>
              <a:t>elete (</a:t>
            </a:r>
            <a:r>
              <a:rPr lang="bg-BG" dirty="0"/>
              <a:t>Изтриване)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BG" dirty="0"/>
              <a:t>CRUD</a:t>
            </a:r>
            <a:r>
              <a:rPr lang="bg-BG" dirty="0"/>
              <a:t>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BC785-824C-7B8A-D75D-AFC6F56A5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6738465" cy="497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</a:t>
            </a:r>
            <a:r>
              <a:rPr lang="bg-BG" sz="3200" b="1" dirty="0">
                <a:solidFill>
                  <a:schemeClr val="bg1"/>
                </a:solidFill>
              </a:rPr>
              <a:t>конструктора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bg-BG" sz="3200" dirty="0"/>
              <a:t> задаваме </a:t>
            </a:r>
            <a:r>
              <a:rPr lang="bg-BG" sz="3200" b="1" dirty="0"/>
              <a:t>името</a:t>
            </a:r>
            <a:r>
              <a:rPr lang="bg-BG" sz="3200" dirty="0"/>
              <a:t> на избрания </a:t>
            </a:r>
            <a:r>
              <a:rPr lang="bg-BG" sz="3200" b="1" dirty="0"/>
              <a:t>град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Модална форма за изтриване на град </a:t>
            </a:r>
            <a:r>
              <a:rPr lang="en-US" sz="4000" dirty="0"/>
              <a:t>(2)</a:t>
            </a:r>
            <a:endParaRPr lang="en-BG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4715712"/>
            <a:ext cx="1109034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FormDeleteTown(string townName)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3388" y="1945940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438" y="1951802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780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Задаваме следните </a:t>
            </a:r>
            <a:r>
              <a:rPr lang="bg-BG" sz="2800" b="1" dirty="0"/>
              <a:t>свойства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r>
              <a:rPr lang="en-US" sz="2800" dirty="0"/>
              <a:t>:</a:t>
            </a:r>
          </a:p>
          <a:p>
            <a:pPr lvl="1"/>
            <a:r>
              <a:rPr lang="en-US" sz="2600" b="1" dirty="0"/>
              <a:t>StartPosition </a:t>
            </a:r>
            <a:r>
              <a:rPr lang="en-US" sz="2600" dirty="0"/>
              <a:t>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2600" b="1" dirty="0"/>
              <a:t>FormBorderStyle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2600" b="1" dirty="0"/>
              <a:t>MaximizeBox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2600" b="1" dirty="0"/>
              <a:t>MinimizeBox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Задаваме следните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свойства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текстовото поле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ReadOnly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1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BackColor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ControlLight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0F2D-887E-20B1-611E-77CCA46B4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6000" y="1959819"/>
            <a:ext cx="4995000" cy="1885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6D5D6-B321-C66F-01F4-4F0D837594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4"/>
          <a:stretch/>
        </p:blipFill>
        <p:spPr>
          <a:xfrm>
            <a:off x="6276000" y="4598525"/>
            <a:ext cx="4995000" cy="17928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4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форма за изтриване на град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Извикваме формата за </a:t>
            </a:r>
            <a:r>
              <a:rPr lang="bg-BG" sz="2600" b="1" dirty="0"/>
              <a:t>изтриване на град </a:t>
            </a:r>
            <a:r>
              <a:rPr lang="bg-BG" sz="2600" dirty="0"/>
              <a:t>и при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r>
              <a:rPr lang="en-US" sz="2600" b="1" dirty="0"/>
              <a:t>]</a:t>
            </a:r>
            <a:r>
              <a:rPr lang="bg-BG" sz="2600" dirty="0"/>
              <a:t> изтриваме града от </a:t>
            </a:r>
            <a:r>
              <a:rPr lang="bg-BG" sz="2600" b="1" dirty="0"/>
              <a:t>БД</a:t>
            </a:r>
            <a:r>
              <a:rPr lang="bg-BG" sz="26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97502" y="1808463"/>
            <a:ext cx="11155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selectedTown = (Town)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1200" b="1" noProof="1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rgbClr val="234465"/>
                </a:solidFill>
                <a:latin typeface="Consolas" panose="020B0609020204030204" pitchFamily="49" charset="0"/>
              </a:rPr>
              <a:t>if (selectedTown == null)</a:t>
            </a:r>
            <a:r>
              <a:rPr lang="en-US" sz="2000" b="1" noProof="1">
                <a:solidFill>
                  <a:srgbClr val="00843C"/>
                </a:solidFill>
                <a:latin typeface="Consolas" panose="020B0609020204030204" pitchFamily="49" charset="0"/>
              </a:rPr>
              <a:t> // Няма избран град -&gt; изход</a:t>
            </a:r>
            <a:endParaRPr lang="en-US" sz="2000" noProof="1"/>
          </a:p>
          <a:p>
            <a:r>
              <a:rPr lang="en-US" sz="2000" b="1" noProof="1">
                <a:solidFill>
                  <a:srgbClr val="234465"/>
                </a:solidFill>
                <a:latin typeface="Consolas" panose="020B0609020204030204" pitchFamily="49" charset="0"/>
              </a:rPr>
              <a:t>        return;</a:t>
            </a:r>
            <a:endParaRPr lang="en-US" sz="2000" noProof="1"/>
          </a:p>
          <a:p>
            <a:pPr>
              <a:lnSpc>
                <a:spcPct val="100000"/>
              </a:lnSpc>
            </a:pPr>
            <a:endParaRPr lang="en-US" sz="12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formDeleteTown = new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FormDeleteTown</a:t>
            </a:r>
            <a:r>
              <a:rPr lang="en-US" sz="2000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if (formDeleteTown.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</a:t>
            </a:r>
            <a:r>
              <a:rPr lang="en-US" sz="2000" b="1" noProof="1">
                <a:latin typeface="Consolas" panose="020B0609020204030204" pitchFamily="49" charset="0"/>
              </a:rPr>
              <a:t>() == DialogResult.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DeleteTown</a:t>
            </a:r>
            <a:r>
              <a:rPr lang="en-US" sz="2000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761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съществуващ град от БД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507012"/>
            <a:ext cx="11155528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private void DeleteTown(Town town)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using (var dbContext = new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8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    dbContext.Towns.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GB" sz="2800" b="1" noProof="1">
                <a:latin typeface="Consolas" panose="020B0609020204030204" pitchFamily="49" charset="0"/>
              </a:rPr>
              <a:t>(town);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    dbContext.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sz="28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503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Стартираме приложението с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Ctrl + F5</a:t>
            </a:r>
            <a:r>
              <a:rPr lang="en-US" b="1" dirty="0"/>
              <a:t>]</a:t>
            </a:r>
            <a:endParaRPr lang="bg-BG" b="1" dirty="0"/>
          </a:p>
          <a:p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bg-BG" dirty="0"/>
              <a:t> нов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C273D-0F13-F9A1-CC77-162478F40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336" y="2822702"/>
            <a:ext cx="4790160" cy="3244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A5024F-B292-8F85-7CD6-D7E4CB5C1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3009" y="2807582"/>
            <a:ext cx="4791655" cy="32459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EA8E49B4-A80B-0800-04D4-25697BFD4B94}"/>
              </a:ext>
            </a:extLst>
          </p:cNvPr>
          <p:cNvSpPr/>
          <p:nvPr/>
        </p:nvSpPr>
        <p:spPr>
          <a:xfrm>
            <a:off x="5580732" y="4128686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320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Редактираме</a:t>
            </a:r>
            <a:r>
              <a:rPr lang="bg-BG" dirty="0"/>
              <a:t> съществуващ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22945-1562-8F44-204D-F4D83852E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637" y="2374435"/>
            <a:ext cx="5140361" cy="34821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ACDBBE-4E9F-FC4D-2DF9-13B70D2DC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6504" y="2376833"/>
            <a:ext cx="5140362" cy="34821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E9096291-6001-8F2A-673F-29F4AC24E873}"/>
              </a:ext>
            </a:extLst>
          </p:cNvPr>
          <p:cNvSpPr/>
          <p:nvPr/>
        </p:nvSpPr>
        <p:spPr>
          <a:xfrm>
            <a:off x="5593750" y="361104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8600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Изтриваме</a:t>
            </a:r>
            <a:r>
              <a:rPr lang="bg-BG" dirty="0"/>
              <a:t> съществуващ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(3)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5ADB5-5332-2C88-1B1E-FAD5627A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894" y="2420386"/>
            <a:ext cx="5332558" cy="3612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BBF3E0-B37D-EC90-D827-373733EF7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0559" y="2420387"/>
            <a:ext cx="5332558" cy="3612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3244749D-D729-0D01-0C66-9A7D32904DBE}"/>
              </a:ext>
            </a:extLst>
          </p:cNvPr>
          <p:cNvSpPr/>
          <p:nvPr/>
        </p:nvSpPr>
        <p:spPr>
          <a:xfrm>
            <a:off x="5714249" y="3877111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379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CRUD</a:t>
            </a:r>
            <a:r>
              <a:rPr lang="en-GB" sz="3200" dirty="0"/>
              <a:t> </a:t>
            </a:r>
            <a:r>
              <a:rPr lang="bg-BG" sz="3200" dirty="0"/>
              <a:t>операции ​с </a:t>
            </a:r>
            <a:r>
              <a:rPr lang="en-GB" sz="3200" b="1" dirty="0"/>
              <a:t>Entity Framework Core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GB" sz="3000" b="1" dirty="0">
                <a:solidFill>
                  <a:schemeClr val="bg2"/>
                </a:solidFill>
              </a:rPr>
              <a:t>EF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en-GB" sz="3000" b="1" dirty="0">
                <a:solidFill>
                  <a:schemeClr val="bg2"/>
                </a:solidFill>
              </a:rPr>
              <a:t>Core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позволява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манипулации</a:t>
            </a:r>
            <a:r>
              <a:rPr lang="bg-BG" sz="3000" dirty="0">
                <a:solidFill>
                  <a:schemeClr val="bg2"/>
                </a:solidFill>
              </a:rPr>
              <a:t> на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000" dirty="0">
                <a:solidFill>
                  <a:schemeClr val="bg2"/>
                </a:solidFill>
              </a:rPr>
              <a:t> от </a:t>
            </a:r>
            <a:r>
              <a:rPr lang="bg-BG" sz="3000" b="1" dirty="0">
                <a:solidFill>
                  <a:schemeClr val="bg2"/>
                </a:solidFill>
              </a:rPr>
              <a:t>БД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Добавяне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редактиране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изтриване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Модални</a:t>
            </a:r>
            <a:r>
              <a:rPr lang="bg-BG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форми</a:t>
            </a:r>
            <a:r>
              <a:rPr lang="bg-BG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dirty="0"/>
              <a:t>в </a:t>
            </a:r>
            <a:r>
              <a:rPr lang="en-GB" sz="3200" b="1" dirty="0"/>
              <a:t>Windows Form</a:t>
            </a:r>
            <a:r>
              <a:rPr lang="en-US" sz="3200" b="1" dirty="0"/>
              <a:t>s</a:t>
            </a:r>
            <a:endParaRPr lang="bg-BG" sz="32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Основен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компонент</a:t>
            </a:r>
            <a:r>
              <a:rPr lang="bg-BG" sz="3000" dirty="0">
                <a:solidFill>
                  <a:schemeClr val="bg2"/>
                </a:solidFill>
              </a:rPr>
              <a:t> при създаването на </a:t>
            </a:r>
            <a:r>
              <a:rPr lang="en-US" sz="3000" b="1" dirty="0">
                <a:solidFill>
                  <a:schemeClr val="bg2"/>
                </a:solidFill>
              </a:rPr>
              <a:t>WinForms </a:t>
            </a:r>
            <a:r>
              <a:rPr lang="bg-BG" sz="3000" dirty="0">
                <a:solidFill>
                  <a:schemeClr val="bg2"/>
                </a:solidFill>
              </a:rPr>
              <a:t>приложения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Позволяват </a:t>
            </a:r>
            <a:r>
              <a:rPr lang="bg-BG" sz="3000" b="1" dirty="0">
                <a:solidFill>
                  <a:schemeClr val="bg2"/>
                </a:solidFill>
              </a:rPr>
              <a:t>достъп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bg2"/>
                </a:solidFill>
              </a:rPr>
              <a:t>единствено</a:t>
            </a:r>
            <a:r>
              <a:rPr lang="bg-BG" sz="3000" dirty="0">
                <a:solidFill>
                  <a:schemeClr val="bg2"/>
                </a:solidFill>
              </a:rPr>
              <a:t> след определено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действие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затварянето</a:t>
            </a:r>
            <a:r>
              <a:rPr lang="bg-BG" sz="3000" dirty="0">
                <a:solidFill>
                  <a:schemeClr val="bg2"/>
                </a:solidFill>
              </a:rPr>
              <a:t> им</a:t>
            </a:r>
            <a:endParaRPr lang="en-GB" sz="3000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1"/>
              <a:t>За създаване на </a:t>
            </a:r>
            <a:r>
              <a:rPr lang="bg-BG" b="1" noProof="1"/>
              <a:t>нов ред</a:t>
            </a:r>
            <a:r>
              <a:rPr lang="bg-BG" noProof="1"/>
              <a:t> в </a:t>
            </a:r>
            <a:r>
              <a:rPr lang="bg-BG" b="1" noProof="1"/>
              <a:t>БД</a:t>
            </a:r>
            <a:r>
              <a:rPr lang="bg-BG" noProof="1"/>
              <a:t>, използваме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DbSet.Add(…)</a:t>
            </a:r>
            <a:r>
              <a:rPr lang="en-US" noProof="1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8B39CB9-2C78-6356-DCC8-89D13B019088}"/>
              </a:ext>
            </a:extLst>
          </p:cNvPr>
          <p:cNvSpPr txBox="1">
            <a:spLocks/>
          </p:cNvSpPr>
          <p:nvPr/>
        </p:nvSpPr>
        <p:spPr>
          <a:xfrm>
            <a:off x="334183" y="1823408"/>
            <a:ext cx="11306901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public static void CreateNewProject()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var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project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Project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"Our Newest Project",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StartDate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new DateTime(2021, 1,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dbContext.Projects.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Add(project)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dbContext.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EE035F0-AEC7-DD1F-352D-FE197D254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2442" y="5661875"/>
            <a:ext cx="4278558" cy="510609"/>
          </a:xfrm>
          <a:prstGeom prst="wedgeRoundRectCallout">
            <a:avLst>
              <a:gd name="adj1" fmla="val -66044"/>
              <a:gd name="adj2" fmla="val -32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И</a:t>
            </a:r>
            <a:r>
              <a:rPr lang="bg-BG" sz="2399" b="1" noProof="1">
                <a:solidFill>
                  <a:schemeClr val="bg2"/>
                </a:solidFill>
              </a:rPr>
              <a:t>зпълняване на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78A368B-9947-EC1B-55A0-31122F623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488" y="2969455"/>
            <a:ext cx="2475186" cy="919090"/>
          </a:xfrm>
          <a:prstGeom prst="wedgeRoundRectCallout">
            <a:avLst>
              <a:gd name="adj1" fmla="val -83593"/>
              <a:gd name="adj2" fmla="val -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Създаваме нов </a:t>
            </a:r>
            <a:r>
              <a:rPr lang="en-US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обект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11A43C8-3B0B-E316-2DC8-82BA85C0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395" y="4900514"/>
            <a:ext cx="4278558" cy="510609"/>
          </a:xfrm>
          <a:prstGeom prst="wedgeRoundRectCallout">
            <a:avLst>
              <a:gd name="adj1" fmla="val -60073"/>
              <a:gd name="adj2" fmla="val 39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Добавяме обекта към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DbSet</a:t>
            </a:r>
          </a:p>
        </p:txBody>
      </p:sp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2700" dirty="0"/>
              <a:t> </a:t>
            </a:r>
            <a:r>
              <a:rPr lang="bg-BG" sz="2700" dirty="0"/>
              <a:t>позволява </a:t>
            </a:r>
            <a:r>
              <a:rPr lang="bg-BG" sz="2700" b="1" dirty="0"/>
              <a:t>модифициране</a:t>
            </a:r>
            <a:r>
              <a:rPr lang="bg-BG" sz="2700" dirty="0"/>
              <a:t> на </a:t>
            </a:r>
            <a:r>
              <a:rPr lang="bg-BG" sz="2700" b="1" dirty="0"/>
              <a:t>обекти</a:t>
            </a:r>
            <a:r>
              <a:rPr lang="bg-BG" sz="2700" dirty="0"/>
              <a:t> и тяхното </a:t>
            </a:r>
            <a:r>
              <a:rPr lang="bg-BG" sz="2700" b="1" dirty="0"/>
              <a:t>запазване</a:t>
            </a:r>
            <a:r>
              <a:rPr lang="bg-BG" sz="2700" dirty="0"/>
              <a:t> в </a:t>
            </a:r>
            <a:r>
              <a:rPr lang="bg-BG" sz="2700" b="1" dirty="0"/>
              <a:t>БД</a:t>
            </a:r>
            <a:endParaRPr lang="en-US" sz="2700" b="1" dirty="0"/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bg-BG" sz="2600" b="1" dirty="0"/>
              <a:t>Зареждаме</a:t>
            </a:r>
            <a:r>
              <a:rPr lang="bg-BG" sz="2600" dirty="0"/>
              <a:t> обект, </a:t>
            </a:r>
            <a:r>
              <a:rPr lang="bg-BG" sz="2600" b="1" dirty="0"/>
              <a:t>модифицираме</a:t>
            </a:r>
            <a:r>
              <a:rPr lang="bg-BG" sz="2600" dirty="0"/>
              <a:t> го и </a:t>
            </a:r>
            <a:r>
              <a:rPr lang="bg-BG" sz="2600" b="1" dirty="0"/>
              <a:t>извикваме</a:t>
            </a:r>
            <a:r>
              <a:rPr lang="en-US" sz="2600" dirty="0"/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bg-BG" sz="2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2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800" dirty="0"/>
              <a:t> </a:t>
            </a:r>
            <a:r>
              <a:rPr lang="bg-BG" sz="2800" b="1" dirty="0"/>
              <a:t>автоматично</a:t>
            </a:r>
            <a:r>
              <a:rPr lang="bg-BG" sz="2800" dirty="0"/>
              <a:t> </a:t>
            </a:r>
            <a:r>
              <a:rPr lang="bg-BG" sz="2800" b="1" dirty="0"/>
              <a:t>проследява</a:t>
            </a:r>
            <a:r>
              <a:rPr lang="bg-BG" sz="2800" dirty="0"/>
              <a:t> всички </a:t>
            </a:r>
            <a:r>
              <a:rPr lang="bg-BG" sz="2800" b="1" dirty="0"/>
              <a:t>промени</a:t>
            </a:r>
            <a:r>
              <a:rPr lang="bg-BG" sz="2800" dirty="0"/>
              <a:t> на обекти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C58186C-662D-7B2B-BABD-FB6EB64645BE}"/>
              </a:ext>
            </a:extLst>
          </p:cNvPr>
          <p:cNvSpPr txBox="1">
            <a:spLocks/>
          </p:cNvSpPr>
          <p:nvPr/>
        </p:nvSpPr>
        <p:spPr>
          <a:xfrm>
            <a:off x="496294" y="2761632"/>
            <a:ext cx="1112295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static string UpdateFirstEmployee()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Employee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dbContext.Employees.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FirstOrDefault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!=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dbContext.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return 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960C538-F087-4D24-05AE-B1E9F368C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934" y="5097579"/>
            <a:ext cx="4425100" cy="510609"/>
          </a:xfrm>
          <a:prstGeom prst="wedgeRoundRectCallout">
            <a:avLst>
              <a:gd name="adj1" fmla="val -77404"/>
              <a:gd name="adj2" fmla="val -376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Изпълняване на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SQL UPDATE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CDE6803-4269-816E-6FB9-26B292BDC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4491486"/>
            <a:ext cx="4647034" cy="510609"/>
          </a:xfrm>
          <a:prstGeom prst="wedgeRoundRectCallout">
            <a:avLst>
              <a:gd name="adj1" fmla="val -32825"/>
              <a:gd name="adj2" fmla="val -921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на първия запис подред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2800" b="1" dirty="0"/>
              <a:t>Изтриването</a:t>
            </a:r>
            <a:r>
              <a:rPr lang="bg-BG" sz="2800" dirty="0"/>
              <a:t> се извършва от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/>
              <a:t>на указана </a:t>
            </a:r>
            <a:r>
              <a:rPr lang="bg-BG" sz="2800" b="1" dirty="0"/>
              <a:t>колекция</a:t>
            </a:r>
            <a:r>
              <a:rPr lang="bg-BG" sz="2800" dirty="0"/>
              <a:t> от </a:t>
            </a:r>
            <a:r>
              <a:rPr lang="bg-BG" sz="2800" b="1" dirty="0"/>
              <a:t>обекти</a:t>
            </a:r>
          </a:p>
          <a:p>
            <a:pPr>
              <a:spcBef>
                <a:spcPts val="0"/>
              </a:spcBef>
            </a:pP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SaveChanges()</a:t>
            </a:r>
            <a:r>
              <a:rPr lang="bg-BG" sz="2800" dirty="0"/>
              <a:t> изпълнява действието за </a:t>
            </a:r>
            <a:r>
              <a:rPr lang="bg-BG" sz="2800" b="1" dirty="0"/>
              <a:t>изтриване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50BAF-95D1-64B4-0BC6-4457F5B3998F}"/>
              </a:ext>
            </a:extLst>
          </p:cNvPr>
          <p:cNvSpPr txBox="1">
            <a:spLocks/>
          </p:cNvSpPr>
          <p:nvPr/>
        </p:nvSpPr>
        <p:spPr>
          <a:xfrm>
            <a:off x="627757" y="2317202"/>
            <a:ext cx="11308980" cy="44472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string DeleteFirstProject()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Project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project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dbContext.Projects.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FirstOrDefault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var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entitiesWithProject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dbContext.EmployeesProjects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(x =&gt; x.ProjectId ==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project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.ProjectId).ToList();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dbContext.EmployeesProjects.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RemoveRange(entitiesWithProject)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Remove(project)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return project.Name;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712B1FB-5E5C-57A0-5BD3-93CA278F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508" y="5226821"/>
            <a:ext cx="4001735" cy="783166"/>
          </a:xfrm>
          <a:prstGeom prst="wedgeRoundRectCallout">
            <a:avLst>
              <a:gd name="adj1" fmla="val -70160"/>
              <a:gd name="adj2" fmla="val -538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Маркираме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обекта</a:t>
            </a:r>
            <a:r>
              <a:rPr lang="bg-BG" sz="2000" b="1" noProof="1">
                <a:solidFill>
                  <a:schemeClr val="bg2"/>
                </a:solidFill>
              </a:rPr>
              <a:t> за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изтриване</a:t>
            </a:r>
            <a:r>
              <a:rPr lang="bg-BG" sz="2000" b="1" noProof="1">
                <a:solidFill>
                  <a:schemeClr val="bg2"/>
                </a:solidFill>
              </a:rPr>
              <a:t> при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следващото</a:t>
            </a:r>
            <a:r>
              <a:rPr lang="bg-BG" sz="2000" b="1" noProof="1">
                <a:solidFill>
                  <a:schemeClr val="accent1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записване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6B2DA77-273C-AEA7-D1F4-97AE5C93F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00" y="6178942"/>
            <a:ext cx="4252892" cy="476558"/>
          </a:xfrm>
          <a:prstGeom prst="wedgeRoundRectCallout">
            <a:avLst>
              <a:gd name="adj1" fmla="val -18689"/>
              <a:gd name="adj2" fmla="val -161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199" b="1" noProof="1">
                <a:solidFill>
                  <a:schemeClr val="bg2"/>
                </a:solidFill>
              </a:rPr>
              <a:t>Изпълняваме </a:t>
            </a:r>
            <a:r>
              <a:rPr lang="en-US" sz="21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SQL DELETE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CB5F952-1C2D-DB56-A571-3B4CFBDA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6581" y="3231954"/>
            <a:ext cx="2768837" cy="1123685"/>
          </a:xfrm>
          <a:prstGeom prst="wedgeRoundRectCallout">
            <a:avLst>
              <a:gd name="adj1" fmla="val -110820"/>
              <a:gd name="adj2" fmla="val 742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Изтриваме обекти от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EmployeesProjects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с дадено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ProjectId</a:t>
            </a:r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Извикване и манипулиране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Модални форми в </a:t>
            </a:r>
            <a:r>
              <a:rPr lang="en-US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DFF15-7005-7EFF-6375-3FA3FA681B9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42" y="1989000"/>
            <a:ext cx="2784516" cy="13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E89C19-C6DF-EF04-539C-11F89731A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87753-AE56-0C5D-11F0-569EFA9FD3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Немодална форма</a:t>
            </a:r>
          </a:p>
          <a:p>
            <a:pPr lvl="1"/>
            <a:r>
              <a:rPr lang="bg-BG" dirty="0"/>
              <a:t>Може да бъде използвана </a:t>
            </a:r>
            <a:r>
              <a:rPr lang="bg-BG" b="1" dirty="0">
                <a:solidFill>
                  <a:schemeClr val="bg1"/>
                </a:solidFill>
              </a:rPr>
              <a:t>едновременно</a:t>
            </a:r>
            <a:r>
              <a:rPr lang="bg-BG" dirty="0"/>
              <a:t> с други </a:t>
            </a:r>
            <a:r>
              <a:rPr lang="bg-BG" b="1" dirty="0"/>
              <a:t>форми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 блокира </a:t>
            </a:r>
            <a:r>
              <a:rPr lang="bg-BG" b="1" dirty="0"/>
              <a:t>действието</a:t>
            </a:r>
            <a:r>
              <a:rPr lang="bg-BG" dirty="0"/>
              <a:t> на другите </a:t>
            </a:r>
            <a:r>
              <a:rPr lang="bg-BG" b="1" dirty="0"/>
              <a:t>компоненти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256D-26B2-43F5-9F3B-866C4D29B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000" y="1195931"/>
            <a:ext cx="5770598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Модална форма</a:t>
            </a:r>
          </a:p>
          <a:p>
            <a:pPr lvl="1"/>
            <a:r>
              <a:rPr lang="bg-BG" sz="3200" dirty="0"/>
              <a:t>При </a:t>
            </a:r>
            <a:r>
              <a:rPr lang="bg-BG" sz="3200" b="1" dirty="0"/>
              <a:t>показване</a:t>
            </a:r>
            <a:r>
              <a:rPr lang="bg-BG" sz="3200" dirty="0"/>
              <a:t> прави </a:t>
            </a:r>
            <a:r>
              <a:rPr lang="bg-BG" sz="3200" b="1" dirty="0">
                <a:solidFill>
                  <a:schemeClr val="bg1"/>
                </a:solidFill>
              </a:rPr>
              <a:t>неактивни</a:t>
            </a:r>
            <a:r>
              <a:rPr lang="bg-BG" sz="3200" dirty="0"/>
              <a:t> всички останали </a:t>
            </a:r>
            <a:r>
              <a:rPr lang="bg-BG" sz="3200" b="1" dirty="0"/>
              <a:t>форми</a:t>
            </a:r>
          </a:p>
          <a:p>
            <a:pPr lvl="1"/>
            <a:r>
              <a:rPr lang="bg-BG" sz="3200" dirty="0"/>
              <a:t>Позволява </a:t>
            </a:r>
            <a:r>
              <a:rPr lang="bg-BG" sz="3200" b="1" dirty="0"/>
              <a:t>достъп</a:t>
            </a:r>
            <a:r>
              <a:rPr lang="bg-BG" sz="3200" dirty="0"/>
              <a:t> </a:t>
            </a:r>
            <a:r>
              <a:rPr lang="bg-BG" sz="3200" b="1" dirty="0"/>
              <a:t>единствено</a:t>
            </a:r>
            <a:r>
              <a:rPr lang="bg-BG" sz="3200" dirty="0"/>
              <a:t> след някакво </a:t>
            </a:r>
            <a:r>
              <a:rPr lang="bg-BG" sz="3200" b="1" dirty="0">
                <a:solidFill>
                  <a:schemeClr val="bg1"/>
                </a:solidFill>
              </a:rPr>
              <a:t>действие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затварянето</a:t>
            </a:r>
            <a:r>
              <a:rPr lang="bg-BG" sz="3200" dirty="0"/>
              <a:t> ѝ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0F9834-5AF6-B8A4-FAF6-333EC20A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Модални и немодални форми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3309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46787</TotalTime>
  <Words>2337</Words>
  <Application>Microsoft Macintosh PowerPoint</Application>
  <PresentationFormat>Widescreen</PresentationFormat>
  <Paragraphs>454</Paragraphs>
  <Slides>49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SoftUni</vt:lpstr>
      <vt:lpstr>CRUD с Entity Framework Core и Windows Forms</vt:lpstr>
      <vt:lpstr>Съдържание</vt:lpstr>
      <vt:lpstr>CRUD операции с Entity Framework Core</vt:lpstr>
      <vt:lpstr>Какво е CRUD?</vt:lpstr>
      <vt:lpstr>Добавяне на данни</vt:lpstr>
      <vt:lpstr>Редактиране на данни</vt:lpstr>
      <vt:lpstr>Изтриване на данни</vt:lpstr>
      <vt:lpstr>Модални форми в Windows Forms</vt:lpstr>
      <vt:lpstr>Модални и немодални форми</vt:lpstr>
      <vt:lpstr>Как да работим с модални форми?</vt:lpstr>
      <vt:lpstr>Създаване на модална форма</vt:lpstr>
      <vt:lpstr>Модална форма – пример</vt:lpstr>
      <vt:lpstr>Модална форма – връщане на резултат</vt:lpstr>
      <vt:lpstr>Извикване на модална форма – пример</vt:lpstr>
      <vt:lpstr>Примерно CRUD приложение</vt:lpstr>
      <vt:lpstr>Създаване на базата данни</vt:lpstr>
      <vt:lpstr>Създаване на WinForms приложение</vt:lpstr>
      <vt:lpstr>Инсталиране на EF Core пакети и Scaffold</vt:lpstr>
      <vt:lpstr>Свързване към базата данни</vt:lpstr>
      <vt:lpstr>Добавяме контрола за таблични данни</vt:lpstr>
      <vt:lpstr>Свързване на DataGridView с Data Source</vt:lpstr>
      <vt:lpstr>Забраняване на редактиране на колона</vt:lpstr>
      <vt:lpstr>Зареждане на данни от БД (1)</vt:lpstr>
      <vt:lpstr>Зареждане на данни от БД (2)</vt:lpstr>
      <vt:lpstr>Добавяне на бутони</vt:lpstr>
      <vt:lpstr>Допълнителни настройки на формата</vt:lpstr>
      <vt:lpstr>Добавяне на методи-обработчици</vt:lpstr>
      <vt:lpstr>Създаване на модални форми</vt:lpstr>
      <vt:lpstr>Модална форма за добавяне на град (1)</vt:lpstr>
      <vt:lpstr>Модална форма за добавяне на град (2)</vt:lpstr>
      <vt:lpstr>Допълнителни настройки на формата</vt:lpstr>
      <vt:lpstr>Извикване на форма за добавяне на град</vt:lpstr>
      <vt:lpstr>Добавяне на нов град в базата данни</vt:lpstr>
      <vt:lpstr>Модална форма за редактиране на град (1)</vt:lpstr>
      <vt:lpstr>Модална форма за редактиране на град (2)</vt:lpstr>
      <vt:lpstr>Допълнителни настройки на формата</vt:lpstr>
      <vt:lpstr>Извикване на форма за редактиране на град</vt:lpstr>
      <vt:lpstr>Редактиране на съществуващ град в БД</vt:lpstr>
      <vt:lpstr>Модална форма за изтриване на град (1)</vt:lpstr>
      <vt:lpstr>Модална форма за изтриване на град (2)</vt:lpstr>
      <vt:lpstr>Допълнителни настройки на формата</vt:lpstr>
      <vt:lpstr>Извикване на форма за изтриване на град</vt:lpstr>
      <vt:lpstr>Изтриване на съществуващ град от БД</vt:lpstr>
      <vt:lpstr>Приложението TownsApp в действие (1)</vt:lpstr>
      <vt:lpstr>Приложението TownsApp в действие (2)</vt:lpstr>
      <vt:lpstr>Приложението TownsApp в действие (3)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Добавяне, редактиране и изтриване на данни от таблица в Windows Forms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426</cp:revision>
  <dcterms:created xsi:type="dcterms:W3CDTF">2018-05-23T13:08:44Z</dcterms:created>
  <dcterms:modified xsi:type="dcterms:W3CDTF">2025-01-12T09:38:03Z</dcterms:modified>
  <cp:category/>
</cp:coreProperties>
</file>