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bg-BG" dirty="0" smtClean="0"/>
              <a:t>"</a:t>
            </a:r>
            <a:r>
              <a:rPr lang="bg-BG" dirty="0"/>
              <a:t>Въведение в електронните таблици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ел. таблица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документ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 smtClean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7649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 smtClean="0"/>
                        <a:t>Една</a:t>
                      </a:r>
                      <a:r>
                        <a:rPr lang="bg-BG" baseline="0" dirty="0" smtClean="0"/>
                        <a:t> клетк</a:t>
                      </a:r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Област от клетки</a:t>
                      </a:r>
                      <a:endParaRPr lang="en-US" dirty="0" smtClean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 smtClean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Несъседни</a:t>
                      </a:r>
                      <a:r>
                        <a:rPr lang="bg-BG" baseline="0" dirty="0" smtClean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Маркирате</a:t>
                      </a:r>
                      <a:r>
                        <a:rPr lang="bg-BG" baseline="0" dirty="0" smtClean="0"/>
                        <a:t> една по една вскяка клетка, държейки </a:t>
                      </a:r>
                    </a:p>
                    <a:p>
                      <a:r>
                        <a:rPr lang="bg-BG" baseline="0" dirty="0" smtClean="0"/>
                        <a:t>клавиша </a:t>
                      </a:r>
                      <a:r>
                        <a:rPr lang="en-US" baseline="0" dirty="0" smtClean="0"/>
                        <a:t>[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 smtClean="0"/>
                        <a:t>] </a:t>
                      </a:r>
                      <a:r>
                        <a:rPr lang="bg-BG" baseline="0" dirty="0" smtClean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Ред</a:t>
                      </a:r>
                      <a:r>
                        <a:rPr lang="bg-BG" baseline="0" dirty="0" smtClean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 smtClean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Въвеждането на данни </a:t>
            </a:r>
            <a:r>
              <a:rPr lang="bg-BG" dirty="0" smtClean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Маркирате клетката</a:t>
            </a:r>
            <a:r>
              <a:rPr lang="bg-BG" dirty="0" smtClean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Потвърждавате</a:t>
            </a:r>
            <a:r>
              <a:rPr lang="bg-BG" dirty="0" smtClean="0"/>
              <a:t> чрез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Enter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</a:t>
            </a:r>
            <a:r>
              <a:rPr lang="bg-BG" dirty="0" smtClean="0"/>
              <a:t>данни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Редактиране на данни </a:t>
            </a:r>
            <a:r>
              <a:rPr lang="bg-BG" b="1" dirty="0" smtClean="0"/>
              <a:t>включва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Добавяне</a:t>
            </a:r>
            <a:r>
              <a:rPr lang="bg-BG" dirty="0" smtClean="0"/>
              <a:t>, </a:t>
            </a:r>
            <a:r>
              <a:rPr lang="bg-BG" b="1" dirty="0" smtClean="0"/>
              <a:t>изтриване</a:t>
            </a:r>
            <a:r>
              <a:rPr lang="bg-BG" dirty="0" smtClean="0"/>
              <a:t>, </a:t>
            </a:r>
            <a:r>
              <a:rPr lang="bg-BG" b="1" dirty="0" smtClean="0"/>
              <a:t>разместване</a:t>
            </a:r>
            <a:r>
              <a:rPr lang="bg-BG" dirty="0" smtClean="0"/>
              <a:t> </a:t>
            </a:r>
            <a:r>
              <a:rPr lang="bg-BG" b="1" dirty="0" smtClean="0"/>
              <a:t>на символи</a:t>
            </a:r>
          </a:p>
          <a:p>
            <a:r>
              <a:rPr lang="bg-BG" dirty="0" smtClean="0"/>
              <a:t>Редактирането на данни става чрез:</a:t>
            </a:r>
          </a:p>
          <a:p>
            <a:pPr lvl="1"/>
            <a:r>
              <a:rPr lang="bg-BG" dirty="0" smtClean="0"/>
              <a:t>Щракване </a:t>
            </a:r>
            <a:r>
              <a:rPr lang="bg-BG" b="1" dirty="0" smtClean="0"/>
              <a:t>двукратно в клетката</a:t>
            </a:r>
          </a:p>
          <a:p>
            <a:pPr lvl="1"/>
            <a:r>
              <a:rPr lang="bg-BG" dirty="0" smtClean="0"/>
              <a:t>Писане в </a:t>
            </a:r>
            <a:r>
              <a:rPr lang="bg-BG" b="1" dirty="0" smtClean="0"/>
              <a:t>реда за редактиране</a:t>
            </a:r>
          </a:p>
          <a:p>
            <a:pPr lvl="1"/>
            <a:r>
              <a:rPr lang="bg-BG" b="1" dirty="0" smtClean="0"/>
              <a:t>Натискане</a:t>
            </a:r>
            <a:r>
              <a:rPr lang="bg-BG" dirty="0" smtClean="0"/>
              <a:t> на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F2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</a:t>
            </a:r>
            <a:r>
              <a:rPr lang="bg-BG" dirty="0" smtClean="0"/>
              <a:t>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 smtClean="0">
                <a:solidFill>
                  <a:schemeClr val="bg2"/>
                </a:solidFill>
              </a:rPr>
              <a:t>указания, </a:t>
            </a:r>
            <a:r>
              <a:rPr lang="bg-BG" sz="2800" dirty="0" smtClean="0">
                <a:solidFill>
                  <a:schemeClr val="bg2"/>
                </a:solidFill>
              </a:rPr>
              <a:t>бработват </a:t>
            </a:r>
            <a:r>
              <a:rPr lang="bg-BG" sz="2800" dirty="0">
                <a:solidFill>
                  <a:schemeClr val="bg2"/>
                </a:solidFill>
              </a:rPr>
              <a:t>от човек или </a:t>
            </a:r>
            <a:r>
              <a:rPr lang="bg-BG" sz="2800" dirty="0" smtClean="0">
                <a:solidFill>
                  <a:schemeClr val="bg2"/>
                </a:solidFill>
              </a:rPr>
              <a:t>компютър</a:t>
            </a:r>
            <a:endParaRPr lang="bg-BG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</a:t>
            </a:r>
            <a:r>
              <a:rPr lang="bg-BG" sz="2800" dirty="0" smtClean="0">
                <a:solidFill>
                  <a:schemeClr val="bg2"/>
                </a:solidFill>
              </a:rPr>
              <a:t>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Ред</a:t>
            </a:r>
            <a:endParaRPr lang="bg-BG" sz="26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 smtClean="0">
                <a:solidFill>
                  <a:schemeClr val="bg2"/>
                </a:solidFill>
              </a:rPr>
              <a:t>– </a:t>
            </a:r>
            <a:r>
              <a:rPr lang="bg-BG" sz="2800" dirty="0" smtClean="0">
                <a:solidFill>
                  <a:schemeClr val="bg2"/>
                </a:solidFill>
              </a:rPr>
              <a:t>програма за </a:t>
            </a:r>
            <a:r>
              <a:rPr lang="bg-BG" sz="2800" b="1" dirty="0" smtClean="0">
                <a:solidFill>
                  <a:schemeClr val="bg2"/>
                </a:solidFill>
              </a:rPr>
              <a:t>въвеждане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обработване</a:t>
            </a:r>
            <a:r>
              <a:rPr lang="bg-BG" sz="2800" dirty="0" smtClean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 smtClean="0">
                <a:solidFill>
                  <a:schemeClr val="bg2"/>
                </a:solidFill>
              </a:rPr>
              <a:t>табличен вид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Електронни таблици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Елементи</a:t>
            </a:r>
            <a:r>
              <a:rPr lang="bg-BG" dirty="0" smtClean="0"/>
              <a:t> на електронна таблица</a:t>
            </a:r>
          </a:p>
          <a:p>
            <a:r>
              <a:rPr lang="en-US" dirty="0" smtClean="0"/>
              <a:t>͏</a:t>
            </a:r>
            <a:r>
              <a:rPr lang="en-US" b="1" dirty="0" smtClean="0"/>
              <a:t>Microsoft Excel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Редактиране</a:t>
            </a:r>
            <a:r>
              <a:rPr lang="bg-BG" dirty="0" smtClean="0"/>
              <a:t> и </a:t>
            </a:r>
            <a:r>
              <a:rPr lang="bg-BG" b="1" dirty="0" smtClean="0"/>
              <a:t>въвеждане</a:t>
            </a:r>
            <a:r>
              <a:rPr lang="bg-BG" dirty="0" smtClean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62" y="729000"/>
            <a:ext cx="5488875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 smtClean="0"/>
              <a:t>͏</a:t>
            </a:r>
            <a:r>
              <a:rPr lang="bg-BG" b="1" dirty="0" smtClean="0"/>
              <a:t>Данни</a:t>
            </a:r>
            <a:r>
              <a:rPr lang="bg-BG" dirty="0" smtClean="0"/>
              <a:t> – </a:t>
            </a:r>
            <a:r>
              <a:rPr lang="bg-BG" b="1" dirty="0" smtClean="0"/>
              <a:t>факти</a:t>
            </a:r>
            <a:r>
              <a:rPr lang="bg-BG" dirty="0" smtClean="0"/>
              <a:t>, </a:t>
            </a:r>
            <a:r>
              <a:rPr lang="bg-BG" b="1" dirty="0" smtClean="0"/>
              <a:t>понятия</a:t>
            </a:r>
            <a:r>
              <a:rPr lang="bg-BG" dirty="0" smtClean="0"/>
              <a:t> или </a:t>
            </a:r>
            <a:r>
              <a:rPr lang="bg-BG" b="1" dirty="0" smtClean="0"/>
              <a:t>указания</a:t>
            </a:r>
            <a:r>
              <a:rPr lang="bg-BG" dirty="0" smtClean="0"/>
              <a:t>, които се използват и бработват от </a:t>
            </a:r>
            <a:r>
              <a:rPr lang="bg-BG" dirty="0"/>
              <a:t>човек или </a:t>
            </a:r>
            <a:r>
              <a:rPr lang="bg-BG" dirty="0" smtClean="0"/>
              <a:t>компютър</a:t>
            </a:r>
          </a:p>
          <a:p>
            <a:pPr lvl="1"/>
            <a:r>
              <a:rPr lang="bg-BG" b="1" dirty="0" smtClean="0"/>
              <a:t>Преобразуваните данни </a:t>
            </a:r>
            <a:r>
              <a:rPr lang="bg-BG" dirty="0" smtClean="0"/>
              <a:t>се превръщат в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Електронни таблици </a:t>
            </a:r>
            <a:r>
              <a:rPr lang="bg-BG" dirty="0" smtClean="0"/>
              <a:t>– </a:t>
            </a:r>
            <a:r>
              <a:rPr lang="bg-BG" b="1" dirty="0" smtClean="0"/>
              <a:t>структурирана</a:t>
            </a:r>
            <a:r>
              <a:rPr lang="bg-BG" dirty="0" smtClean="0"/>
              <a:t> информация </a:t>
            </a:r>
          </a:p>
          <a:p>
            <a:r>
              <a:rPr lang="bg-BG" dirty="0" smtClean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 smtClean="0"/>
              <a:t>Извършване на </a:t>
            </a:r>
            <a:r>
              <a:rPr lang="bg-BG" b="1" dirty="0" smtClean="0"/>
              <a:t>пресмятания</a:t>
            </a:r>
            <a:r>
              <a:rPr lang="bg-BG" dirty="0" smtClean="0"/>
              <a:t> с помощта на </a:t>
            </a:r>
            <a:r>
              <a:rPr lang="bg-BG" b="1" dirty="0" smtClean="0"/>
              <a:t>формули</a:t>
            </a:r>
          </a:p>
          <a:p>
            <a:pPr lvl="1"/>
            <a:r>
              <a:rPr lang="bg-BG" dirty="0" smtClean="0"/>
              <a:t>При </a:t>
            </a:r>
            <a:r>
              <a:rPr lang="bg-BG" b="1" dirty="0" smtClean="0"/>
              <a:t>промяна</a:t>
            </a:r>
            <a:r>
              <a:rPr lang="bg-BG" dirty="0" smtClean="0"/>
              <a:t> на първоначално въведените числови данни компютърът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b="1" dirty="0" smtClean="0"/>
              <a:t>преизчислява</a:t>
            </a:r>
            <a:r>
              <a:rPr lang="bg-BG" dirty="0" smtClean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</a:t>
            </a:r>
            <a:r>
              <a:rPr lang="bg-BG" dirty="0" smtClean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Клетка</a:t>
            </a:r>
            <a:r>
              <a:rPr lang="bg-BG" dirty="0" smtClean="0"/>
              <a:t> – мястото, където се </a:t>
            </a:r>
            <a:r>
              <a:rPr lang="bg-BG" b="1" dirty="0" smtClean="0"/>
              <a:t>въвеждат данните</a:t>
            </a:r>
          </a:p>
          <a:p>
            <a:r>
              <a:rPr lang="bg-BG" b="1" dirty="0" smtClean="0"/>
              <a:t>Ред</a:t>
            </a:r>
            <a:r>
              <a:rPr lang="bg-BG" dirty="0" smtClean="0"/>
              <a:t> – </a:t>
            </a:r>
            <a:r>
              <a:rPr lang="bg-BG" b="1" dirty="0" smtClean="0"/>
              <a:t>хоризонтално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Номерирани са с</a:t>
            </a:r>
            <a:r>
              <a:rPr lang="en-US" dirty="0" smtClean="0"/>
              <a:t> </a:t>
            </a:r>
            <a:r>
              <a:rPr lang="bg-BG" b="1" dirty="0" smtClean="0"/>
              <a:t>последователни числа </a:t>
            </a:r>
            <a:r>
              <a:rPr lang="bg-BG" dirty="0" smtClean="0"/>
              <a:t>от </a:t>
            </a:r>
            <a:r>
              <a:rPr lang="bg-BG" b="1" dirty="0" smtClean="0"/>
              <a:t>1</a:t>
            </a:r>
            <a:r>
              <a:rPr lang="bg-BG" dirty="0" smtClean="0"/>
              <a:t> до </a:t>
            </a:r>
            <a:r>
              <a:rPr lang="en-US" b="1" dirty="0" smtClean="0"/>
              <a:t>1 048 576</a:t>
            </a:r>
            <a:r>
              <a:rPr lang="en-US" b="1" dirty="0"/>
              <a:t> </a:t>
            </a:r>
            <a:endParaRPr lang="en-US" dirty="0" smtClean="0"/>
          </a:p>
          <a:p>
            <a:r>
              <a:rPr lang="bg-BG" b="1" dirty="0" smtClean="0"/>
              <a:t>Колона </a:t>
            </a:r>
            <a:r>
              <a:rPr lang="bg-BG" dirty="0" smtClean="0"/>
              <a:t>–</a:t>
            </a:r>
            <a:r>
              <a:rPr lang="bg-BG" b="1" dirty="0" smtClean="0"/>
              <a:t> вертикално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Означават се с букви от </a:t>
            </a:r>
            <a:r>
              <a:rPr lang="bg-BG" b="1" dirty="0" smtClean="0"/>
              <a:t>латинската азбука </a:t>
            </a:r>
            <a:r>
              <a:rPr lang="bg-BG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…, </a:t>
            </a:r>
            <a:r>
              <a:rPr lang="en-US" b="1" dirty="0" smtClean="0"/>
              <a:t>AA</a:t>
            </a:r>
            <a:r>
              <a:rPr lang="en-US" dirty="0" smtClean="0"/>
              <a:t>, </a:t>
            </a:r>
            <a:r>
              <a:rPr lang="en-US" b="1" dirty="0" smtClean="0"/>
              <a:t>AB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b="1" dirty="0" smtClean="0"/>
              <a:t>Адрес на клетка </a:t>
            </a:r>
            <a:r>
              <a:rPr lang="bg-BG" dirty="0" smtClean="0"/>
              <a:t>– образува се от </a:t>
            </a:r>
            <a:r>
              <a:rPr lang="bg-BG" b="1" dirty="0" smtClean="0"/>
              <a:t>пресичането</a:t>
            </a:r>
            <a:r>
              <a:rPr lang="bg-BG" dirty="0" smtClean="0"/>
              <a:t> на колоните и редовете  и имената им (</a:t>
            </a:r>
            <a:r>
              <a:rPr lang="en-US" b="1" dirty="0" smtClean="0"/>
              <a:t>A1</a:t>
            </a:r>
            <a:r>
              <a:rPr lang="en-US" dirty="0" smtClean="0"/>
              <a:t>, </a:t>
            </a:r>
            <a:r>
              <a:rPr lang="en-US" b="1" dirty="0" smtClean="0"/>
              <a:t>AB42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</a:t>
            </a:r>
            <a:r>
              <a:rPr lang="bg-BG" dirty="0" smtClean="0"/>
              <a:t>ел. </a:t>
            </a:r>
            <a:r>
              <a:rPr lang="bg-BG" dirty="0"/>
              <a:t>т</a:t>
            </a:r>
            <a:r>
              <a:rPr lang="bg-BG" dirty="0" smtClean="0"/>
              <a:t>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615</Words>
  <Application>Microsoft Office PowerPoint</Application>
  <PresentationFormat>Widescreen</PresentationFormat>
  <Paragraphs>120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104</cp:revision>
  <dcterms:created xsi:type="dcterms:W3CDTF">2018-05-23T13:08:44Z</dcterms:created>
  <dcterms:modified xsi:type="dcterms:W3CDTF">2023-10-11T15:32:53Z</dcterms:modified>
  <cp:category/>
</cp:coreProperties>
</file>