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587" r:id="rId4"/>
    <p:sldId id="588" r:id="rId5"/>
    <p:sldId id="593" r:id="rId6"/>
    <p:sldId id="594" r:id="rId7"/>
    <p:sldId id="589" r:id="rId8"/>
    <p:sldId id="591" r:id="rId9"/>
    <p:sldId id="592" r:id="rId10"/>
    <p:sldId id="590" r:id="rId11"/>
    <p:sldId id="595" r:id="rId12"/>
    <p:sldId id="596" r:id="rId13"/>
    <p:sldId id="597" r:id="rId14"/>
    <p:sldId id="603" r:id="rId15"/>
    <p:sldId id="604" r:id="rId16"/>
    <p:sldId id="605" r:id="rId17"/>
    <p:sldId id="598" r:id="rId18"/>
    <p:sldId id="599" r:id="rId19"/>
    <p:sldId id="600" r:id="rId20"/>
    <p:sldId id="601" r:id="rId21"/>
    <p:sldId id="602" r:id="rId22"/>
    <p:sldId id="504" r:id="rId23"/>
    <p:sldId id="5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Форматиране в Excel" id="{0F51A29A-BCEE-4E8F-AA98-D8E44513BDBF}">
          <p14:sldIdLst>
            <p14:sldId id="587"/>
            <p14:sldId id="588"/>
            <p14:sldId id="593"/>
            <p14:sldId id="594"/>
            <p14:sldId id="589"/>
            <p14:sldId id="591"/>
            <p14:sldId id="592"/>
            <p14:sldId id="590"/>
          </p14:sldIdLst>
        </p14:section>
        <p14:section name="Диаграми" id="{CE72BD94-33EA-49B5-B1DB-9CBC213AFB30}">
          <p14:sldIdLst>
            <p14:sldId id="595"/>
            <p14:sldId id="596"/>
            <p14:sldId id="597"/>
            <p14:sldId id="603"/>
            <p14:sldId id="604"/>
            <p14:sldId id="605"/>
          </p14:sldIdLst>
        </p14:section>
        <p14:section name="Видове диаграми" id="{06BFA19A-515B-46D1-9639-D0A3111D16FE}">
          <p14:sldIdLst>
            <p14:sldId id="598"/>
            <p14:sldId id="599"/>
            <p14:sldId id="600"/>
            <p14:sldId id="601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56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dent\Downloads\naselenie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%20folder\&#1079;&#1072;&#1087;&#1080;&#1089;&#1074;&#1072;&#1085;&#1077;\&#1059;&#1095;&#1080;&#1083;&#1080;&#1097;&#1077;\9feg\tablica%20i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/>
              <a:t>Намаляване</a:t>
            </a:r>
            <a:r>
              <a:rPr lang="bg-BG" baseline="0"/>
              <a:t> на населението в периода 2013-2017г.</a:t>
            </a:r>
            <a:endParaRPr lang="bg-B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Средногодишно население (Хил. бр.)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Sheet1!$A$2:$A$27</c:f>
              <c:strCache>
                <c:ptCount val="26"/>
                <c:pt idx="0">
                  <c:v>Варна</c:v>
                </c:pt>
                <c:pt idx="1">
                  <c:v>Бургас</c:v>
                </c:pt>
                <c:pt idx="2">
                  <c:v>Шумен</c:v>
                </c:pt>
                <c:pt idx="3">
                  <c:v>Търговище</c:v>
                </c:pt>
                <c:pt idx="4">
                  <c:v>Силистра</c:v>
                </c:pt>
                <c:pt idx="5">
                  <c:v>Сливен</c:v>
                </c:pt>
                <c:pt idx="6">
                  <c:v>Перник</c:v>
                </c:pt>
                <c:pt idx="7">
                  <c:v>Ямбол</c:v>
                </c:pt>
                <c:pt idx="8">
                  <c:v>Разград</c:v>
                </c:pt>
                <c:pt idx="9">
                  <c:v>Габрово</c:v>
                </c:pt>
                <c:pt idx="10">
                  <c:v>Пловдив</c:v>
                </c:pt>
                <c:pt idx="11">
                  <c:v>Хасково</c:v>
                </c:pt>
                <c:pt idx="12">
                  <c:v>Русе</c:v>
                </c:pt>
                <c:pt idx="13">
                  <c:v>Добрич</c:v>
                </c:pt>
                <c:pt idx="14">
                  <c:v>Ловеч</c:v>
                </c:pt>
                <c:pt idx="15">
                  <c:v>Видин</c:v>
                </c:pt>
                <c:pt idx="16">
                  <c:v>Стара Загора</c:v>
                </c:pt>
                <c:pt idx="17">
                  <c:v>Смолян</c:v>
                </c:pt>
                <c:pt idx="18">
                  <c:v>Монтана</c:v>
                </c:pt>
                <c:pt idx="19">
                  <c:v>София</c:v>
                </c:pt>
                <c:pt idx="20">
                  <c:v>Кюстендил</c:v>
                </c:pt>
                <c:pt idx="21">
                  <c:v>Благоевград</c:v>
                </c:pt>
                <c:pt idx="22">
                  <c:v>Пазарджик</c:v>
                </c:pt>
                <c:pt idx="23">
                  <c:v>Велико Търново</c:v>
                </c:pt>
                <c:pt idx="24">
                  <c:v>Враца</c:v>
                </c:pt>
                <c:pt idx="25">
                  <c:v>Плевен</c:v>
                </c:pt>
              </c:strCache>
            </c:strRef>
          </c:cat>
          <c:val>
            <c:numRef>
              <c:f>Sheet1!$B$2:$B$27</c:f>
              <c:numCache>
                <c:formatCode>#,##0.00</c:formatCode>
                <c:ptCount val="26"/>
                <c:pt idx="0">
                  <c:v>1358.0000000000041</c:v>
                </c:pt>
                <c:pt idx="1">
                  <c:v>2187.9999999999882</c:v>
                </c:pt>
                <c:pt idx="2">
                  <c:v>4716.0000000000082</c:v>
                </c:pt>
                <c:pt idx="3">
                  <c:v>5168.9999999999973</c:v>
                </c:pt>
                <c:pt idx="4">
                  <c:v>5366</c:v>
                </c:pt>
                <c:pt idx="5">
                  <c:v>5524.0000000000009</c:v>
                </c:pt>
                <c:pt idx="6">
                  <c:v>6371.9999999999854</c:v>
                </c:pt>
                <c:pt idx="7">
                  <c:v>6539.9999999999918</c:v>
                </c:pt>
                <c:pt idx="8">
                  <c:v>6821.9999999999882</c:v>
                </c:pt>
                <c:pt idx="9">
                  <c:v>7826.9999999999982</c:v>
                </c:pt>
                <c:pt idx="10">
                  <c:v>7843.0000000000746</c:v>
                </c:pt>
                <c:pt idx="11">
                  <c:v>8147.9999999999964</c:v>
                </c:pt>
                <c:pt idx="12">
                  <c:v>8268.9999999999764</c:v>
                </c:pt>
                <c:pt idx="13">
                  <c:v>8270.0000000000109</c:v>
                </c:pt>
                <c:pt idx="14">
                  <c:v>8556.9999999999873</c:v>
                </c:pt>
                <c:pt idx="15">
                  <c:v>8608.9999999999945</c:v>
                </c:pt>
                <c:pt idx="16">
                  <c:v>8746.0000000000382</c:v>
                </c:pt>
                <c:pt idx="17">
                  <c:v>9131</c:v>
                </c:pt>
                <c:pt idx="18">
                  <c:v>9186.9999999999836</c:v>
                </c:pt>
                <c:pt idx="19">
                  <c:v>9192.0000000000073</c:v>
                </c:pt>
                <c:pt idx="20">
                  <c:v>9291.9999999999873</c:v>
                </c:pt>
                <c:pt idx="21">
                  <c:v>10033.000000000015</c:v>
                </c:pt>
                <c:pt idx="22">
                  <c:v>11114.000000000033</c:v>
                </c:pt>
                <c:pt idx="23">
                  <c:v>11657.000000000011</c:v>
                </c:pt>
                <c:pt idx="24">
                  <c:v>12799.000000000007</c:v>
                </c:pt>
                <c:pt idx="25">
                  <c:v>14991.999999999991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E5-4E44-A436-267265E199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3053791"/>
        <c:axId val="712969231"/>
      </c:barChart>
      <c:catAx>
        <c:axId val="713053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969231"/>
        <c:crosses val="autoZero"/>
        <c:auto val="1"/>
        <c:lblAlgn val="ctr"/>
        <c:lblOffset val="100"/>
        <c:noMultiLvlLbl val="0"/>
      </c:catAx>
      <c:valAx>
        <c:axId val="712969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05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/>
              <a:t>БВП на глава от населението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'БВП на глава от население'!$A$3</c:f>
              <c:strCache>
                <c:ptCount val="1"/>
                <c:pt idx="0">
                  <c:v>България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население'!$B$3:$F$3</c:f>
              <c:numCache>
                <c:formatCode>General</c:formatCode>
                <c:ptCount val="5"/>
                <c:pt idx="0">
                  <c:v>7548.86</c:v>
                </c:pt>
                <c:pt idx="1">
                  <c:v>8334.08</c:v>
                </c:pt>
                <c:pt idx="2">
                  <c:v>9427.73</c:v>
                </c:pt>
                <c:pt idx="3">
                  <c:v>9828.15</c:v>
                </c:pt>
                <c:pt idx="4">
                  <c:v>9975.7800000000007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63-4B09-ABE1-FD9AA905E53D}"/>
            </c:ext>
          </c:extLst>
        </c:ser>
        <c:ser>
          <c:idx val="1"/>
          <c:order val="1"/>
          <c:tx>
            <c:strRef>
              <c:f>'БВП на глава от население'!$A$4</c:f>
              <c:strCache>
                <c:ptCount val="1"/>
                <c:pt idx="0">
                  <c:v>Словения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население'!$B$4:$F$4</c:f>
              <c:numCache>
                <c:formatCode>General</c:formatCode>
                <c:ptCount val="5"/>
                <c:pt idx="0">
                  <c:v>21663.64</c:v>
                </c:pt>
                <c:pt idx="1">
                  <c:v>23454.74</c:v>
                </c:pt>
                <c:pt idx="2">
                  <c:v>26103.16</c:v>
                </c:pt>
                <c:pt idx="3">
                  <c:v>25940.73</c:v>
                </c:pt>
                <c:pt idx="4">
                  <c:v>25179.67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63-4B09-ABE1-FD9AA905E53D}"/>
            </c:ext>
          </c:extLst>
        </c:ser>
        <c:ser>
          <c:idx val="2"/>
          <c:order val="2"/>
          <c:tx>
            <c:strRef>
              <c:f>'БВП на глава от население'!$A$5</c:f>
              <c:strCache>
                <c:ptCount val="1"/>
                <c:pt idx="0">
                  <c:v>Турция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население'!$B$5:$F$5</c:f>
              <c:numCache>
                <c:formatCode>General</c:formatCode>
                <c:ptCount val="5"/>
                <c:pt idx="0">
                  <c:v>10894.6</c:v>
                </c:pt>
                <c:pt idx="1">
                  <c:v>10589.67</c:v>
                </c:pt>
                <c:pt idx="2">
                  <c:v>9453.2000000000007</c:v>
                </c:pt>
                <c:pt idx="3">
                  <c:v>9126.59</c:v>
                </c:pt>
                <c:pt idx="4">
                  <c:v>8538.17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63-4B09-ABE1-FD9AA905E53D}"/>
            </c:ext>
          </c:extLst>
        </c:ser>
        <c:ser>
          <c:idx val="3"/>
          <c:order val="3"/>
          <c:tx>
            <c:strRef>
              <c:f>'БВП на глава от население'!$A$6</c:f>
              <c:strCache>
                <c:ptCount val="1"/>
                <c:pt idx="0">
                  <c:v>Хърватия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население'!$B$6:$F$6</c:f>
              <c:numCache>
                <c:formatCode>General</c:formatCode>
                <c:ptCount val="5"/>
                <c:pt idx="0">
                  <c:v>12361.48</c:v>
                </c:pt>
                <c:pt idx="1">
                  <c:v>13451.62</c:v>
                </c:pt>
                <c:pt idx="2">
                  <c:v>15014.09</c:v>
                </c:pt>
                <c:pt idx="3">
                  <c:v>14944.36</c:v>
                </c:pt>
                <c:pt idx="4">
                  <c:v>13828.47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63-4B09-ABE1-FD9AA905E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03240592"/>
        <c:axId val="-1703236784"/>
      </c:barChart>
      <c:catAx>
        <c:axId val="-170324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03236784"/>
        <c:crosses val="autoZero"/>
        <c:auto val="1"/>
        <c:lblAlgn val="ctr"/>
        <c:lblOffset val="100"/>
        <c:noMultiLvlLbl val="0"/>
      </c:catAx>
      <c:valAx>
        <c:axId val="-170323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0324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41468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8629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38993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70A4D1-1E62-4535-9EF6-4AC79EB460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" b="2545"/>
          <a:stretch/>
        </p:blipFill>
        <p:spPr>
          <a:xfrm>
            <a:off x="6390123" y="3400017"/>
            <a:ext cx="5248260" cy="2188983"/>
          </a:xfrm>
        </p:spPr>
      </p:pic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sz="1400" dirty="0"/>
              <a:t>Курс </a:t>
            </a:r>
            <a:r>
              <a:rPr lang="bg-BG" sz="1400" dirty="0" smtClean="0"/>
              <a:t>„Диаграми и </a:t>
            </a:r>
            <a:r>
              <a:rPr lang="ru-RU" sz="1400" dirty="0"/>
              <a:t>х</a:t>
            </a:r>
            <a:r>
              <a:rPr lang="ru-RU" sz="1400" dirty="0" smtClean="0"/>
              <a:t>арактеристики </a:t>
            </a:r>
            <a:r>
              <a:rPr lang="ru-RU" sz="1400" dirty="0"/>
              <a:t>на оформлението на клетки и данни</a:t>
            </a:r>
            <a:r>
              <a:rPr lang="bg-BG" sz="1400" dirty="0" smtClean="0"/>
              <a:t>"</a:t>
            </a:r>
            <a:endParaRPr lang="en-US" sz="1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Работна група "Образование по програмиране и ИТ"</a:t>
            </a:r>
          </a:p>
          <a:p>
            <a:r>
              <a:rPr lang="bg-BG" dirty="0"/>
              <a:t>Свободно учебно съдържание за учители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/>
              <a:t>Свободни учебни ресурси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24977"/>
            <a:ext cx="1769683" cy="8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͏Форматиране на </a:t>
            </a:r>
            <a:r>
              <a:rPr lang="bg-BG" dirty="0" smtClean="0"/>
              <a:t>данни</a:t>
            </a:r>
            <a:r>
              <a:rPr lang="en-US" dirty="0" smtClean="0"/>
              <a:t> </a:t>
            </a:r>
            <a:r>
              <a:rPr lang="bg-BG" dirty="0" smtClean="0"/>
              <a:t>в клетки 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500"/>
            <a:ext cx="12192000" cy="655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9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Същност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Диаграми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00" y="639000"/>
            <a:ext cx="6843400" cy="38494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326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Диаграми</a:t>
            </a:r>
            <a:r>
              <a:rPr lang="bg-BG" dirty="0" smtClean="0"/>
              <a:t> – </a:t>
            </a:r>
            <a:r>
              <a:rPr lang="bg-BG" b="1" dirty="0" smtClean="0"/>
              <a:t>графично онагледяване </a:t>
            </a:r>
            <a:r>
              <a:rPr lang="bg-BG" dirty="0" smtClean="0"/>
              <a:t>на числовата </a:t>
            </a:r>
            <a:r>
              <a:rPr lang="bg-BG" b="1" dirty="0" smtClean="0"/>
              <a:t>информация</a:t>
            </a:r>
          </a:p>
          <a:p>
            <a:pPr lvl="1"/>
            <a:r>
              <a:rPr lang="bg-BG" dirty="0" smtClean="0"/>
              <a:t>Улеснява </a:t>
            </a:r>
            <a:r>
              <a:rPr lang="bg-BG" b="1" dirty="0" smtClean="0"/>
              <a:t>сравняването на стойности</a:t>
            </a:r>
          </a:p>
          <a:p>
            <a:pPr lvl="1"/>
            <a:r>
              <a:rPr lang="bg-BG" dirty="0" smtClean="0"/>
              <a:t>Помага </a:t>
            </a:r>
            <a:r>
              <a:rPr lang="bg-BG" b="1" dirty="0" smtClean="0"/>
              <a:t>анализирането на данни</a:t>
            </a:r>
          </a:p>
          <a:p>
            <a:r>
              <a:rPr lang="bg-BG" b="1" dirty="0" smtClean="0"/>
              <a:t>Данните</a:t>
            </a:r>
            <a:r>
              <a:rPr lang="bg-BG" dirty="0" smtClean="0"/>
              <a:t> и </a:t>
            </a:r>
            <a:r>
              <a:rPr lang="bg-BG" b="1" dirty="0" smtClean="0"/>
              <a:t>графичната</a:t>
            </a:r>
            <a:r>
              <a:rPr lang="bg-BG" dirty="0" smtClean="0"/>
              <a:t> им интерпретация са </a:t>
            </a:r>
            <a:r>
              <a:rPr lang="bg-BG" b="1" dirty="0" smtClean="0"/>
              <a:t>логически свързани</a:t>
            </a:r>
          </a:p>
          <a:p>
            <a:pPr lvl="1"/>
            <a:r>
              <a:rPr lang="bg-BG" b="1" dirty="0" smtClean="0"/>
              <a:t>Изменението</a:t>
            </a:r>
            <a:r>
              <a:rPr lang="bg-BG" dirty="0" smtClean="0"/>
              <a:t> на </a:t>
            </a:r>
            <a:r>
              <a:rPr lang="bg-BG" b="1" dirty="0" smtClean="0"/>
              <a:t>данните</a:t>
            </a:r>
            <a:r>
              <a:rPr lang="bg-BG" dirty="0" smtClean="0"/>
              <a:t> води до </a:t>
            </a:r>
            <a:r>
              <a:rPr lang="bg-BG" b="1" dirty="0" smtClean="0"/>
              <a:t>автоматично изменение </a:t>
            </a:r>
            <a:r>
              <a:rPr lang="bg-BG" dirty="0" smtClean="0"/>
              <a:t>на </a:t>
            </a:r>
            <a:r>
              <a:rPr lang="bg-BG" b="1" dirty="0" smtClean="0"/>
              <a:t>диграмата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8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ABD724F-4760-4F3C-B43D-6467202958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3051181"/>
              </p:ext>
            </p:extLst>
          </p:nvPr>
        </p:nvGraphicFramePr>
        <p:xfrm>
          <a:off x="2638105" y="1764369"/>
          <a:ext cx="6905625" cy="477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ounded Rectangular Callout 16"/>
          <p:cNvSpPr/>
          <p:nvPr/>
        </p:nvSpPr>
        <p:spPr bwMode="auto">
          <a:xfrm>
            <a:off x="86144" y="5353395"/>
            <a:ext cx="2659783" cy="1440000"/>
          </a:xfrm>
          <a:prstGeom prst="wedgeRoundRectCallout">
            <a:avLst>
              <a:gd name="adj1" fmla="val 63624"/>
              <a:gd name="adj2" fmla="val 97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части в диаграмите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097127" y="1808410"/>
            <a:ext cx="4005000" cy="31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146000" y="1246500"/>
            <a:ext cx="1845000" cy="675000"/>
          </a:xfrm>
          <a:prstGeom prst="wedgeRoundRectCallout">
            <a:avLst>
              <a:gd name="adj1" fmla="val 102833"/>
              <a:gd name="adj2" fmla="val 508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Заглавие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61000" y="2430196"/>
            <a:ext cx="6165000" cy="331293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363069" y="2816010"/>
            <a:ext cx="2739445" cy="1334371"/>
          </a:xfrm>
          <a:prstGeom prst="wedgeRoundRectCallout">
            <a:avLst>
              <a:gd name="adj1" fmla="val -46214"/>
              <a:gd name="adj2" fmla="val 723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Графична интерпретация на данните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097382" y="2114715"/>
            <a:ext cx="4005000" cy="31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8822580" y="1290190"/>
            <a:ext cx="1845000" cy="675000"/>
          </a:xfrm>
          <a:prstGeom prst="wedgeRoundRectCallout">
            <a:avLst>
              <a:gd name="adj1" fmla="val -83750"/>
              <a:gd name="adj2" fmla="val 97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Легенда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86144" y="5345192"/>
            <a:ext cx="2659783" cy="1440000"/>
          </a:xfrm>
          <a:prstGeom prst="wedgeRoundRectCallout">
            <a:avLst>
              <a:gd name="adj1" fmla="val 39008"/>
              <a:gd name="adj2" fmla="val -71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Надписи на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въведените данните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38106" y="2429715"/>
            <a:ext cx="6787894" cy="407728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997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диаграми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2"/>
          <a:stretch/>
        </p:blipFill>
        <p:spPr>
          <a:xfrm>
            <a:off x="0" y="1101150"/>
            <a:ext cx="12192000" cy="579285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4116000" y="2799000"/>
            <a:ext cx="6570000" cy="1935000"/>
          </a:xfrm>
          <a:prstGeom prst="wedgeRoundRectCallout">
            <a:avLst>
              <a:gd name="adj1" fmla="val -59670"/>
              <a:gd name="adj2" fmla="val 62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създадете диаграма, трябва да сте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маркирали данните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които искате да са част от графичната визуализация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300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диаграми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4"/>
          <a:stretch/>
        </p:blipFill>
        <p:spPr>
          <a:xfrm>
            <a:off x="0" y="1099695"/>
            <a:ext cx="12192000" cy="583930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5241000" y="3294000"/>
            <a:ext cx="4635000" cy="1665000"/>
          </a:xfrm>
          <a:prstGeom prst="wedgeRoundRectCallout">
            <a:avLst>
              <a:gd name="adj1" fmla="val -42064"/>
              <a:gd name="adj2" fmla="val -117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което си избирате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диаграмата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от който имате нужда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611000" y="1449001"/>
            <a:ext cx="1620000" cy="63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356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диаграми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0"/>
          <a:stretch/>
        </p:blipFill>
        <p:spPr>
          <a:xfrm>
            <a:off x="0" y="1097709"/>
            <a:ext cx="12192000" cy="576000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7041000" y="1629000"/>
            <a:ext cx="3915000" cy="1620000"/>
          </a:xfrm>
          <a:prstGeom prst="wedgeRoundRectCallout">
            <a:avLst>
              <a:gd name="adj1" fmla="val -33210"/>
              <a:gd name="adj2" fmla="val 662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Накрая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 диаграмата върху работното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84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70916"/>
            <a:ext cx="10961783" cy="768084"/>
          </a:xfrm>
        </p:spPr>
        <p:txBody>
          <a:bodyPr/>
          <a:lstStyle/>
          <a:p>
            <a:r>
              <a:rPr lang="bg-BG" dirty="0" smtClean="0"/>
              <a:t>Видове диаграми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340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Колонна диаграма </a:t>
            </a:r>
            <a:r>
              <a:rPr lang="bg-BG" dirty="0" smtClean="0"/>
              <a:t>– илюстрира </a:t>
            </a:r>
            <a:r>
              <a:rPr lang="bg-BG" b="1" dirty="0" smtClean="0"/>
              <a:t>изменение</a:t>
            </a:r>
            <a:r>
              <a:rPr lang="bg-BG" dirty="0" smtClean="0"/>
              <a:t> на </a:t>
            </a:r>
            <a:r>
              <a:rPr lang="bg-BG" b="1" dirty="0" smtClean="0"/>
              <a:t>една или повече серии </a:t>
            </a:r>
            <a:r>
              <a:rPr lang="bg-BG" dirty="0" smtClean="0"/>
              <a:t>от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Колонна диаграма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244204"/>
              </p:ext>
            </p:extLst>
          </p:nvPr>
        </p:nvGraphicFramePr>
        <p:xfrm>
          <a:off x="2696438" y="2529000"/>
          <a:ext cx="6799125" cy="4084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918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Линейна диаграма </a:t>
            </a:r>
            <a:r>
              <a:rPr lang="bg-BG" dirty="0" smtClean="0"/>
              <a:t>– илюстрира </a:t>
            </a:r>
            <a:r>
              <a:rPr lang="bg-BG" b="1" dirty="0" smtClean="0"/>
              <a:t>изменение на стойности във времето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Линейна диаграма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901000" y="2521115"/>
            <a:ext cx="6338259" cy="3985885"/>
            <a:chOff x="2901000" y="2521115"/>
            <a:chExt cx="6338259" cy="39858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1000" y="2648929"/>
              <a:ext cx="6338259" cy="385807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51000" y="2521115"/>
              <a:ext cx="4409999" cy="55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 smtClean="0">
                  <a:solidFill>
                    <a:schemeClr val="bg1"/>
                  </a:solidFill>
                </a:rPr>
                <a:t>Население</a:t>
              </a:r>
              <a:r>
                <a:rPr lang="bg-BG" sz="2000" dirty="0" smtClean="0"/>
                <a:t> </a:t>
              </a:r>
              <a:r>
                <a:rPr lang="bg-BG" sz="2000" dirty="0" smtClean="0">
                  <a:solidFill>
                    <a:schemeClr val="bg1"/>
                  </a:solidFill>
                </a:rPr>
                <a:t>на България (1960-2020 г.)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210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dirty="0"/>
              <a:t>͏Форматиране в </a:t>
            </a:r>
            <a:r>
              <a:rPr lang="en-US" dirty="0"/>
              <a:t>Excel</a:t>
            </a:r>
            <a:endParaRPr lang="bg-BG" dirty="0" smtClean="0"/>
          </a:p>
          <a:p>
            <a:r>
              <a:rPr lang="bg-BG" dirty="0" smtClean="0"/>
              <a:t>Диаграми</a:t>
            </a:r>
          </a:p>
          <a:p>
            <a:r>
              <a:rPr lang="bg-BG" dirty="0" smtClean="0"/>
              <a:t>Видове диаграми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Кръгова диаграма </a:t>
            </a:r>
            <a:r>
              <a:rPr lang="bg-BG" dirty="0" smtClean="0"/>
              <a:t>– представя как се </a:t>
            </a:r>
            <a:r>
              <a:rPr lang="bg-BG" b="1" dirty="0" smtClean="0"/>
              <a:t>отнася една стойност спрямо друга</a:t>
            </a:r>
          </a:p>
          <a:p>
            <a:pPr lvl="1"/>
            <a:r>
              <a:rPr lang="bg-BG" dirty="0" smtClean="0"/>
              <a:t>Илюстрира </a:t>
            </a:r>
            <a:r>
              <a:rPr lang="bg-BG" b="1" dirty="0" smtClean="0"/>
              <a:t>относителен дял </a:t>
            </a:r>
            <a:r>
              <a:rPr lang="bg-BG" dirty="0" smtClean="0"/>
              <a:t>спрямо </a:t>
            </a:r>
            <a:r>
              <a:rPr lang="bg-BG" b="1" dirty="0" smtClean="0"/>
              <a:t>цялата сума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Кръгова диаграма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06716" y="3241734"/>
            <a:ext cx="5130000" cy="3319548"/>
            <a:chOff x="3406716" y="3241734"/>
            <a:chExt cx="5130000" cy="33195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716" y="3241734"/>
              <a:ext cx="5130000" cy="3270375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 bwMode="auto">
            <a:xfrm>
              <a:off x="3666000" y="6021282"/>
              <a:ext cx="1315716" cy="540000"/>
            </a:xfrm>
            <a:prstGeom prst="ellipse">
              <a:avLst/>
            </a:prstGeom>
            <a:solidFill>
              <a:schemeClr val="bg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4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dirty="0" smtClean="0">
                <a:solidFill>
                  <a:schemeClr val="bg2"/>
                </a:solidFill>
              </a:rPr>
              <a:t>Форматиране на клетки: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Шрифт</a:t>
            </a:r>
            <a:r>
              <a:rPr lang="bg-BG" sz="2600" dirty="0" smtClean="0">
                <a:solidFill>
                  <a:schemeClr val="bg2"/>
                </a:solidFill>
              </a:rPr>
              <a:t>, </a:t>
            </a:r>
            <a:r>
              <a:rPr lang="bg-BG" sz="2600" b="1" dirty="0" smtClean="0">
                <a:solidFill>
                  <a:schemeClr val="bg2"/>
                </a:solidFill>
              </a:rPr>
              <a:t>рамка</a:t>
            </a:r>
            <a:r>
              <a:rPr lang="bg-BG" sz="2600" dirty="0" smtClean="0">
                <a:solidFill>
                  <a:schemeClr val="bg2"/>
                </a:solidFill>
              </a:rPr>
              <a:t>, </a:t>
            </a:r>
            <a:r>
              <a:rPr lang="bg-BG" sz="2600" b="1" dirty="0" smtClean="0">
                <a:solidFill>
                  <a:schemeClr val="bg2"/>
                </a:solidFill>
              </a:rPr>
              <a:t>подравняване</a:t>
            </a:r>
            <a:r>
              <a:rPr lang="en-US" sz="2600" dirty="0" smtClean="0">
                <a:solidFill>
                  <a:schemeClr val="bg2"/>
                </a:solidFill>
              </a:rPr>
              <a:t>,</a:t>
            </a:r>
            <a:r>
              <a:rPr lang="en-US" sz="2600" b="1" dirty="0" smtClean="0">
                <a:solidFill>
                  <a:schemeClr val="bg2"/>
                </a:solidFill>
              </a:rPr>
              <a:t> </a:t>
            </a:r>
            <a:r>
              <a:rPr lang="bg-BG" sz="2600" b="1" dirty="0" smtClean="0">
                <a:solidFill>
                  <a:schemeClr val="bg2"/>
                </a:solidFill>
              </a:rPr>
              <a:t>обединение на клетки</a:t>
            </a:r>
            <a:r>
              <a:rPr lang="bg-BG" sz="2600" dirty="0" smtClean="0">
                <a:solidFill>
                  <a:schemeClr val="bg2"/>
                </a:solidFill>
              </a:rPr>
              <a:t>...</a:t>
            </a:r>
          </a:p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Диаграми</a:t>
            </a:r>
            <a:r>
              <a:rPr lang="bg-BG" sz="2800" dirty="0">
                <a:solidFill>
                  <a:schemeClr val="bg2"/>
                </a:solidFill>
              </a:rPr>
              <a:t> – </a:t>
            </a:r>
            <a:r>
              <a:rPr lang="bg-BG" sz="2800" b="1" dirty="0">
                <a:solidFill>
                  <a:schemeClr val="bg2"/>
                </a:solidFill>
              </a:rPr>
              <a:t>графично онагледяване </a:t>
            </a:r>
            <a:r>
              <a:rPr lang="bg-BG" sz="2800" dirty="0">
                <a:solidFill>
                  <a:schemeClr val="bg2"/>
                </a:solidFill>
              </a:rPr>
              <a:t>на числовата </a:t>
            </a:r>
            <a:r>
              <a:rPr lang="bg-BG" sz="2800" b="1" dirty="0" smtClean="0">
                <a:solidFill>
                  <a:schemeClr val="bg2"/>
                </a:solidFill>
              </a:rPr>
              <a:t>информация</a:t>
            </a:r>
          </a:p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dirty="0" smtClean="0">
                <a:solidFill>
                  <a:schemeClr val="bg2"/>
                </a:solidFill>
              </a:rPr>
              <a:t>Видове диаграми: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Колонна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Линейна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Кръгова</a:t>
            </a:r>
            <a:endParaRPr lang="bg-BG" sz="2600" b="1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/>
              <a:t>͏Форматиране </a:t>
            </a:r>
            <a:r>
              <a:rPr lang="bg-BG" dirty="0" smtClean="0"/>
              <a:t>в </a:t>
            </a:r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690" y="1989000"/>
            <a:ext cx="2458620" cy="137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000" y="1584000"/>
            <a:ext cx="1234371" cy="12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2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306568"/>
          </a:xfrm>
        </p:spPr>
        <p:txBody>
          <a:bodyPr>
            <a:normAutofit/>
          </a:bodyPr>
          <a:lstStyle/>
          <a:p>
            <a:r>
              <a:rPr lang="bg-BG" dirty="0" smtClean="0"/>
              <a:t>Външният вид на данните се задава от панела </a:t>
            </a:r>
            <a:r>
              <a:rPr lang="en-US" b="1" dirty="0" smtClean="0">
                <a:solidFill>
                  <a:schemeClr val="bg1"/>
                </a:solidFill>
              </a:rPr>
              <a:t>Font</a:t>
            </a:r>
            <a:r>
              <a:rPr lang="bg-BG" dirty="0" smtClean="0"/>
              <a:t>, също както и при </a:t>
            </a:r>
            <a:r>
              <a:rPr lang="en-US" dirty="0" smtClean="0"/>
              <a:t>MS Word</a:t>
            </a:r>
            <a:endParaRPr lang="bg-BG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Външен вид на данни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"/>
          <a:stretch/>
        </p:blipFill>
        <p:spPr>
          <a:xfrm>
            <a:off x="3767769" y="3375450"/>
            <a:ext cx="4656463" cy="2091422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2102769" y="2664602"/>
            <a:ext cx="1665000" cy="675000"/>
          </a:xfrm>
          <a:prstGeom prst="wedgeRoundRectCallout">
            <a:avLst>
              <a:gd name="adj1" fmla="val 49531"/>
              <a:gd name="adj2" fmla="val 99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Шрифт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054263" y="3756313"/>
            <a:ext cx="1305000" cy="609943"/>
          </a:xfrm>
          <a:prstGeom prst="wedgeRoundRectCallout">
            <a:avLst>
              <a:gd name="adj1" fmla="val 85939"/>
              <a:gd name="adj2" fmla="val 6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836000" y="5596224"/>
            <a:ext cx="1980000" cy="990000"/>
          </a:xfrm>
          <a:prstGeom prst="wedgeRoundRectCallout">
            <a:avLst>
              <a:gd name="adj1" fmla="val -1041"/>
              <a:gd name="adj2" fmla="val -1222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Рамка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266000" y="5493608"/>
            <a:ext cx="1744015" cy="990000"/>
          </a:xfrm>
          <a:prstGeom prst="wedgeRoundRectCallout">
            <a:avLst>
              <a:gd name="adj1" fmla="val -39808"/>
              <a:gd name="adj2" fmla="val -1055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Фон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592463" y="3553190"/>
            <a:ext cx="1980000" cy="990000"/>
          </a:xfrm>
          <a:prstGeom prst="wedgeRoundRectCallout">
            <a:avLst>
              <a:gd name="adj1" fmla="val -59538"/>
              <a:gd name="adj2" fmla="val 405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714231" y="2239291"/>
            <a:ext cx="1980000" cy="990000"/>
          </a:xfrm>
          <a:prstGeom prst="wedgeRoundRectCallout">
            <a:avLst>
              <a:gd name="adj1" fmla="val -32268"/>
              <a:gd name="adj2" fmla="val 81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Размер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36000" y="4365450"/>
            <a:ext cx="1665000" cy="40011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793797" y="4365450"/>
            <a:ext cx="797203" cy="40011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771000" y="4365451"/>
            <a:ext cx="797203" cy="45582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594761" y="4363140"/>
            <a:ext cx="751239" cy="45582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00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Рамка се поставя с:</a:t>
            </a:r>
          </a:p>
          <a:p>
            <a:pPr lvl="1">
              <a:spcAft>
                <a:spcPts val="1800"/>
              </a:spcAft>
            </a:pPr>
            <a:r>
              <a:rPr lang="en-US" b="1" dirty="0" smtClean="0"/>
              <a:t>Draw Border </a:t>
            </a:r>
            <a:r>
              <a:rPr lang="en-US" dirty="0" smtClean="0"/>
              <a:t>– </a:t>
            </a:r>
            <a:r>
              <a:rPr lang="bg-BG" dirty="0" smtClean="0"/>
              <a:t>сами </a:t>
            </a:r>
            <a:r>
              <a:rPr lang="bg-BG" b="1" dirty="0" smtClean="0"/>
              <a:t>очертавате</a:t>
            </a:r>
            <a:r>
              <a:rPr lang="bg-BG" dirty="0" smtClean="0"/>
              <a:t> </a:t>
            </a:r>
            <a:r>
              <a:rPr lang="bg-BG" b="1" dirty="0" smtClean="0"/>
              <a:t>областта</a:t>
            </a:r>
            <a:r>
              <a:rPr lang="bg-BG" dirty="0" smtClean="0"/>
              <a:t>, около която искате да има рамка</a:t>
            </a:r>
          </a:p>
          <a:p>
            <a:pPr lvl="1">
              <a:spcAft>
                <a:spcPts val="1800"/>
              </a:spcAft>
            </a:pPr>
            <a:r>
              <a:rPr lang="en-US" b="1" dirty="0" smtClean="0"/>
              <a:t>Draw Border Grid </a:t>
            </a:r>
            <a:r>
              <a:rPr lang="en-US" dirty="0" smtClean="0"/>
              <a:t>– </a:t>
            </a:r>
            <a:r>
              <a:rPr lang="bg-BG" dirty="0" smtClean="0"/>
              <a:t>изчертава рамка около всяка </a:t>
            </a:r>
            <a:r>
              <a:rPr lang="bg-BG" b="1" dirty="0" smtClean="0"/>
              <a:t>маркирана клетка </a:t>
            </a:r>
          </a:p>
          <a:p>
            <a:pPr lvl="1">
              <a:spcAft>
                <a:spcPts val="1800"/>
              </a:spcAft>
            </a:pPr>
            <a:r>
              <a:rPr lang="en-US" b="1" dirty="0" smtClean="0"/>
              <a:t>More Borders </a:t>
            </a:r>
            <a:r>
              <a:rPr lang="bg-BG" dirty="0" smtClean="0"/>
              <a:t>– отваря </a:t>
            </a:r>
            <a:r>
              <a:rPr lang="bg-BG" b="1" dirty="0" smtClean="0"/>
              <a:t>диалогов прозорец </a:t>
            </a:r>
            <a:r>
              <a:rPr lang="en-US" b="1" dirty="0" smtClean="0">
                <a:solidFill>
                  <a:schemeClr val="bg1"/>
                </a:solidFill>
              </a:rPr>
              <a:t>Format Cells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Рамка на клетка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Рамка на </a:t>
            </a:r>
            <a:r>
              <a:rPr lang="bg-BG" dirty="0" smtClean="0"/>
              <a:t>клетка</a:t>
            </a:r>
            <a:r>
              <a:rPr lang="en-US" dirty="0" smtClean="0"/>
              <a:t> – More Borders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30" y="1719000"/>
            <a:ext cx="4985241" cy="43821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96" name="Group 95"/>
          <p:cNvGrpSpPr/>
          <p:nvPr/>
        </p:nvGrpSpPr>
        <p:grpSpPr>
          <a:xfrm>
            <a:off x="3754871" y="3879000"/>
            <a:ext cx="1768034" cy="2250000"/>
            <a:chOff x="3754871" y="3879000"/>
            <a:chExt cx="1768034" cy="2250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754871" y="3879000"/>
              <a:ext cx="0" cy="22400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028490" y="3879000"/>
              <a:ext cx="3386" cy="3520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009975" y="4239000"/>
              <a:ext cx="51293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511000" y="4239000"/>
              <a:ext cx="0" cy="189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3754872" y="6097937"/>
              <a:ext cx="1756128" cy="1793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3756000" y="2241070"/>
            <a:ext cx="1280426" cy="1662636"/>
            <a:chOff x="3756000" y="2241070"/>
            <a:chExt cx="1280426" cy="1662636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756000" y="2241070"/>
              <a:ext cx="0" cy="1662636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56000" y="2259000"/>
              <a:ext cx="1269315" cy="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036426" y="2241070"/>
              <a:ext cx="0" cy="163793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3756000" y="3879000"/>
              <a:ext cx="1269315" cy="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018966" y="2259000"/>
            <a:ext cx="2382034" cy="2295001"/>
            <a:chOff x="5018966" y="2259000"/>
            <a:chExt cx="2382034" cy="2295001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5018966" y="2276112"/>
              <a:ext cx="2382034" cy="819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7401000" y="2259000"/>
              <a:ext cx="0" cy="2295001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5511000" y="4538125"/>
              <a:ext cx="1890000" cy="1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Rounded Rectangular Callout 96"/>
          <p:cNvSpPr/>
          <p:nvPr/>
        </p:nvSpPr>
        <p:spPr bwMode="auto">
          <a:xfrm>
            <a:off x="629191" y="1539001"/>
            <a:ext cx="2925000" cy="720000"/>
          </a:xfrm>
          <a:prstGeom prst="wedgeRoundRectCallout">
            <a:avLst>
              <a:gd name="adj1" fmla="val 52762"/>
              <a:gd name="adj2" fmla="val 102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Rounded Rectangular Callout 97"/>
          <p:cNvSpPr/>
          <p:nvPr/>
        </p:nvSpPr>
        <p:spPr bwMode="auto">
          <a:xfrm>
            <a:off x="613745" y="3702486"/>
            <a:ext cx="2925000" cy="705090"/>
          </a:xfrm>
          <a:prstGeom prst="wedgeRoundRectCallout">
            <a:avLst>
              <a:gd name="adj1" fmla="val 52762"/>
              <a:gd name="adj2" fmla="val 102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Rounded Rectangular Callout 98"/>
          <p:cNvSpPr/>
          <p:nvPr/>
        </p:nvSpPr>
        <p:spPr bwMode="auto">
          <a:xfrm>
            <a:off x="7941000" y="1637855"/>
            <a:ext cx="3052144" cy="705090"/>
          </a:xfrm>
          <a:prstGeom prst="wedgeRoundRectCallout">
            <a:avLst>
              <a:gd name="adj1" fmla="val -63642"/>
              <a:gd name="adj2" fmla="val 1488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Място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93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436709"/>
          </a:xfrm>
        </p:spPr>
        <p:txBody>
          <a:bodyPr/>
          <a:lstStyle/>
          <a:p>
            <a:r>
              <a:rPr lang="bg-BG" dirty="0" smtClean="0"/>
              <a:t>Разположението на данните </a:t>
            </a:r>
            <a:r>
              <a:rPr lang="bg-BG" dirty="0"/>
              <a:t>се задава от </a:t>
            </a:r>
            <a:r>
              <a:rPr lang="bg-BG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Alignment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Разположение на данни в клетките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90" y="3609000"/>
            <a:ext cx="4616520" cy="16034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3864105" y="3733555"/>
            <a:ext cx="1196895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461000" y="2096557"/>
            <a:ext cx="2565000" cy="1125446"/>
          </a:xfrm>
          <a:prstGeom prst="wedgeRoundRectCallout">
            <a:avLst>
              <a:gd name="adj1" fmla="val 40679"/>
              <a:gd name="adj2" fmla="val 887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Вертикално подравняване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64105" y="4257018"/>
            <a:ext cx="1196895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31000" y="3733555"/>
            <a:ext cx="2565000" cy="1125446"/>
          </a:xfrm>
          <a:prstGeom prst="wedgeRoundRectCallout">
            <a:avLst>
              <a:gd name="adj1" fmla="val 63746"/>
              <a:gd name="adj2" fmla="val 26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Хоризонтално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подравняване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8407710" y="2404445"/>
            <a:ext cx="2115000" cy="1125446"/>
          </a:xfrm>
          <a:prstGeom prst="wedgeRoundRectCallout">
            <a:avLst>
              <a:gd name="adj1" fmla="val -89447"/>
              <a:gd name="adj2" fmla="val 840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Пренасяне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661000" y="4509740"/>
            <a:ext cx="2340000" cy="1125446"/>
          </a:xfrm>
          <a:prstGeom prst="wedgeRoundRectCallout">
            <a:avLst>
              <a:gd name="adj1" fmla="val -70080"/>
              <a:gd name="adj2" fmla="val -36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Обединение на клетки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296598" y="2214000"/>
            <a:ext cx="2205000" cy="707284"/>
          </a:xfrm>
          <a:prstGeom prst="wedgeRoundRectCallout">
            <a:avLst>
              <a:gd name="adj1" fmla="val -34959"/>
              <a:gd name="adj2" fmla="val 160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21215" y="3730837"/>
            <a:ext cx="669949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388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Форматиране на подравняване на клетки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5"/>
          <a:stretch/>
        </p:blipFill>
        <p:spPr>
          <a:xfrm>
            <a:off x="0" y="1065956"/>
            <a:ext cx="12192000" cy="581933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 rot="13704856">
            <a:off x="3813790" y="2354690"/>
            <a:ext cx="1260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902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Форматиране на подравняване на клетки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1067041"/>
            <a:ext cx="12192000" cy="5781959"/>
            <a:chOff x="0" y="1067041"/>
            <a:chExt cx="12192000" cy="57819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690"/>
            <a:stretch/>
          </p:blipFill>
          <p:spPr>
            <a:xfrm>
              <a:off x="0" y="1067041"/>
              <a:ext cx="12192000" cy="578195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000" y="1989000"/>
              <a:ext cx="5020376" cy="440116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11" name="Rectangle 10"/>
          <p:cNvSpPr/>
          <p:nvPr/>
        </p:nvSpPr>
        <p:spPr bwMode="auto">
          <a:xfrm>
            <a:off x="3814274" y="2620926"/>
            <a:ext cx="2596726" cy="121307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169054" y="1369891"/>
            <a:ext cx="2541946" cy="990000"/>
          </a:xfrm>
          <a:prstGeom prst="wedgeRoundRectCallout">
            <a:avLst>
              <a:gd name="adj1" fmla="val 53688"/>
              <a:gd name="adj2" fmla="val 1014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Подравняване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44655" y="3989979"/>
            <a:ext cx="946345" cy="22649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44655" y="4352206"/>
            <a:ext cx="915604" cy="24136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696000" y="2732463"/>
            <a:ext cx="2160000" cy="990000"/>
          </a:xfrm>
          <a:prstGeom prst="wedgeRoundRectCallout">
            <a:avLst>
              <a:gd name="adj1" fmla="val 91041"/>
              <a:gd name="adj2" fmla="val 824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Пренасяне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870700" y="3989979"/>
            <a:ext cx="2255299" cy="990000"/>
          </a:xfrm>
          <a:prstGeom prst="wedgeRoundRectCallout">
            <a:avLst>
              <a:gd name="adj1" fmla="val 78321"/>
              <a:gd name="adj2" fmla="val 63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Обединение на клетки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433013" y="2620926"/>
            <a:ext cx="1182987" cy="173128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9077274" y="1989000"/>
            <a:ext cx="2255299" cy="990000"/>
          </a:xfrm>
          <a:prstGeom prst="wedgeRoundRectCallout">
            <a:avLst>
              <a:gd name="adj1" fmla="val -65572"/>
              <a:gd name="adj2" fmla="val 1123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37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4254</TotalTime>
  <Words>627</Words>
  <Application>Microsoft Office PowerPoint</Application>
  <PresentationFormat>Widescreen</PresentationFormat>
  <Paragraphs>125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Wingdings</vt:lpstr>
      <vt:lpstr>SoftUni</vt:lpstr>
      <vt:lpstr>Свободни учебни ресурси</vt:lpstr>
      <vt:lpstr>Съдържание</vt:lpstr>
      <vt:lpstr>͏Форматиране в Excel</vt:lpstr>
      <vt:lpstr>Външен вид на данни</vt:lpstr>
      <vt:lpstr>Рамка на клетка</vt:lpstr>
      <vt:lpstr>Рамка на клетка – More Borders</vt:lpstr>
      <vt:lpstr>Разположение на данни в клетките</vt:lpstr>
      <vt:lpstr>Форматиране на подравняване на клетки</vt:lpstr>
      <vt:lpstr>Форматиране на подравняване на клетки</vt:lpstr>
      <vt:lpstr>͏Форматиране на данни в клетки – Видео</vt:lpstr>
      <vt:lpstr>Диаграми</vt:lpstr>
      <vt:lpstr>Диаграми</vt:lpstr>
      <vt:lpstr>Основни части в диаграмите</vt:lpstr>
      <vt:lpstr>Създаване на диаграми</vt:lpstr>
      <vt:lpstr>Създаване на диаграми</vt:lpstr>
      <vt:lpstr>Създаване на диаграми</vt:lpstr>
      <vt:lpstr>Видове диаграми</vt:lpstr>
      <vt:lpstr>Колонна диаграма</vt:lpstr>
      <vt:lpstr>Линейна диаграма</vt:lpstr>
      <vt:lpstr>Кръгова диаграма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Диаграми и характеристики на оформлението на клетки и данни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136</cp:revision>
  <dcterms:created xsi:type="dcterms:W3CDTF">2018-05-23T13:08:44Z</dcterms:created>
  <dcterms:modified xsi:type="dcterms:W3CDTF">2023-10-11T15:32:19Z</dcterms:modified>
  <cp:category/>
</cp:coreProperties>
</file>