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3" r:id="rId4"/>
    <p:sldId id="492" r:id="rId5"/>
    <p:sldId id="495" r:id="rId6"/>
    <p:sldId id="528" r:id="rId7"/>
    <p:sldId id="529" r:id="rId8"/>
    <p:sldId id="530" r:id="rId9"/>
    <p:sldId id="494" r:id="rId10"/>
    <p:sldId id="504" r:id="rId11"/>
    <p:sldId id="505" r:id="rId12"/>
    <p:sldId id="506" r:id="rId13"/>
    <p:sldId id="507" r:id="rId14"/>
    <p:sldId id="519" r:id="rId15"/>
    <p:sldId id="520" r:id="rId16"/>
    <p:sldId id="522" r:id="rId17"/>
    <p:sldId id="521" r:id="rId18"/>
    <p:sldId id="524" r:id="rId19"/>
    <p:sldId id="508" r:id="rId20"/>
    <p:sldId id="509" r:id="rId21"/>
    <p:sldId id="515" r:id="rId22"/>
    <p:sldId id="516" r:id="rId23"/>
    <p:sldId id="525" r:id="rId24"/>
    <p:sldId id="526" r:id="rId25"/>
    <p:sldId id="510" r:id="rId26"/>
    <p:sldId id="531" r:id="rId27"/>
    <p:sldId id="53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D5DFF93-F109-42C1-82DC-F3DC38E201FD}">
          <p14:sldIdLst>
            <p14:sldId id="274"/>
            <p14:sldId id="276"/>
          </p14:sldIdLst>
        </p14:section>
        <p14:section name="Списъци" id="{75255194-587A-4A21-B155-F0650F50C22E}">
          <p14:sldIdLst>
            <p14:sldId id="493"/>
            <p14:sldId id="492"/>
            <p14:sldId id="495"/>
            <p14:sldId id="528"/>
            <p14:sldId id="529"/>
            <p14:sldId id="530"/>
            <p14:sldId id="494"/>
          </p14:sldIdLst>
        </p14:section>
        <p14:section name="Четене на листове от конзолата" id="{4D341BA8-2906-4632-BBCD-AFE393EE5B9E}">
          <p14:sldIdLst>
            <p14:sldId id="504"/>
            <p14:sldId id="505"/>
            <p14:sldId id="506"/>
            <p14:sldId id="507"/>
            <p14:sldId id="519"/>
            <p14:sldId id="520"/>
            <p14:sldId id="522"/>
            <p14:sldId id="521"/>
            <p14:sldId id="524"/>
          </p14:sldIdLst>
        </p14:section>
        <p14:section name="Сортиране на списъци и масиви" id="{76D4156F-3A13-4126-BB8E-5436707FC4AB}">
          <p14:sldIdLst>
            <p14:sldId id="508"/>
            <p14:sldId id="509"/>
            <p14:sldId id="515"/>
            <p14:sldId id="516"/>
            <p14:sldId id="525"/>
            <p14:sldId id="526"/>
          </p14:sldIdLst>
        </p14:section>
        <p14:section name="Обобщение" id="{BC8083E7-5324-4637-ABE9-88A592F79812}">
          <p14:sldIdLst>
            <p14:sldId id="510"/>
            <p14:sldId id="531"/>
            <p14:sldId id="5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05F96E-3728-905F-3B06-DB9FB030A103}" v="2138" dt="2023-01-11T20:04:44.22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74" d="100"/>
          <a:sy n="74" d="100"/>
        </p:scale>
        <p:origin x="278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17.4.2023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17-Apr-23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3DB260-BDCC-440C-A2A4-CDB8034CDC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730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C7ADBF-0802-410C-81E6-2FF0770B25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928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71A23B-5C38-4F54-886A-15CDA6D88D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361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FF5DFD4-93B8-42D0-AC25-A8E58301E7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6801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11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171#12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13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14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" sz="3550" dirty="0">
                <a:latin typeface="Calibri" panose="020F0502020204030204" pitchFamily="34" charset="0"/>
                <a:cs typeface="Calibri" panose="020F0502020204030204" pitchFamily="34" charset="0"/>
              </a:rPr>
              <a:t>Обработка на последователности</a:t>
            </a:r>
            <a:br>
              <a:rPr lang="bg" sz="35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" sz="3550" dirty="0">
                <a:latin typeface="Calibri" panose="020F0502020204030204" pitchFamily="34" charset="0"/>
                <a:cs typeface="Calibri" panose="020F0502020204030204" pitchFamily="34" charset="0"/>
              </a:rPr>
              <a:t>от елементи с променлива дължина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750" dirty="0"/>
              <a:t>Списъци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>
                <a:ea typeface="+mn-lt"/>
                <a:cs typeface="+mn-lt"/>
              </a:rPr>
              <a:t>Софтуерен университет</a:t>
            </a:r>
            <a:endParaRPr lang="en-US" sz="1950" b="0">
              <a:ea typeface="+mn-lt"/>
              <a:cs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>
                <a:ea typeface="+mn-lt"/>
                <a:cs typeface="+mn-lt"/>
              </a:rPr>
              <a:t>СофтУни</a:t>
            </a:r>
            <a:endParaRPr lang="bg-BG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158168"/>
            <a:ext cx="3071681" cy="794072"/>
          </a:xfrm>
        </p:spPr>
        <p:txBody>
          <a:bodyPr/>
          <a:lstStyle/>
          <a:p>
            <a:r>
              <a:rPr lang="en-US" sz="2350">
                <a:ea typeface="+mn-lt"/>
                <a:cs typeface="+mn-lt"/>
              </a:rPr>
              <a:t>Преподавателски екип</a:t>
            </a:r>
            <a:endParaRPr lang="bg-BG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62959" y="2774169"/>
            <a:ext cx="5466081" cy="187749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71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F78281-F0CC-4D96-9D70-27876AA263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53528" y="4716198"/>
            <a:ext cx="11484945" cy="768084"/>
          </a:xfrm>
        </p:spPr>
        <p:txBody>
          <a:bodyPr/>
          <a:lstStyle/>
          <a:p>
            <a:r>
              <a:rPr lang="en-GB" sz="5350" dirty="0" err="1">
                <a:cs typeface="Arial"/>
              </a:rPr>
              <a:t>Използване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на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цикъл</a:t>
            </a:r>
            <a:r>
              <a:rPr lang="en-GB" sz="5350" dirty="0">
                <a:cs typeface="Arial"/>
              </a:rPr>
              <a:t> </a:t>
            </a:r>
            <a:r>
              <a:rPr lang="en-GB" sz="5350" dirty="0" err="1">
                <a:cs typeface="Arial"/>
              </a:rPr>
              <a:t>или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String.Split</a:t>
            </a:r>
            <a:r>
              <a:rPr lang="en-GB" sz="5350" dirty="0">
                <a:cs typeface="Arial"/>
              </a:rPr>
              <a:t>()</a:t>
            </a:r>
            <a:endParaRPr lang="bg-BG" sz="5350" dirty="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54" y="1157710"/>
            <a:ext cx="2783292" cy="27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91051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 err="1"/>
              <a:t>Първо</a:t>
            </a:r>
            <a:r>
              <a:rPr lang="en-US" sz="3600" dirty="0"/>
              <a:t> </a:t>
            </a:r>
            <a:r>
              <a:rPr lang="en-US" sz="3600" dirty="0" err="1">
                <a:ea typeface="+mn-lt"/>
                <a:cs typeface="+mn-lt"/>
              </a:rPr>
              <a:t>четем</a:t>
            </a:r>
            <a:r>
              <a:rPr lang="en-US" sz="3600" dirty="0"/>
              <a:t> </a:t>
            </a:r>
            <a:r>
              <a:rPr lang="en-US" sz="3600" dirty="0" err="1"/>
              <a:t>от</a:t>
            </a:r>
            <a:r>
              <a:rPr lang="en-US" sz="3600" dirty="0"/>
              <a:t> </a:t>
            </a:r>
            <a:r>
              <a:rPr lang="en-US" sz="3600" dirty="0" err="1"/>
              <a:t>конзолата</a:t>
            </a:r>
            <a:r>
              <a:rPr lang="en-US" sz="3600" dirty="0"/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дължината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 err="1">
                <a:solidFill>
                  <a:srgbClr val="234465"/>
                </a:solidFill>
              </a:rPr>
              <a:t>на</a:t>
            </a:r>
            <a:r>
              <a:rPr lang="en-US" sz="3600" dirty="0"/>
              <a:t> </a:t>
            </a:r>
            <a:r>
              <a:rPr lang="en-US" sz="3600" dirty="0" err="1"/>
              <a:t>списъка</a:t>
            </a:r>
            <a:r>
              <a:rPr lang="en-US" sz="3600" dirty="0">
                <a:ea typeface="+mn-lt"/>
                <a:cs typeface="+mn-lt"/>
              </a:rPr>
              <a:t>:</a:t>
            </a:r>
            <a:endParaRPr lang="bg-BG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600" dirty="0" err="1"/>
              <a:t>След</a:t>
            </a:r>
            <a:r>
              <a:rPr lang="en-US" sz="3600" dirty="0"/>
              <a:t> </a:t>
            </a:r>
            <a:r>
              <a:rPr lang="en-US" sz="3600" dirty="0" err="1"/>
              <a:t>това</a:t>
            </a:r>
            <a:r>
              <a:rPr lang="en-US" sz="3600" dirty="0"/>
              <a:t> </a:t>
            </a:r>
            <a:r>
              <a:rPr lang="en-US" sz="3600" dirty="0" err="1"/>
              <a:t>създаваме</a:t>
            </a:r>
            <a:r>
              <a:rPr lang="en-US" sz="3600" dirty="0"/>
              <a:t> </a:t>
            </a:r>
            <a:r>
              <a:rPr lang="en-US" sz="3600" dirty="0" err="1"/>
              <a:t>списък</a:t>
            </a:r>
            <a:r>
              <a:rPr lang="en-US" sz="3600" dirty="0"/>
              <a:t> с </a:t>
            </a:r>
            <a:r>
              <a:rPr lang="en-US" sz="3600" dirty="0" err="1"/>
              <a:t>дължина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и </a:t>
            </a:r>
            <a:r>
              <a:rPr lang="en-US" sz="3600" dirty="0" err="1"/>
              <a:t>четем</a:t>
            </a:r>
            <a:r>
              <a:rPr lang="en-US" sz="3600" dirty="0"/>
              <a:t> </a:t>
            </a:r>
            <a:r>
              <a:rPr lang="en-US" sz="3600" dirty="0" err="1">
                <a:solidFill>
                  <a:schemeClr val="bg1"/>
                </a:solidFill>
              </a:rPr>
              <a:t>елементите</a:t>
            </a:r>
            <a:r>
              <a:rPr lang="en-US" sz="3600" dirty="0">
                <a:ea typeface="+mn-lt"/>
                <a:cs typeface="+mn-lt"/>
              </a:rPr>
              <a:t>: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cs typeface="Calibri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Четене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списък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от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конзолата</a:t>
            </a:r>
            <a:endParaRPr lang="bg-BG" dirty="0" err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5401" y="1902823"/>
            <a:ext cx="7378287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0" y="3701806"/>
            <a:ext cx="8712968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   int number = int.Parse(Console.ReadLine());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   list.</a:t>
            </a:r>
            <a:r>
              <a:rPr lang="en-US" sz="26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600" dirty="0">
                <a:solidFill>
                  <a:schemeClr val="tx1"/>
                </a:solidFill>
                <a:latin typeface="Consolas"/>
              </a:rPr>
              <a:t>number</a:t>
            </a:r>
            <a:r>
              <a:rPr lang="en-US" sz="26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6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// Списъкът се състои от: {10, 20, 30, 40, 50}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A2D07-F530-4549-9F61-D46ED218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155" y="3701806"/>
            <a:ext cx="1664566" cy="2492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FE92903-FFA1-4813-B48F-013FFB0CD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62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43200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>
                <a:ea typeface="+mn-lt"/>
                <a:cs typeface="+mn-lt"/>
              </a:rPr>
              <a:t>Списъкът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може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да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бъде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прочетен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от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един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ред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като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стойностите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се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разделят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 с </a:t>
            </a:r>
            <a:r>
              <a:rPr lang="en-US" sz="3350" dirty="0" err="1">
                <a:solidFill>
                  <a:schemeClr val="bg1"/>
                </a:solidFill>
                <a:ea typeface="+mn-lt"/>
                <a:cs typeface="+mn-lt"/>
              </a:rPr>
              <a:t>интервал</a:t>
            </a:r>
            <a:r>
              <a:rPr lang="en-US" sz="3350" dirty="0">
                <a:ea typeface="+mn-lt"/>
                <a:cs typeface="+mn-lt"/>
              </a:rPr>
              <a:t>:</a:t>
            </a:r>
            <a:endParaRPr lang="en-US" sz="3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800" dirty="0" err="1">
                <a:ea typeface="+mj-lt"/>
                <a:cs typeface="+mj-lt"/>
              </a:rPr>
              <a:t>Четене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на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стойностите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на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списък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от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един</a:t>
            </a:r>
            <a:r>
              <a:rPr lang="en-US" sz="3800" dirty="0">
                <a:ea typeface="+mj-lt"/>
                <a:cs typeface="+mj-lt"/>
              </a:rPr>
              <a:t> </a:t>
            </a:r>
            <a:r>
              <a:rPr lang="en-US" sz="3800" dirty="0" err="1">
                <a:ea typeface="+mj-lt"/>
                <a:cs typeface="+mj-lt"/>
              </a:rPr>
              <a:t>ред</a:t>
            </a:r>
            <a:endParaRPr lang="bg-BG" sz="380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1" y="2361991"/>
            <a:ext cx="4891689" cy="544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7294" y="3050269"/>
            <a:ext cx="9647178" cy="2353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172859" y="4151175"/>
            <a:ext cx="3073784" cy="963264"/>
          </a:xfrm>
          <a:prstGeom prst="wedgeRoundRectCallout">
            <a:avLst>
              <a:gd name="adj1" fmla="val -18156"/>
              <a:gd name="adj2" fmla="val -69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Превръщане на колекцията</a:t>
            </a:r>
            <a:r>
              <a:rPr lang="en-US" sz="2350" b="1" noProof="1">
                <a:solidFill>
                  <a:srgbClr val="FFFFFF"/>
                </a:solidFill>
                <a:latin typeface="Calibri"/>
                <a:cs typeface="Calibri"/>
              </a:rPr>
              <a:t> в 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списък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5401" y="5513779"/>
            <a:ext cx="8262085" cy="99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355" y="5512884"/>
            <a:ext cx="2626038" cy="940518"/>
          </a:xfrm>
          <a:prstGeom prst="wedgeRoundRectCallout">
            <a:avLst>
              <a:gd name="adj1" fmla="val -69064"/>
              <a:gd name="adj2" fmla="val -205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Четене на</a:t>
            </a:r>
            <a:r>
              <a:rPr lang="en-US" sz="2350" b="1" noProof="1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списък</a:t>
            </a:r>
            <a:r>
              <a:rPr lang="en-US" sz="2350" b="1" noProof="1">
                <a:solidFill>
                  <a:srgbClr val="FFFFFF"/>
                </a:solidFill>
              </a:rPr>
              <a:t> от числа</a:t>
            </a:r>
            <a:endParaRPr lang="en-US" sz="235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0F830DB-BCBC-406C-A21C-56525A6C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0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/>
              <a:t>Принтиране</a:t>
            </a:r>
            <a:r>
              <a:rPr lang="en-US" sz="3350" dirty="0"/>
              <a:t> </a:t>
            </a:r>
            <a:r>
              <a:rPr lang="en-US" sz="3350" dirty="0" err="1"/>
              <a:t>на</a:t>
            </a:r>
            <a:r>
              <a:rPr lang="en-US" sz="3350" dirty="0"/>
              <a:t> </a:t>
            </a:r>
            <a:r>
              <a:rPr lang="en-US" sz="3350" dirty="0" err="1"/>
              <a:t>списък</a:t>
            </a:r>
            <a:r>
              <a:rPr lang="en-US" sz="3350" dirty="0"/>
              <a:t> </a:t>
            </a:r>
            <a:r>
              <a:rPr lang="en-US" sz="3350" dirty="0" err="1"/>
              <a:t>чрез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for</a:t>
            </a:r>
            <a:r>
              <a:rPr lang="en-US" sz="3350" dirty="0"/>
              <a:t>-</a:t>
            </a:r>
            <a:r>
              <a:rPr lang="en-US" sz="3350" dirty="0" err="1"/>
              <a:t>цикъл</a:t>
            </a:r>
            <a:r>
              <a:rPr lang="en-US" sz="3350" dirty="0"/>
              <a:t>:</a:t>
            </a:r>
            <a:endParaRPr lang="bg-BG" sz="3350" dirty="0"/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350" dirty="0" err="1"/>
              <a:t>Принтиране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на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списък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dirty="0" err="1">
                <a:ea typeface="+mn-lt"/>
                <a:cs typeface="+mn-lt"/>
              </a:rPr>
              <a:t>чрез</a:t>
            </a:r>
            <a:r>
              <a:rPr lang="en-US" sz="3350" dirty="0">
                <a:ea typeface="+mn-lt"/>
                <a:cs typeface="+mn-lt"/>
              </a:rPr>
              <a:t>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string.Join(…)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Принтиране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списъка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конзолата</a:t>
            </a:r>
            <a:endParaRPr lang="bg-BG" dirty="0" err="1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66002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list.Count;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 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Arial"/>
              </a:rPr>
              <a:t>string.Join(</a:t>
            </a:r>
            <a:r>
              <a:rPr lang="en-US" sz="2550" b="1" noProof="1">
                <a:latin typeface="Consolas"/>
                <a:cs typeface="Arial"/>
              </a:rPr>
              <a:t>"; ", list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Arial"/>
              </a:rPr>
              <a:t>)</a:t>
            </a:r>
            <a:r>
              <a:rPr lang="en-US" sz="2550" b="1" noProof="1">
                <a:latin typeface="Consolas"/>
                <a:cs typeface="Arial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Arial"/>
              </a:rPr>
              <a:t>// Изход: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10" y="260649"/>
            <a:ext cx="2866278" cy="211399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D364257-BE32-4CCC-90C9-95AE6FBD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12110719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/>
              <a:t>Напишете</a:t>
            </a:r>
            <a:r>
              <a:rPr lang="en-US" sz="3350" dirty="0"/>
              <a:t> </a:t>
            </a:r>
            <a:r>
              <a:rPr lang="en-US" sz="3350" dirty="0" err="1"/>
              <a:t>задача</a:t>
            </a:r>
            <a:r>
              <a:rPr lang="en-US" sz="3350" dirty="0"/>
              <a:t>, </a:t>
            </a:r>
            <a:r>
              <a:rPr lang="en-US" sz="3350" dirty="0" err="1"/>
              <a:t>която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събира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всички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числа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/>
              <a:t>в </a:t>
            </a:r>
            <a:r>
              <a:rPr lang="en-US" sz="3350" b="1" dirty="0" err="1">
                <a:solidFill>
                  <a:schemeClr val="bg1"/>
                </a:solidFill>
              </a:rPr>
              <a:t>списък</a:t>
            </a:r>
            <a:r>
              <a:rPr lang="en-US" sz="3350" dirty="0"/>
              <a:t> </a:t>
            </a:r>
            <a:r>
              <a:rPr lang="en-US" sz="3350" dirty="0">
                <a:ea typeface="+mn-lt"/>
                <a:cs typeface="+mn-lt"/>
              </a:rPr>
              <a:t>в </a:t>
            </a:r>
            <a:r>
              <a:rPr lang="en-US" sz="3350" dirty="0" err="1">
                <a:ea typeface="+mn-lt"/>
                <a:cs typeface="+mn-lt"/>
              </a:rPr>
              <a:t>следният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ред</a:t>
            </a:r>
            <a:r>
              <a:rPr lang="en-US" sz="3350" dirty="0"/>
              <a:t>: </a:t>
            </a:r>
            <a:endParaRPr lang="bg-BG" dirty="0"/>
          </a:p>
          <a:p>
            <a:pPr lvl="1" indent="-360045"/>
            <a:r>
              <a:rPr lang="en-US" sz="3150" dirty="0" err="1"/>
              <a:t>първи</a:t>
            </a:r>
            <a:r>
              <a:rPr lang="en-US" sz="3150" dirty="0"/>
              <a:t> + </a:t>
            </a:r>
            <a:r>
              <a:rPr lang="en-US" sz="3150" dirty="0" err="1"/>
              <a:t>последен</a:t>
            </a:r>
            <a:r>
              <a:rPr lang="en-US" sz="3150" dirty="0"/>
              <a:t>, </a:t>
            </a:r>
            <a:r>
              <a:rPr lang="en-US" sz="3150" dirty="0" err="1">
                <a:ea typeface="+mn-lt"/>
                <a:cs typeface="+mn-lt"/>
              </a:rPr>
              <a:t>първи</a:t>
            </a:r>
            <a:r>
              <a:rPr lang="en-US" sz="3150" dirty="0">
                <a:ea typeface="+mn-lt"/>
                <a:cs typeface="+mn-lt"/>
              </a:rPr>
              <a:t> </a:t>
            </a:r>
            <a:r>
              <a:rPr lang="en-US" sz="3150" dirty="0"/>
              <a:t>+ 1 + </a:t>
            </a:r>
            <a:r>
              <a:rPr lang="en-US" sz="3150" dirty="0" err="1">
                <a:ea typeface="+mn-lt"/>
                <a:cs typeface="+mn-lt"/>
              </a:rPr>
              <a:t>последен</a:t>
            </a:r>
            <a:r>
              <a:rPr lang="en-US" sz="3150" dirty="0"/>
              <a:t>- 1, </a:t>
            </a:r>
            <a:r>
              <a:rPr lang="en-US" sz="3150" dirty="0" err="1">
                <a:ea typeface="+mn-lt"/>
                <a:cs typeface="+mn-lt"/>
              </a:rPr>
              <a:t>първи</a:t>
            </a:r>
            <a:r>
              <a:rPr lang="en-US" sz="3150" dirty="0">
                <a:ea typeface="+mn-lt"/>
                <a:cs typeface="+mn-lt"/>
              </a:rPr>
              <a:t> </a:t>
            </a:r>
            <a:r>
              <a:rPr lang="en-US" sz="3150" dirty="0"/>
              <a:t>+ 2 +</a:t>
            </a:r>
            <a:r>
              <a:rPr lang="en-US" sz="3150" dirty="0">
                <a:ea typeface="+mn-lt"/>
                <a:cs typeface="+mn-lt"/>
              </a:rPr>
              <a:t> </a:t>
            </a:r>
            <a:r>
              <a:rPr lang="en-US" sz="3150" dirty="0" err="1">
                <a:ea typeface="+mn-lt"/>
                <a:cs typeface="+mn-lt"/>
              </a:rPr>
              <a:t>последен</a:t>
            </a:r>
            <a:r>
              <a:rPr lang="en-US" sz="3150" dirty="0">
                <a:ea typeface="+mn-lt"/>
                <a:cs typeface="+mn-lt"/>
              </a:rPr>
              <a:t>-</a:t>
            </a:r>
            <a:r>
              <a:rPr lang="en-US" sz="3150" dirty="0"/>
              <a:t> 2, … </a:t>
            </a:r>
            <a:r>
              <a:rPr lang="en-US" sz="3150" dirty="0" err="1">
                <a:ea typeface="+mn-lt"/>
                <a:cs typeface="+mn-lt"/>
              </a:rPr>
              <a:t>първи</a:t>
            </a:r>
            <a:r>
              <a:rPr lang="en-US" sz="3150" dirty="0">
                <a:ea typeface="+mn-lt"/>
                <a:cs typeface="+mn-lt"/>
              </a:rPr>
              <a:t> </a:t>
            </a:r>
            <a:r>
              <a:rPr lang="en-US" sz="3150" dirty="0"/>
              <a:t>+ n, </a:t>
            </a:r>
            <a:r>
              <a:rPr lang="en-US" sz="3150" dirty="0" err="1">
                <a:ea typeface="+mn-lt"/>
                <a:cs typeface="+mn-lt"/>
              </a:rPr>
              <a:t>последен</a:t>
            </a:r>
            <a:r>
              <a:rPr lang="en-US" sz="3150" dirty="0"/>
              <a:t>- n</a:t>
            </a:r>
            <a:endParaRPr lang="en-US" sz="3150" dirty="0">
              <a:cs typeface="Calibri"/>
            </a:endParaRPr>
          </a:p>
          <a:p>
            <a:pPr marL="360045" indent="-360045"/>
            <a:r>
              <a:rPr lang="en-US" sz="3350" dirty="0" err="1"/>
              <a:t>Пример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Задача</a:t>
            </a:r>
            <a:r>
              <a:rPr lang="en-GB" sz="3950" dirty="0"/>
              <a:t>: </a:t>
            </a:r>
            <a:r>
              <a:rPr lang="en-GB" sz="3950" dirty="0" err="1">
                <a:ea typeface="+mj-lt"/>
                <a:cs typeface="+mj-lt"/>
              </a:rPr>
              <a:t>Трикът</a:t>
            </a:r>
            <a:r>
              <a:rPr lang="en-GB" sz="3950" dirty="0">
                <a:ea typeface="+mj-lt"/>
                <a:cs typeface="+mj-lt"/>
              </a:rPr>
              <a:t> </a:t>
            </a:r>
            <a:r>
              <a:rPr lang="en-GB" sz="3950" dirty="0" err="1">
                <a:ea typeface="+mj-lt"/>
                <a:cs typeface="+mj-lt"/>
              </a:rPr>
              <a:t>на</a:t>
            </a:r>
            <a:r>
              <a:rPr lang="en-GB" sz="3950" dirty="0">
                <a:ea typeface="+mj-lt"/>
                <a:cs typeface="+mj-lt"/>
              </a:rPr>
              <a:t> </a:t>
            </a:r>
            <a:r>
              <a:rPr lang="en-GB" sz="3950" dirty="0" err="1">
                <a:ea typeface="+mj-lt"/>
                <a:cs typeface="+mj-lt"/>
              </a:rPr>
              <a:t>Гаус</a:t>
            </a:r>
            <a:endParaRPr lang="bg-BG" sz="3950" dirty="0" err="1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52" y="4264521"/>
            <a:ext cx="3743235" cy="1632756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2254" y="4184909"/>
            <a:ext cx="1999638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7317" y="4184909"/>
            <a:ext cx="1244882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609024" y="4320703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373" y="5082816"/>
            <a:ext cx="1999639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7318" y="5082816"/>
            <a:ext cx="1244881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688637" y="5209086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1263F4A-831F-43D7-9E7F-114140952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0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Решение</a:t>
            </a:r>
            <a:r>
              <a:rPr lang="en-GB" sz="3950" dirty="0"/>
              <a:t>: </a:t>
            </a:r>
            <a:r>
              <a:rPr lang="en-GB" sz="3950" dirty="0" err="1"/>
              <a:t>Трикът</a:t>
            </a:r>
            <a:r>
              <a:rPr lang="en-GB" sz="3950" dirty="0"/>
              <a:t> </a:t>
            </a:r>
            <a:r>
              <a:rPr lang="en-GB" sz="3950" dirty="0" err="1"/>
              <a:t>на</a:t>
            </a:r>
            <a:r>
              <a:rPr lang="en-GB" sz="3950" dirty="0"/>
              <a:t> </a:t>
            </a:r>
            <a:r>
              <a:rPr lang="en-GB" sz="3950" dirty="0" err="1"/>
              <a:t>Гаус</a:t>
            </a:r>
            <a:endParaRPr lang="en-GB" sz="3950" b="0" dirty="0" err="1">
              <a:ea typeface="+mj-lt"/>
              <a:cs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7381" y="638132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>
                <a:ea typeface="+mn-lt"/>
                <a:cs typeface="+mn-lt"/>
              </a:rPr>
              <a:t>Тествайте</a:t>
            </a:r>
            <a:r>
              <a:rPr lang="en-US" sz="1950" dirty="0">
                <a:ea typeface="+mn-lt"/>
                <a:cs typeface="+mn-lt"/>
              </a:rPr>
              <a:t> </a:t>
            </a:r>
            <a:r>
              <a:rPr lang="en-US" sz="1950" dirty="0" err="1">
                <a:ea typeface="+mn-lt"/>
                <a:cs typeface="+mn-lt"/>
              </a:rPr>
              <a:t>решението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https://judge.softuni.org/Contests/Practice/Index/3171#11</a:t>
            </a:r>
            <a:endParaRPr lang="en-US" sz="195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9D71378-EE01-498C-9BB2-1DA6FCD7CB8D}"/>
              </a:ext>
            </a:extLst>
          </p:cNvPr>
          <p:cNvSpPr txBox="1">
            <a:spLocks/>
          </p:cNvSpPr>
          <p:nvPr/>
        </p:nvSpPr>
        <p:spPr>
          <a:xfrm>
            <a:off x="676272" y="1274186"/>
            <a:ext cx="10836275" cy="503513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numbers = Console.ReadLine()</a:t>
            </a:r>
            <a:br>
              <a:rPr lang="en-GB" sz="2600" noProof="1"/>
            </a:br>
            <a:r>
              <a:rPr lang="en-GB" sz="2600" noProof="1"/>
              <a:t>.Split()</a:t>
            </a:r>
          </a:p>
          <a:p>
            <a:pPr>
              <a:defRPr/>
            </a:pPr>
            <a:r>
              <a:rPr lang="en-GB" sz="2600" noProof="1"/>
              <a:t>  .Select(int.Parse)</a:t>
            </a:r>
          </a:p>
          <a:p>
            <a:pPr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.ToList()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sz="2600" noProof="1"/>
              <a:t>int originalLength = numbers.Count;</a:t>
            </a:r>
          </a:p>
          <a:p>
            <a:pPr>
              <a:defRPr/>
            </a:pPr>
            <a:r>
              <a:rPr lang="en-GB" sz="2600" noProof="1"/>
              <a:t>for (int i = 0; i &lt; originalLength / 2; i++)</a:t>
            </a:r>
          </a:p>
          <a:p>
            <a:pPr>
              <a:defRPr/>
            </a:pPr>
            <a:r>
              <a:rPr lang="en-GB" sz="2600" noProof="1"/>
              <a:t>{</a:t>
            </a:r>
          </a:p>
          <a:p>
            <a:pPr>
              <a:defRPr/>
            </a:pPr>
            <a:r>
              <a:rPr lang="en-GB" sz="2600" noProof="1"/>
              <a:t>  numbers[i] += numbers[numbers.Count - 1];</a:t>
            </a:r>
          </a:p>
          <a:p>
            <a:pPr>
              <a:defRPr/>
            </a:pPr>
            <a:r>
              <a:rPr lang="en-GB" sz="2600" noProof="1"/>
              <a:t>  numbers.</a:t>
            </a:r>
            <a:r>
              <a:rPr lang="en-GB" sz="2600" noProof="1">
                <a:solidFill>
                  <a:srgbClr val="FFA000"/>
                </a:solidFill>
              </a:rPr>
              <a:t>RemoveAt(</a:t>
            </a:r>
            <a:r>
              <a:rPr lang="en-GB" sz="2600" noProof="1"/>
              <a:t>numbers.Count - 1</a:t>
            </a:r>
            <a:r>
              <a:rPr lang="en-GB" sz="2600" noProof="1">
                <a:solidFill>
                  <a:srgbClr val="FFA000"/>
                </a:solidFill>
              </a:rPr>
              <a:t>)</a:t>
            </a:r>
            <a:r>
              <a:rPr lang="en-GB" sz="2600" noProof="1"/>
              <a:t>;</a:t>
            </a:r>
          </a:p>
          <a:p>
            <a:pPr>
              <a:defRPr/>
            </a:pPr>
            <a:r>
              <a:rPr lang="en-GB" sz="2600" noProof="1"/>
              <a:t>}</a:t>
            </a:r>
          </a:p>
          <a:p>
            <a:pPr>
              <a:defRPr/>
            </a:pPr>
            <a:r>
              <a:rPr lang="en-GB" sz="2600" noProof="1"/>
              <a:t>Console.WriteLine(string.Join(" ", numbers));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831C83-0C61-4A35-9620-E7DBCFB85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01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 err="1"/>
              <a:t>Получавате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два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списъка</a:t>
            </a:r>
            <a:r>
              <a:rPr lang="en-US" sz="3350" b="1" dirty="0">
                <a:solidFill>
                  <a:schemeClr val="bg1"/>
                </a:solidFill>
              </a:rPr>
              <a:t> с </a:t>
            </a:r>
            <a:r>
              <a:rPr lang="en-US" sz="3350" b="1" dirty="0" err="1">
                <a:solidFill>
                  <a:schemeClr val="bg1"/>
                </a:solidFill>
              </a:rPr>
              <a:t>числа</a:t>
            </a:r>
            <a:r>
              <a:rPr lang="en-US" sz="3350" dirty="0"/>
              <a:t>. </a:t>
            </a:r>
            <a:r>
              <a:rPr lang="en-US" sz="3350" dirty="0" err="1"/>
              <a:t>Принтирайте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изходен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списък</a:t>
            </a:r>
            <a:r>
              <a:rPr lang="en-US" sz="3350" b="1" dirty="0">
                <a:solidFill>
                  <a:schemeClr val="bg1"/>
                </a:solidFill>
              </a:rPr>
              <a:t>, </a:t>
            </a:r>
            <a:r>
              <a:rPr lang="en-US" sz="3350" dirty="0" err="1"/>
              <a:t>който</a:t>
            </a:r>
            <a:r>
              <a:rPr lang="en-US" sz="3350" dirty="0"/>
              <a:t> </a:t>
            </a:r>
            <a:r>
              <a:rPr lang="en-US" sz="3350" dirty="0" err="1">
                <a:ea typeface="+mn-lt"/>
                <a:cs typeface="+mn-lt"/>
              </a:rPr>
              <a:t>да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съдържа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всички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цифри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от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двата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списъка</a:t>
            </a:r>
            <a:r>
              <a:rPr lang="en-US" sz="3350" dirty="0">
                <a:ea typeface="+mn-lt"/>
                <a:cs typeface="+mn-lt"/>
              </a:rPr>
              <a:t>.</a:t>
            </a:r>
            <a:endParaRPr lang="bg-BG" sz="3350" dirty="0"/>
          </a:p>
          <a:p>
            <a:pPr lvl="1" indent="-360045"/>
            <a:r>
              <a:rPr lang="en-US" sz="3150" dirty="0" err="1">
                <a:cs typeface="Calibri"/>
              </a:rPr>
              <a:t>Ако</a:t>
            </a:r>
            <a:r>
              <a:rPr lang="en-US" sz="3150" dirty="0"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дължините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на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двата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списъка</a:t>
            </a:r>
            <a:r>
              <a:rPr lang="en-US" sz="3150" dirty="0"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не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са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en-US" sz="3150" b="1" dirty="0" err="1">
                <a:solidFill>
                  <a:schemeClr val="bg1"/>
                </a:solidFill>
                <a:cs typeface="Calibri"/>
              </a:rPr>
              <a:t>еднакви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просто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добавете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оставащите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елементи</a:t>
            </a:r>
            <a:r>
              <a:rPr lang="en-US" sz="3150" dirty="0">
                <a:cs typeface="Calibri"/>
              </a:rPr>
              <a:t> в </a:t>
            </a:r>
            <a:r>
              <a:rPr lang="en-US" sz="3150" dirty="0" err="1">
                <a:cs typeface="Calibri"/>
              </a:rPr>
              <a:t>края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на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списъка</a:t>
            </a:r>
            <a:endParaRPr lang="en-US" sz="3150" dirty="0" err="1"/>
          </a:p>
          <a:p>
            <a:pPr lvl="1" indent="-360045"/>
            <a:r>
              <a:rPr lang="en-US" sz="3150" dirty="0"/>
              <a:t>list1[0], list2[0], list1[1], list2[1], …</a:t>
            </a:r>
            <a:endParaRPr lang="bg-BG" sz="31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Задача</a:t>
            </a:r>
            <a:r>
              <a:rPr lang="en-GB" sz="3950" dirty="0"/>
              <a:t>: </a:t>
            </a:r>
            <a:r>
              <a:rPr lang="en-GB" sz="3950" dirty="0" err="1"/>
              <a:t>Обединяване</a:t>
            </a:r>
            <a:r>
              <a:rPr lang="en-GB" sz="3950" dirty="0"/>
              <a:t> </a:t>
            </a:r>
            <a:r>
              <a:rPr lang="en-GB" sz="3950" dirty="0" err="1"/>
              <a:t>на</a:t>
            </a:r>
            <a:r>
              <a:rPr lang="en-GB" sz="3950" dirty="0"/>
              <a:t> </a:t>
            </a:r>
            <a:r>
              <a:rPr lang="en-GB" sz="3950" dirty="0" err="1"/>
              <a:t>списъци</a:t>
            </a:r>
            <a:endParaRPr lang="bg-BG" sz="3950" dirty="0" err="1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43473" y="4681965"/>
            <a:ext cx="209851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1 2 3 4 5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2369" y="4943505"/>
            <a:ext cx="326379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766" y="5046700"/>
            <a:ext cx="542825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173" y="3424659"/>
            <a:ext cx="2201348" cy="2738766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0C1E755-6EB0-4FEF-A80B-780B50263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20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Решение</a:t>
            </a:r>
            <a:r>
              <a:rPr lang="en-GB" sz="3950" dirty="0"/>
              <a:t>: </a:t>
            </a:r>
            <a:r>
              <a:rPr lang="en-GB" sz="3950" dirty="0" err="1">
                <a:ea typeface="+mj-lt"/>
                <a:cs typeface="+mj-lt"/>
              </a:rPr>
              <a:t>Обединяване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на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списъци</a:t>
            </a:r>
            <a:endParaRPr lang="bg-BG" dirty="0" err="1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EBCD58-AB07-446C-8517-BCE5FF9961B3}"/>
              </a:ext>
            </a:extLst>
          </p:cNvPr>
          <p:cNvSpPr txBox="1">
            <a:spLocks/>
          </p:cNvSpPr>
          <p:nvPr/>
        </p:nvSpPr>
        <p:spPr>
          <a:xfrm>
            <a:off x="500612" y="1345936"/>
            <a:ext cx="11187602" cy="48193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defRPr/>
            </a:pPr>
            <a:r>
              <a:rPr lang="en-GB" sz="2600" noProof="1">
                <a:solidFill>
                  <a:srgbClr val="00B050"/>
                </a:solidFill>
                <a:latin typeface="Consolas"/>
              </a:rPr>
              <a:t>// TODO: </a:t>
            </a:r>
            <a:r>
              <a:rPr lang="en-GB" sz="2600" i="1" noProof="1">
                <a:solidFill>
                  <a:srgbClr val="00B050"/>
                </a:solidFill>
                <a:latin typeface="Consolas"/>
              </a:rPr>
              <a:t>Да се направи вход</a:t>
            </a:r>
            <a:endParaRPr lang="bg-BG" dirty="0">
              <a:solidFill>
                <a:srgbClr val="234465"/>
              </a:solidFill>
              <a:latin typeface="Consolas"/>
            </a:endParaRPr>
          </a:p>
          <a:p>
            <a:pPr marL="360045" indent="-360045"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List&lt;int&gt; </a:t>
            </a:r>
            <a:r>
              <a:rPr lang="en-GB" sz="2600" noProof="1">
                <a:latin typeface="Consolas"/>
              </a:rPr>
              <a:t>resultNums =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new List&lt;int&gt;()</a:t>
            </a:r>
            <a:r>
              <a:rPr lang="en-GB" sz="2600" noProof="1">
                <a:latin typeface="Consolas"/>
              </a:rPr>
              <a:t>;</a:t>
            </a:r>
            <a:endParaRPr lang="bg-BG" dirty="0"/>
          </a:p>
          <a:p>
            <a:pPr marL="360045" indent="-360045">
              <a:defRPr/>
            </a:pPr>
            <a:r>
              <a:rPr lang="en-GB" sz="2600" noProof="1">
                <a:latin typeface="Consolas"/>
              </a:rPr>
              <a:t>for (int i = 0; i &lt;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Math.Min(</a:t>
            </a:r>
            <a:r>
              <a:rPr lang="en-GB" sz="2600" noProof="1">
                <a:latin typeface="Consolas"/>
              </a:rPr>
              <a:t>nums1.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Count</a:t>
            </a:r>
            <a:r>
              <a:rPr lang="en-GB" sz="2600" noProof="1">
                <a:latin typeface="Consolas"/>
              </a:rPr>
              <a:t>, nums2.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Count)</a:t>
            </a:r>
            <a:r>
              <a:rPr lang="en-GB" sz="2600" noProof="1">
                <a:latin typeface="Consolas"/>
              </a:rPr>
              <a:t>; i++)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00B050"/>
                </a:solidFill>
                <a:latin typeface="Consolas"/>
              </a:rPr>
              <a:t>  // TODO: Д</a:t>
            </a:r>
            <a:r>
              <a:rPr lang="en-GB" sz="2600" i="1" noProof="1">
                <a:solidFill>
                  <a:srgbClr val="00B050"/>
                </a:solidFill>
                <a:latin typeface="Consolas"/>
              </a:rPr>
              <a:t>а се добавят числата resultNums</a:t>
            </a:r>
          </a:p>
          <a:p>
            <a:pPr marL="360045" indent="-360045">
              <a:lnSpc>
                <a:spcPct val="100000"/>
              </a:lnSpc>
              <a:defRPr/>
            </a:pPr>
            <a:endParaRPr lang="en-GB" sz="2600" noProof="1">
              <a:solidFill>
                <a:srgbClr val="FFA000"/>
              </a:solidFill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if (</a:t>
            </a:r>
            <a:r>
              <a:rPr lang="en-GB" sz="2600" noProof="1">
                <a:latin typeface="Consolas"/>
              </a:rPr>
              <a:t>nums1.Count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&gt;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nums2.Count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)</a:t>
            </a:r>
          </a:p>
          <a:p>
            <a:pPr marL="360045" indent="-360045">
              <a:defRPr/>
            </a:pPr>
            <a:r>
              <a:rPr lang="en-GB" sz="2600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en-GB" sz="2600" noProof="1">
                <a:latin typeface="Consolas"/>
              </a:rPr>
              <a:t>resultNums.AddRange(GetRemainingElements(nums1, nums2));</a:t>
            </a:r>
          </a:p>
          <a:p>
            <a:pPr marL="360045" indent="-360045"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else if (</a:t>
            </a:r>
            <a:r>
              <a:rPr lang="en-GB" sz="2600" noProof="1">
                <a:latin typeface="Consolas"/>
              </a:rPr>
              <a:t>nums2.Count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&gt;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nums1.Count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)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en-GB" sz="2600" noProof="1">
                <a:latin typeface="Consolas"/>
              </a:rPr>
              <a:t>resultNums.AddRange(GetRemainingElements(nums2, nums1));</a:t>
            </a:r>
          </a:p>
          <a:p>
            <a:pPr marL="360045" indent="-360045">
              <a:lnSpc>
                <a:spcPct val="100000"/>
              </a:lnSpc>
              <a:defRPr/>
            </a:pPr>
            <a:endParaRPr lang="en-GB" sz="2600" noProof="1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latin typeface="Consolas"/>
              </a:rPr>
              <a:t>Console.WriteLine(string.Join(" ", resultNums));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9CD45D-71CD-44D4-ADB8-EA0513875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Решение</a:t>
            </a:r>
            <a:r>
              <a:rPr lang="en-GB" sz="3950" dirty="0"/>
              <a:t>: </a:t>
            </a:r>
            <a:r>
              <a:rPr lang="en-GB" sz="3950" dirty="0" err="1">
                <a:ea typeface="+mj-lt"/>
                <a:cs typeface="+mj-lt"/>
              </a:rPr>
              <a:t>Обединяване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на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списъци</a:t>
            </a:r>
            <a:r>
              <a:rPr lang="en-GB" sz="3950" dirty="0"/>
              <a:t>(2)</a:t>
            </a:r>
            <a:endParaRPr lang="bg-BG" sz="3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>
                <a:ea typeface="+mn-lt"/>
                <a:cs typeface="+mn-lt"/>
              </a:rPr>
              <a:t>Тествайте</a:t>
            </a:r>
            <a:r>
              <a:rPr lang="en-US" sz="1950" dirty="0">
                <a:ea typeface="+mn-lt"/>
                <a:cs typeface="+mn-lt"/>
              </a:rPr>
              <a:t> </a:t>
            </a:r>
            <a:r>
              <a:rPr lang="en-US" sz="1950" dirty="0" err="1">
                <a:ea typeface="+mn-lt"/>
                <a:cs typeface="+mn-lt"/>
              </a:rPr>
              <a:t>решението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3"/>
              </a:rPr>
              <a:t>https://judge.softuni.org/Contests/Practice/Index/3171#12</a:t>
            </a:r>
            <a:endParaRPr lang="en-US" sz="1950">
              <a:cs typeface="Calibri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C60A71-45B7-43BF-8A1D-B236622D1510}"/>
              </a:ext>
            </a:extLst>
          </p:cNvPr>
          <p:cNvSpPr txBox="1">
            <a:spLocks/>
          </p:cNvSpPr>
          <p:nvPr/>
        </p:nvSpPr>
        <p:spPr>
          <a:xfrm>
            <a:off x="266913" y="1412777"/>
            <a:ext cx="11655000" cy="421920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600" noProof="1"/>
              <a:t>static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GetRemainingElements(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longerList,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shorterList)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nums =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new List&lt;int&gt;()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/>
              <a:t>for (int i = shorterList.Count; i &lt; longerList.Count; i++)   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  nums.</a:t>
            </a:r>
            <a:r>
              <a:rPr lang="en-GB" sz="2600" noProof="1">
                <a:solidFill>
                  <a:srgbClr val="FFA000"/>
                </a:solidFill>
              </a:rPr>
              <a:t>Add(</a:t>
            </a:r>
            <a:r>
              <a:rPr lang="en-GB" sz="2600" noProof="1"/>
              <a:t>longerList[i]</a:t>
            </a:r>
            <a:r>
              <a:rPr lang="en-GB" sz="2600" noProof="1">
                <a:solidFill>
                  <a:srgbClr val="FFA000"/>
                </a:solidFill>
              </a:rPr>
              <a:t>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return nums;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9252AC-C6CF-4416-A5CB-A16561C8D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1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4" y="1398994"/>
            <a:ext cx="2656451" cy="2656451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0A4FF7F-8CFD-4AF6-A21B-51D70D9908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 err="1">
                <a:ea typeface="+mj-lt"/>
                <a:cs typeface="+mj-lt"/>
              </a:rPr>
              <a:t>Сортиране</a:t>
            </a:r>
            <a:r>
              <a:rPr lang="en-US" sz="5350" dirty="0">
                <a:ea typeface="+mj-lt"/>
                <a:cs typeface="+mj-lt"/>
              </a:rPr>
              <a:t> на </a:t>
            </a:r>
            <a:r>
              <a:rPr lang="en-US" sz="5350" dirty="0" err="1">
                <a:ea typeface="+mj-lt"/>
                <a:cs typeface="+mj-lt"/>
              </a:rPr>
              <a:t>спис</a:t>
            </a:r>
            <a:r>
              <a:rPr lang="bg-BG" sz="5350" dirty="0" err="1">
                <a:ea typeface="+mj-lt"/>
                <a:cs typeface="+mj-lt"/>
              </a:rPr>
              <a:t>ъци</a:t>
            </a:r>
            <a:r>
              <a:rPr lang="en-US" sz="5350" dirty="0">
                <a:ea typeface="+mj-lt"/>
                <a:cs typeface="+mj-lt"/>
              </a:rPr>
              <a:t> </a:t>
            </a:r>
            <a:r>
              <a:rPr lang="en-US" sz="5350" dirty="0" err="1">
                <a:ea typeface="+mj-lt"/>
                <a:cs typeface="+mj-lt"/>
              </a:rPr>
              <a:t>и</a:t>
            </a:r>
            <a:r>
              <a:rPr lang="en-US" sz="5350" dirty="0">
                <a:ea typeface="+mj-lt"/>
                <a:cs typeface="+mj-lt"/>
              </a:rPr>
              <a:t> </a:t>
            </a:r>
            <a:r>
              <a:rPr lang="en-US" sz="5350" dirty="0" err="1">
                <a:ea typeface="+mj-lt"/>
                <a:cs typeface="+mj-lt"/>
              </a:rPr>
              <a:t>масив</a:t>
            </a:r>
            <a:r>
              <a:rPr lang="bg-BG" sz="5350" dirty="0">
                <a:ea typeface="+mj-lt"/>
                <a:cs typeface="+mj-lt"/>
              </a:rPr>
              <a:t>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06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Списъци</a:t>
            </a: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>
                <a:ea typeface="+mn-lt"/>
                <a:cs typeface="+mn-lt"/>
              </a:rPr>
              <a:t>Манипулиране на списък</a:t>
            </a: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Четене на списък от конзолата</a:t>
            </a:r>
            <a:endParaRPr lang="bg-BG" dirty="0">
              <a:cs typeface="Calibri"/>
            </a:endParaRP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Сортиране на списък и масив</a:t>
            </a:r>
            <a:endParaRPr lang="bg-BG" dirty="0"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>
                <a:ea typeface="+mj-lt"/>
                <a:cs typeface="+mj-lt"/>
              </a:rPr>
              <a:t>Съдържание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35260D-C4CC-405F-B09E-403CEF4A44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6000" y="1190245"/>
            <a:ext cx="12227528" cy="556288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 err="1">
                <a:solidFill>
                  <a:schemeClr val="bg1"/>
                </a:solidFill>
              </a:rPr>
              <a:t>Сортиране</a:t>
            </a:r>
            <a:r>
              <a:rPr lang="en-US" sz="3000" b="1" dirty="0">
                <a:solidFill>
                  <a:schemeClr val="bg1"/>
                </a:solidFill>
              </a:rPr>
              <a:t> на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3000" b="1" dirty="0" err="1">
                <a:solidFill>
                  <a:schemeClr val="bg1"/>
                </a:solidFill>
                <a:ea typeface="+mn-lt"/>
                <a:cs typeface="+mn-lt"/>
              </a:rPr>
              <a:t>списъци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000" dirty="0"/>
              <a:t>== </a:t>
            </a:r>
            <a:r>
              <a:rPr lang="en-US" sz="3000" dirty="0" err="1"/>
              <a:t>пренареждане</a:t>
            </a:r>
            <a:r>
              <a:rPr lang="en-US" sz="3000" dirty="0"/>
              <a:t> на </a:t>
            </a:r>
            <a:r>
              <a:rPr lang="en-US" sz="3000" dirty="0" err="1"/>
              <a:t>елементите</a:t>
            </a:r>
            <a:r>
              <a:rPr lang="en-US" sz="3000" dirty="0"/>
              <a:t>: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alibri"/>
                <a:cs typeface="Calibri"/>
              </a:rPr>
              <a:t>Sort()</a:t>
            </a:r>
            <a:r>
              <a:rPr lang="en-US" sz="30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endParaRPr lang="en-US" sz="3000" b="1" dirty="0">
              <a:solidFill>
                <a:schemeClr val="bg1"/>
              </a:solidFill>
              <a:latin typeface="Consolas"/>
            </a:endParaRPr>
          </a:p>
          <a:p>
            <a:pPr lvl="1" indent="-360045">
              <a:lnSpc>
                <a:spcPct val="100000"/>
              </a:lnSpc>
            </a:pPr>
            <a:r>
              <a:rPr lang="en-US" sz="3000" dirty="0" err="1">
                <a:solidFill>
                  <a:srgbClr val="234465"/>
                </a:solidFill>
              </a:rPr>
              <a:t>Елементите</a:t>
            </a:r>
            <a:r>
              <a:rPr lang="en-US" sz="3000" dirty="0">
                <a:solidFill>
                  <a:srgbClr val="234465"/>
                </a:solidFill>
              </a:rPr>
              <a:t> </a:t>
            </a:r>
            <a:r>
              <a:rPr lang="en-US" sz="3000" dirty="0" err="1">
                <a:solidFill>
                  <a:srgbClr val="234465"/>
                </a:solidFill>
              </a:rPr>
              <a:t>трябва</a:t>
            </a:r>
            <a:r>
              <a:rPr lang="en-US" sz="3000" dirty="0">
                <a:solidFill>
                  <a:srgbClr val="234465"/>
                </a:solidFill>
              </a:rPr>
              <a:t> </a:t>
            </a:r>
            <a:r>
              <a:rPr lang="en-US" sz="3000" dirty="0" err="1">
                <a:solidFill>
                  <a:srgbClr val="234465"/>
                </a:solidFill>
              </a:rPr>
              <a:t>да</a:t>
            </a:r>
            <a:r>
              <a:rPr lang="en-US" sz="3000" dirty="0">
                <a:solidFill>
                  <a:srgbClr val="234465"/>
                </a:solidFill>
              </a:rPr>
              <a:t> </a:t>
            </a:r>
            <a:r>
              <a:rPr lang="en-US" sz="3000" dirty="0" err="1">
                <a:solidFill>
                  <a:srgbClr val="234465"/>
                </a:solidFill>
              </a:rPr>
              <a:t>могат</a:t>
            </a:r>
            <a:r>
              <a:rPr lang="en-US" sz="3000" dirty="0">
                <a:solidFill>
                  <a:srgbClr val="234465"/>
                </a:solidFill>
              </a:rPr>
              <a:t> </a:t>
            </a:r>
            <a:r>
              <a:rPr lang="en-US" sz="3000" dirty="0" err="1">
                <a:solidFill>
                  <a:srgbClr val="234465"/>
                </a:solidFill>
              </a:rPr>
              <a:t>да</a:t>
            </a:r>
            <a:r>
              <a:rPr lang="en-US" sz="3000" dirty="0">
                <a:solidFill>
                  <a:srgbClr val="234465"/>
                </a:solidFill>
              </a:rPr>
              <a:t> </a:t>
            </a:r>
            <a:r>
              <a:rPr lang="en-US" sz="3000" dirty="0" err="1">
                <a:solidFill>
                  <a:srgbClr val="234465"/>
                </a:solidFill>
              </a:rPr>
              <a:t>се</a:t>
            </a:r>
            <a:r>
              <a:rPr lang="en-US" sz="3000" dirty="0">
                <a:solidFill>
                  <a:srgbClr val="234465"/>
                </a:solidFill>
              </a:rPr>
              <a:t> </a:t>
            </a:r>
            <a:r>
              <a:rPr lang="en-US" sz="3000" b="1" dirty="0" err="1">
                <a:solidFill>
                  <a:schemeClr val="bg1"/>
                </a:solidFill>
              </a:rPr>
              <a:t>сравняват</a:t>
            </a:r>
            <a:r>
              <a:rPr lang="en-US" sz="3000" dirty="0"/>
              <a:t>, </a:t>
            </a:r>
            <a:r>
              <a:rPr lang="en-US" sz="3000" dirty="0" err="1"/>
              <a:t>например</a:t>
            </a:r>
            <a:r>
              <a:rPr lang="en-US" sz="3000" dirty="0"/>
              <a:t> </a:t>
            </a:r>
            <a:r>
              <a:rPr lang="en-US" sz="3000" dirty="0" err="1"/>
              <a:t>числа</a:t>
            </a:r>
            <a:r>
              <a:rPr lang="en-US" sz="3000" dirty="0"/>
              <a:t>, </a:t>
            </a:r>
            <a:r>
              <a:rPr lang="en-US" sz="3000" dirty="0" err="1"/>
              <a:t>низове</a:t>
            </a:r>
            <a:r>
              <a:rPr lang="en-US" sz="3000" dirty="0"/>
              <a:t>, </a:t>
            </a:r>
            <a:r>
              <a:rPr lang="en-US" sz="3000" dirty="0" err="1"/>
              <a:t>дати</a:t>
            </a:r>
            <a:r>
              <a:rPr lang="en-US" sz="3000" dirty="0"/>
              <a:t>, …</a:t>
            </a:r>
            <a:endParaRPr lang="en-US" sz="30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Сортиране</a:t>
            </a:r>
            <a:r>
              <a:rPr lang="en-GB" sz="3950" dirty="0"/>
              <a:t> </a:t>
            </a:r>
            <a:r>
              <a:rPr lang="en-GB" sz="3950" dirty="0" err="1"/>
              <a:t>на</a:t>
            </a:r>
            <a:r>
              <a:rPr lang="en-GB" sz="3950" dirty="0"/>
              <a:t> </a:t>
            </a:r>
            <a:r>
              <a:rPr lang="en-GB" sz="3950" dirty="0" err="1"/>
              <a:t>списъци</a:t>
            </a:r>
            <a:endParaRPr lang="bg-BG" dirty="0" err="1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94" y="2899062"/>
            <a:ext cx="9455906" cy="3854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List&lt;string&gt; names = new List&lt;string&gt;() </a:t>
            </a:r>
            <a:b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>
                <a:latin typeface="Consolas"/>
                <a:cs typeface="Arial"/>
              </a:rPr>
              <a:t> {"Peter", "Michael", "</a:t>
            </a:r>
            <a:r>
              <a:rPr lang="en-US" sz="2600" b="1" noProof="1">
                <a:latin typeface="Consolas"/>
              </a:rPr>
              <a:t>George</a:t>
            </a:r>
            <a:r>
              <a:rPr lang="en-US" sz="2600" b="1" noProof="1">
                <a:latin typeface="Consolas"/>
                <a:cs typeface="Arial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Sort()</a:t>
            </a:r>
            <a:r>
              <a:rPr lang="en-US" sz="2600" b="1" noProof="1">
                <a:latin typeface="Consolas"/>
                <a:cs typeface="Arial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</a:rPr>
              <a:t>Console.WriteLine(string.Join</a:t>
            </a:r>
            <a:r>
              <a:rPr lang="en-US" sz="2600" b="1" noProof="1">
                <a:latin typeface="Consolas"/>
                <a:cs typeface="Arial"/>
              </a:rPr>
              <a:t>(", ", names)); 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/>
                <a:cs typeface="Arial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Sort()</a:t>
            </a:r>
            <a:r>
              <a:rPr lang="en-US" sz="2600" b="1" noProof="1">
                <a:latin typeface="Consolas"/>
                <a:cs typeface="Arial"/>
              </a:rPr>
              <a:t>; 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Reverse()</a:t>
            </a:r>
            <a:r>
              <a:rPr lang="en-US" sz="2600" b="1" noProof="1">
                <a:latin typeface="Consolas"/>
                <a:cs typeface="Arial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/>
                <a:cs typeface="Arial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888768" y="3800545"/>
            <a:ext cx="2936097" cy="746833"/>
          </a:xfrm>
          <a:prstGeom prst="wedgeRoundRectCallout">
            <a:avLst>
              <a:gd name="adj1" fmla="val -65576"/>
              <a:gd name="adj2" fmla="val -24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Сортиране във възходящ ред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71528" y="4999566"/>
            <a:ext cx="3009707" cy="669285"/>
          </a:xfrm>
          <a:prstGeom prst="wedgeRoundRectCallout">
            <a:avLst>
              <a:gd name="adj1" fmla="val -58538"/>
              <a:gd name="adj2" fmla="val 388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Обръщане на сортирания списък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2A40108-FF41-4B07-8288-5E004ADFF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1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11996988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600" dirty="0" err="1">
                <a:ea typeface="+mn-lt"/>
                <a:cs typeface="+mn-lt"/>
              </a:rPr>
              <a:t>Прочетете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числото</a:t>
            </a:r>
            <a:r>
              <a:rPr lang="en-US" sz="3600" b="1" dirty="0">
                <a:ea typeface="+mn-lt"/>
                <a:cs typeface="+mn-lt"/>
              </a:rPr>
              <a:t>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n</a:t>
            </a:r>
            <a:r>
              <a:rPr lang="en-US" sz="3600" dirty="0">
                <a:ea typeface="+mn-lt"/>
                <a:cs typeface="+mn-lt"/>
              </a:rPr>
              <a:t> и </a:t>
            </a:r>
            <a:r>
              <a:rPr lang="en-US" sz="3600" dirty="0" err="1">
                <a:ea typeface="+mn-lt"/>
                <a:cs typeface="+mn-lt"/>
              </a:rPr>
              <a:t>след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това</a:t>
            </a:r>
            <a:r>
              <a:rPr lang="en-US" sz="3600" dirty="0">
                <a:ea typeface="+mn-lt"/>
                <a:cs typeface="+mn-lt"/>
              </a:rPr>
              <a:t> n </a:t>
            </a:r>
            <a:r>
              <a:rPr lang="en-US" sz="3600" dirty="0" err="1">
                <a:ea typeface="+mn-lt"/>
                <a:cs typeface="+mn-lt"/>
              </a:rPr>
              <a:t>на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брой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редове</a:t>
            </a: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dirty="0" err="1">
                <a:ea typeface="+mn-lt"/>
                <a:cs typeface="+mn-lt"/>
              </a:rPr>
              <a:t>от</a:t>
            </a:r>
            <a:endParaRPr lang="bg-BG" dirty="0" err="1">
              <a:solidFill>
                <a:srgbClr val="FFA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продукти</a:t>
            </a:r>
            <a:endParaRPr lang="bg-BG" b="1" dirty="0" err="1">
              <a:solidFill>
                <a:schemeClr val="bg1"/>
              </a:solidFill>
            </a:endParaRPr>
          </a:p>
          <a:p>
            <a:pPr lvl="1" indent="-360045"/>
            <a:r>
              <a:rPr lang="en-US" sz="3400" dirty="0" err="1">
                <a:ea typeface="+mn-lt"/>
                <a:cs typeface="+mn-lt"/>
              </a:rPr>
              <a:t>Принтирайте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номериран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списък</a:t>
            </a:r>
            <a:r>
              <a:rPr lang="en-US" sz="3400" dirty="0">
                <a:ea typeface="+mn-lt"/>
                <a:cs typeface="+mn-lt"/>
              </a:rPr>
              <a:t>, </a:t>
            </a:r>
            <a:r>
              <a:rPr lang="en-US" sz="3400" dirty="0" err="1">
                <a:ea typeface="+mn-lt"/>
                <a:cs typeface="+mn-lt"/>
              </a:rPr>
              <a:t>който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съдържа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всички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продукти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подредени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по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име</a:t>
            </a:r>
            <a:r>
              <a:rPr lang="en-US" sz="3400" dirty="0">
                <a:ea typeface="+mn-lt"/>
                <a:cs typeface="+mn-lt"/>
              </a:rPr>
              <a:t> и</a:t>
            </a:r>
            <a:r>
              <a:rPr lang="en-US" sz="3400" dirty="0">
                <a:solidFill>
                  <a:srgbClr val="234465"/>
                </a:solidFill>
                <a:ea typeface="+mn-lt"/>
                <a:cs typeface="+mn-lt"/>
              </a:rPr>
              <a:t> 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по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азбучен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400" b="1" dirty="0" err="1">
                <a:solidFill>
                  <a:schemeClr val="bg1"/>
                </a:solidFill>
                <a:ea typeface="+mn-lt"/>
                <a:cs typeface="+mn-lt"/>
              </a:rPr>
              <a:t>ред</a:t>
            </a:r>
            <a:endParaRPr lang="en-US" sz="3400" b="1" dirty="0" err="1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Примери:</a:t>
            </a:r>
            <a:endParaRPr lang="bg-BG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Задача</a:t>
            </a:r>
            <a:r>
              <a:rPr lang="en-GB" sz="3950" dirty="0"/>
              <a:t>: </a:t>
            </a:r>
            <a:r>
              <a:rPr lang="en-GB" sz="3950" dirty="0" err="1"/>
              <a:t>Списък</a:t>
            </a:r>
            <a:r>
              <a:rPr lang="en-GB" sz="3950" dirty="0"/>
              <a:t> </a:t>
            </a:r>
            <a:r>
              <a:rPr lang="en-GB" sz="3950" dirty="0" err="1"/>
              <a:t>от</a:t>
            </a:r>
            <a:r>
              <a:rPr lang="en-GB" sz="3950" dirty="0"/>
              <a:t> </a:t>
            </a:r>
            <a:r>
              <a:rPr lang="en-GB" sz="3950" dirty="0" err="1"/>
              <a:t>продукти</a:t>
            </a:r>
            <a:endParaRPr lang="bg-BG" sz="3950" dirty="0" err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9509" y="3971838"/>
            <a:ext cx="1767818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Tomatoes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8653" y="4244753"/>
            <a:ext cx="2124644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1.Apples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2.Onions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3.Potatoes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051226" y="5157888"/>
            <a:ext cx="587676" cy="4733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38814" y="3885532"/>
            <a:ext cx="1156225" cy="2515761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597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050507" y="3971837"/>
            <a:ext cx="742757" cy="24180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BC137A6-5206-42C4-9ACB-CACB291EE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/>
              <a:t>Решение</a:t>
            </a:r>
            <a:r>
              <a:rPr lang="en-GB" sz="3950" dirty="0"/>
              <a:t>: </a:t>
            </a:r>
            <a:r>
              <a:rPr lang="en-GB" sz="3950" dirty="0" err="1">
                <a:ea typeface="+mj-lt"/>
                <a:cs typeface="+mj-lt"/>
              </a:rPr>
              <a:t>Списък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от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продукти</a:t>
            </a:r>
            <a:endParaRPr lang="bg-BG" sz="395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FCC2-C2AF-4A78-AEB9-14448B46442C}"/>
              </a:ext>
            </a:extLst>
          </p:cNvPr>
          <p:cNvSpPr txBox="1"/>
          <p:nvPr/>
        </p:nvSpPr>
        <p:spPr>
          <a:xfrm>
            <a:off x="817381" y="6376905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>
                <a:ea typeface="+mn-lt"/>
                <a:cs typeface="+mn-lt"/>
              </a:rPr>
              <a:t>Тествайте</a:t>
            </a:r>
            <a:r>
              <a:rPr lang="en-US" sz="1950" dirty="0">
                <a:ea typeface="+mn-lt"/>
                <a:cs typeface="+mn-lt"/>
              </a:rPr>
              <a:t> </a:t>
            </a:r>
            <a:r>
              <a:rPr lang="en-US" sz="1950" dirty="0" err="1">
                <a:ea typeface="+mn-lt"/>
                <a:cs typeface="+mn-lt"/>
              </a:rPr>
              <a:t>решението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https://judge.softuni.org/Contests/Practice/Index/3171#13</a:t>
            </a:r>
            <a:endParaRPr lang="en-US" sz="195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B1CF5EE-3AD0-43E0-91E7-30E838679435}"/>
              </a:ext>
            </a:extLst>
          </p:cNvPr>
          <p:cNvSpPr txBox="1">
            <a:spLocks/>
          </p:cNvSpPr>
          <p:nvPr/>
        </p:nvSpPr>
        <p:spPr>
          <a:xfrm>
            <a:off x="676272" y="1314000"/>
            <a:ext cx="10836275" cy="4950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int n = int.Parse(Console.ReadLine());</a:t>
            </a:r>
          </a:p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List&lt;string&gt; </a:t>
            </a:r>
            <a:r>
              <a:rPr lang="en-GB" noProof="1"/>
              <a:t>products 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rgbClr val="FFA000"/>
                </a:solidFill>
              </a:rPr>
              <a:t>new List&lt;string&gt;()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for (int i = 0; i &lt; n; i++)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currentProduct = Console.ReadLine();</a:t>
            </a:r>
          </a:p>
          <a:p>
            <a:pPr>
              <a:defRPr/>
            </a:pPr>
            <a:r>
              <a:rPr lang="en-GB" noProof="1"/>
              <a:t>  products.</a:t>
            </a:r>
            <a:r>
              <a:rPr lang="en-GB" noProof="1">
                <a:solidFill>
                  <a:srgbClr val="FFA000"/>
                </a:solidFill>
              </a:rPr>
              <a:t>Add(</a:t>
            </a:r>
            <a:r>
              <a:rPr lang="en-GB" noProof="1"/>
              <a:t>currentProduct</a:t>
            </a:r>
            <a:r>
              <a:rPr lang="en-GB" noProof="1">
                <a:solidFill>
                  <a:srgbClr val="FFA000"/>
                </a:solidFill>
              </a:rPr>
              <a:t>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}</a:t>
            </a:r>
          </a:p>
          <a:p>
            <a:pPr>
              <a:defRPr/>
            </a:pPr>
            <a:r>
              <a:rPr lang="en-GB" noProof="1"/>
              <a:t>products.</a:t>
            </a:r>
            <a:r>
              <a:rPr lang="en-GB" noProof="1">
                <a:solidFill>
                  <a:srgbClr val="FFA000"/>
                </a:solidFill>
              </a:rPr>
              <a:t>Sort()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products.Count; i++)</a:t>
            </a:r>
          </a:p>
          <a:p>
            <a:pPr>
              <a:defRPr/>
            </a:pPr>
            <a:r>
              <a:rPr lang="en-GB" noProof="1"/>
              <a:t>  Console.WriteLine($"{i + 1}.{products[i]}");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944B4C-2921-46C1-ACEE-E85509E78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0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206229"/>
            <a:ext cx="11815018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600" dirty="0" err="1">
                <a:cs typeface="Calibri"/>
              </a:rPr>
              <a:t>Прочетете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списък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от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числа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dirty="0">
                <a:cs typeface="Calibri"/>
              </a:rPr>
              <a:t>и </a:t>
            </a:r>
            <a:r>
              <a:rPr lang="en-US" sz="3600" dirty="0" err="1">
                <a:cs typeface="Calibri"/>
              </a:rPr>
              <a:t>премахнете</a:t>
            </a:r>
            <a:r>
              <a:rPr lang="en-US" sz="3600" dirty="0"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всички</a:t>
            </a:r>
            <a:endParaRPr lang="en-US" sz="3600" dirty="0" err="1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cs typeface="Calibri"/>
              </a:rPr>
              <a:t>    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отрицателни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 </a:t>
            </a:r>
            <a:r>
              <a:rPr lang="en-US" sz="3600" b="1" dirty="0" err="1">
                <a:solidFill>
                  <a:schemeClr val="bg1"/>
                </a:solidFill>
                <a:cs typeface="Calibri"/>
              </a:rPr>
              <a:t>числа</a:t>
            </a:r>
            <a:endParaRPr lang="en-US" sz="3600" dirty="0" err="1">
              <a:solidFill>
                <a:schemeClr val="bg1"/>
              </a:solidFill>
              <a:ea typeface="+mn-lt"/>
              <a:cs typeface="+mn-lt"/>
            </a:endParaRPr>
          </a:p>
          <a:p>
            <a:pPr lvl="1" indent="-360045"/>
            <a:r>
              <a:rPr lang="en-US" sz="3200" dirty="0" err="1">
                <a:ea typeface="+mn-lt"/>
                <a:cs typeface="+mn-lt"/>
              </a:rPr>
              <a:t>Принтирайте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останалите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числа</a:t>
            </a:r>
            <a:r>
              <a:rPr lang="en-US" sz="3200" dirty="0">
                <a:ea typeface="+mn-lt"/>
                <a:cs typeface="+mn-lt"/>
              </a:rPr>
              <a:t> в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обратен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200" b="1" dirty="0" err="1">
                <a:solidFill>
                  <a:schemeClr val="bg1"/>
                </a:solidFill>
                <a:ea typeface="+mn-lt"/>
                <a:cs typeface="+mn-lt"/>
              </a:rPr>
              <a:t>ред</a:t>
            </a:r>
            <a:endParaRPr lang="en-US" sz="3200" b="1" dirty="0" err="1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 err="1">
                <a:ea typeface="+mn-lt"/>
                <a:cs typeface="+mn-lt"/>
              </a:rPr>
              <a:t>Ако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съдържа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dirty="0" err="1">
                <a:ea typeface="+mn-lt"/>
                <a:cs typeface="+mn-lt"/>
              </a:rPr>
              <a:t>числа</a:t>
            </a:r>
            <a:r>
              <a:rPr lang="bg-BG" sz="3400" dirty="0">
                <a:ea typeface="+mn-lt"/>
                <a:cs typeface="+mn-lt"/>
              </a:rPr>
              <a:t>,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отпечатайте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/>
              <a:t> "</a:t>
            </a:r>
            <a:r>
              <a:rPr lang="en-US" sz="3400" b="1" dirty="0">
                <a:solidFill>
                  <a:schemeClr val="bg1"/>
                </a:solidFill>
              </a:rPr>
              <a:t>empty</a:t>
            </a:r>
            <a:r>
              <a:rPr lang="en-US" sz="3400" dirty="0"/>
              <a:t>"</a:t>
            </a:r>
            <a:endParaRPr lang="bg-BG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Задача</a:t>
            </a:r>
            <a:r>
              <a:rPr lang="en-US" sz="3950" dirty="0"/>
              <a:t>: </a:t>
            </a:r>
            <a:r>
              <a:rPr lang="en-US" sz="3950" dirty="0" err="1">
                <a:ea typeface="+mj-lt"/>
                <a:cs typeface="+mj-lt"/>
              </a:rPr>
              <a:t>Премахнете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негативите</a:t>
            </a:r>
            <a:r>
              <a:rPr lang="en-US" sz="3950" dirty="0">
                <a:ea typeface="+mj-lt"/>
                <a:cs typeface="+mj-lt"/>
              </a:rPr>
              <a:t> и </a:t>
            </a:r>
            <a:r>
              <a:rPr lang="en-US" sz="3950" dirty="0" err="1">
                <a:ea typeface="+mj-lt"/>
                <a:cs typeface="+mj-lt"/>
              </a:rPr>
              <a:t>обърнете</a:t>
            </a:r>
            <a:endParaRPr lang="bg-BG" sz="3950" dirty="0" err="1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98862" y="4179627"/>
            <a:ext cx="345624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366" y="4179627"/>
            <a:ext cx="2187947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489766" y="4317272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6786" y="5025941"/>
            <a:ext cx="3346942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366" y="5025941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69377" y="5152213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6787" y="5863525"/>
            <a:ext cx="334694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366" y="5860885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489765" y="5987158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54F60-BD35-4096-8C31-9D6D7454D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950" dirty="0" err="1">
                <a:ea typeface="+mj-lt"/>
                <a:cs typeface="+mj-lt"/>
              </a:rPr>
              <a:t>Решение</a:t>
            </a:r>
            <a:r>
              <a:rPr lang="en-US" sz="3950" dirty="0"/>
              <a:t>:</a:t>
            </a:r>
            <a:r>
              <a:rPr lang="en-US" sz="3950" b="0" dirty="0"/>
              <a:t> </a:t>
            </a:r>
            <a:r>
              <a:rPr lang="en-US" sz="3950" dirty="0" err="1">
                <a:ea typeface="+mj-lt"/>
                <a:cs typeface="+mj-lt"/>
              </a:rPr>
              <a:t>Премахнете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негативите</a:t>
            </a:r>
            <a:r>
              <a:rPr lang="en-US" sz="3950" dirty="0">
                <a:ea typeface="+mj-lt"/>
                <a:cs typeface="+mj-lt"/>
              </a:rPr>
              <a:t> и </a:t>
            </a:r>
            <a:r>
              <a:rPr lang="en-US" sz="3950" dirty="0" err="1">
                <a:ea typeface="+mj-lt"/>
                <a:cs typeface="+mj-lt"/>
              </a:rPr>
              <a:t>обърнете</a:t>
            </a:r>
            <a:endParaRPr lang="bg-BG" sz="395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 err="1">
                <a:ea typeface="+mn-lt"/>
                <a:cs typeface="+mn-lt"/>
              </a:rPr>
              <a:t>Тествайте</a:t>
            </a:r>
            <a:r>
              <a:rPr lang="en-US" sz="1950" dirty="0">
                <a:ea typeface="+mn-lt"/>
                <a:cs typeface="+mn-lt"/>
              </a:rPr>
              <a:t> </a:t>
            </a:r>
            <a:r>
              <a:rPr lang="en-US" sz="1950" dirty="0" err="1">
                <a:ea typeface="+mn-lt"/>
                <a:cs typeface="+mn-lt"/>
              </a:rPr>
              <a:t>решението</a:t>
            </a:r>
            <a:r>
              <a:rPr lang="en-US" sz="1950" dirty="0">
                <a:ea typeface="+mn-lt"/>
                <a:cs typeface="+mn-lt"/>
              </a:rPr>
              <a:t>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https://judge.softuni.org/Contests/Practice/Index/3171#14</a:t>
            </a:r>
            <a:endParaRPr lang="en-US" sz="195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9F149E3-86F3-44BD-8EAF-DE61E4F59905}"/>
              </a:ext>
            </a:extLst>
          </p:cNvPr>
          <p:cNvSpPr txBox="1">
            <a:spLocks/>
          </p:cNvSpPr>
          <p:nvPr/>
        </p:nvSpPr>
        <p:spPr>
          <a:xfrm>
            <a:off x="676276" y="1563556"/>
            <a:ext cx="11075110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defRPr/>
            </a:pPr>
            <a:r>
              <a:rPr lang="en-GB" noProof="1">
                <a:solidFill>
                  <a:srgbClr val="FFA000"/>
                </a:solidFill>
                <a:latin typeface="Consolas"/>
              </a:rPr>
              <a:t>List&lt;int&gt; </a:t>
            </a:r>
            <a:r>
              <a:rPr lang="en-GB" noProof="1">
                <a:latin typeface="Consolas"/>
              </a:rPr>
              <a:t>nums =</a:t>
            </a:r>
            <a:r>
              <a:rPr lang="en-GB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i="1" noProof="1">
                <a:solidFill>
                  <a:srgbClr val="00B050"/>
                </a:solidFill>
                <a:latin typeface="Calibri"/>
              </a:rPr>
              <a:t>// TODO: Да се прочете списъка от конзолата</a:t>
            </a:r>
            <a:endParaRPr lang="bg-BG" dirty="0"/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for (int i = 0; i &lt; nums.Count; i++)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if (nums[i] &lt; 0) { nums.</a:t>
            </a:r>
            <a:r>
              <a:rPr lang="en-GB" noProof="1">
                <a:solidFill>
                  <a:srgbClr val="FFA000"/>
                </a:solidFill>
                <a:latin typeface="Consolas"/>
              </a:rPr>
              <a:t>RemoveAt(</a:t>
            </a:r>
            <a:r>
              <a:rPr lang="en-GB" noProof="1">
                <a:latin typeface="Consolas"/>
              </a:rPr>
              <a:t>i--</a:t>
            </a:r>
            <a:r>
              <a:rPr lang="en-GB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GB" noProof="1">
                <a:latin typeface="Consolas"/>
              </a:rPr>
              <a:t>; }</a:t>
            </a:r>
          </a:p>
          <a:p>
            <a:pPr marL="360045" indent="-360045">
              <a:defRPr/>
            </a:pPr>
            <a:endParaRPr lang="en-GB" noProof="1">
              <a:solidFill>
                <a:srgbClr val="234465"/>
              </a:solidFill>
            </a:endParaRP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nums.</a:t>
            </a:r>
            <a:r>
              <a:rPr lang="en-GB" noProof="1">
                <a:solidFill>
                  <a:srgbClr val="FFA000"/>
                </a:solidFill>
                <a:latin typeface="Consolas"/>
              </a:rPr>
              <a:t>Reverse()</a:t>
            </a:r>
            <a:r>
              <a:rPr lang="en-GB" noProof="1">
                <a:latin typeface="Consolas"/>
              </a:rPr>
              <a:t>;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if (nums.Count == 0)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Console.WriteLine("empty");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else </a:t>
            </a:r>
            <a:endParaRPr lang="en-GB" noProof="1"/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Console.WriteLine(string.Join(" ", nums));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23A346-F0F3-4092-85B3-5FE6DFB34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9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/>
              <a:t>Какво</a:t>
            </a:r>
            <a:r>
              <a:rPr lang="en-US" sz="3950" dirty="0"/>
              <a:t> </a:t>
            </a:r>
            <a:r>
              <a:rPr lang="en-US" sz="3950" dirty="0" err="1"/>
              <a:t>научихме</a:t>
            </a:r>
            <a:r>
              <a:rPr lang="en-US" sz="3950" dirty="0"/>
              <a:t> </a:t>
            </a:r>
            <a:r>
              <a:rPr lang="en-US" sz="3950" dirty="0" err="1"/>
              <a:t>днес</a:t>
            </a:r>
            <a:r>
              <a:rPr lang="en-US" sz="3950" dirty="0"/>
              <a:t>? 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660628"/>
            <a:ext cx="11262634" cy="4648692"/>
          </a:xfrm>
          <a:prstGeom prst="rect">
            <a:avLst/>
          </a:prstGeom>
        </p:spPr>
        <p:txBody>
          <a:bodyPr vert="horz" lIns="107972" tIns="35991" rIns="107972" bIns="35991" rtlCol="0" anchor="t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Списъците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съдържат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редактируема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последователност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от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елементи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(с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променлива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</a:t>
            </a:r>
            <a:r>
              <a:rPr lang="en-US" sz="3400" dirty="0" err="1">
                <a:solidFill>
                  <a:schemeClr val="bg2"/>
                </a:solidFill>
                <a:cs typeface="Calibri"/>
              </a:rPr>
              <a:t>дължина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)</a:t>
            </a:r>
            <a:endParaRPr lang="bg-BG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</a:rPr>
              <a:t>Мо</a:t>
            </a:r>
            <a:r>
              <a:rPr lang="bg-BG" sz="3400" dirty="0" err="1">
                <a:solidFill>
                  <a:schemeClr val="bg2"/>
                </a:solidFill>
              </a:rPr>
              <a:t>жем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да</a:t>
            </a:r>
            <a:r>
              <a:rPr lang="en-US" sz="3400" dirty="0">
                <a:solidFill>
                  <a:schemeClr val="bg2"/>
                </a:solidFill>
              </a:rPr>
              <a:t> </a:t>
            </a: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2"/>
                </a:solidFill>
                <a:ea typeface="+mn-lt"/>
                <a:cs typeface="+mn-lt"/>
              </a:rPr>
              <a:t>/</a:t>
            </a: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модифицирам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3400" dirty="0">
                <a:solidFill>
                  <a:schemeClr val="bg2"/>
                </a:solidFill>
              </a:rPr>
              <a:t>    </a:t>
            </a:r>
            <a:r>
              <a:rPr lang="en-US" sz="3400" dirty="0" err="1">
                <a:solidFill>
                  <a:schemeClr val="bg2"/>
                </a:solidFill>
              </a:rPr>
              <a:t>елементи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по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всяко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време</a:t>
            </a:r>
            <a:endParaRPr lang="en-US" sz="3400" dirty="0" err="1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</a:rPr>
              <a:t>Създаване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на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списък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new List&lt;T&gt;()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</a:rPr>
              <a:t>Достъп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до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елемент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чрез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dirty="0" err="1">
                <a:solidFill>
                  <a:schemeClr val="bg2"/>
                </a:solidFill>
              </a:rPr>
              <a:t>индекс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list[</a:t>
            </a:r>
            <a:r>
              <a:rPr lang="en-US" sz="34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i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]</a:t>
            </a: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 err="1">
                <a:solidFill>
                  <a:schemeClr val="bg2"/>
                </a:solidFill>
              </a:rPr>
              <a:t>О</a:t>
            </a:r>
            <a:r>
              <a:rPr lang="bg-BG" sz="3400" dirty="0" err="1">
                <a:solidFill>
                  <a:schemeClr val="bg2"/>
                </a:solidFill>
              </a:rPr>
              <a:t>т</a:t>
            </a:r>
            <a:r>
              <a:rPr lang="en-US" sz="3400" dirty="0" err="1">
                <a:solidFill>
                  <a:schemeClr val="bg2"/>
                </a:solidFill>
              </a:rPr>
              <a:t>печатване</a:t>
            </a:r>
            <a:r>
              <a:rPr lang="en-US" sz="3400" dirty="0">
                <a:solidFill>
                  <a:schemeClr val="bg2"/>
                </a:solidFill>
              </a:rPr>
              <a:t> на </a:t>
            </a:r>
            <a:r>
              <a:rPr lang="en-US" sz="3400" dirty="0" err="1">
                <a:solidFill>
                  <a:schemeClr val="bg2"/>
                </a:solidFill>
              </a:rPr>
              <a:t>елементите</a:t>
            </a:r>
            <a:r>
              <a:rPr lang="en-US" sz="3400" dirty="0">
                <a:solidFill>
                  <a:schemeClr val="bg2"/>
                </a:solidFill>
              </a:rPr>
              <a:t> на </a:t>
            </a:r>
            <a:r>
              <a:rPr lang="en-US" sz="3400" dirty="0" err="1">
                <a:solidFill>
                  <a:schemeClr val="bg2"/>
                </a:solidFill>
              </a:rPr>
              <a:t>списък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string.Join(…)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E269316-2E0E-479B-A761-74BB58985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81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1545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730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8EF2A9F-44E3-48E4-C895-E2B028EEBFA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Поредица от елементи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5AE5A5-9907-4783-9BAC-727D7B74A2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Списъ</a:t>
            </a:r>
            <a:r>
              <a:rPr lang="bg-BG" dirty="0"/>
              <a:t>ци</a:t>
            </a:r>
            <a:endParaRPr lang="en-GB" dirty="0" err="1"/>
          </a:p>
        </p:txBody>
      </p:sp>
    </p:spTree>
    <p:extLst>
      <p:ext uri="{BB962C8B-B14F-4D97-AF65-F5344CB8AC3E}">
        <p14:creationId xmlns:p14="http://schemas.microsoft.com/office/powerpoint/2010/main" val="33469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/>
              <a:t>Списък от тип Т </a:t>
            </a:r>
            <a:r>
              <a:rPr lang="bg-BG" sz="3950" dirty="0"/>
              <a:t>(</a:t>
            </a:r>
            <a:r>
              <a:rPr lang="en-US" sz="3950" dirty="0"/>
              <a:t>List&lt;T&gt;)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30430" y="1044000"/>
            <a:ext cx="1051501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en-US" sz="3350" dirty="0"/>
              <a:t> </a:t>
            </a:r>
            <a:r>
              <a:rPr lang="bg-BG" sz="3350" dirty="0"/>
              <a:t>е списък от елементи с еднакъв тип от данни</a:t>
            </a:r>
            <a:endParaRPr lang="bg-BG" sz="3350" dirty="0">
              <a:solidFill>
                <a:srgbClr val="234465"/>
              </a:solidFill>
              <a:latin typeface="Calibri"/>
              <a:cs typeface="Calibri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28127" y="1743855"/>
            <a:ext cx="8805884" cy="4880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Създаване на списък от низове</a:t>
            </a:r>
            <a:endParaRPr lang="en-US" sz="2400" dirty="0">
              <a:solidFill>
                <a:schemeClr val="bg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  <a:latin typeface="Consolas"/>
              </a:rPr>
              <a:t>List&lt;string&gt;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 names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Добавяне на елементи</a:t>
            </a:r>
            <a:endParaRPr lang="en-US" sz="24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names.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"Peter"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         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names.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"Maria"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names.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"George"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Отпечатване на елементите</a:t>
            </a:r>
            <a:endParaRPr lang="en-US" sz="2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foreach (var name in names)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  Console.WriteLine(name);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Console.WriteLine(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string.Join(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", ", names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200" dirty="0" err="1"/>
              <a:t>Осигур</a:t>
            </a:r>
            <a:r>
              <a:rPr lang="bg-BG" sz="3200" dirty="0"/>
              <a:t>я</a:t>
            </a:r>
            <a:r>
              <a:rPr lang="en-US" sz="3200" dirty="0" err="1"/>
              <a:t>в</a:t>
            </a:r>
            <a:r>
              <a:rPr lang="bg-BG" sz="3200" dirty="0"/>
              <a:t>а</a:t>
            </a:r>
            <a:r>
              <a:rPr lang="en-US" sz="3200" dirty="0"/>
              <a:t> </a:t>
            </a:r>
            <a:r>
              <a:rPr lang="en-US" sz="3200" dirty="0" err="1"/>
              <a:t>операции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en-US" sz="3200" b="1" dirty="0" err="1">
                <a:solidFill>
                  <a:schemeClr val="bg1"/>
                </a:solidFill>
              </a:rPr>
              <a:t>добавяне</a:t>
            </a:r>
            <a:r>
              <a:rPr lang="en-US" sz="3200" dirty="0"/>
              <a:t> / </a:t>
            </a:r>
            <a:r>
              <a:rPr lang="en-US" sz="3200" b="1" dirty="0" err="1">
                <a:solidFill>
                  <a:schemeClr val="bg1"/>
                </a:solidFill>
              </a:rPr>
              <a:t>премахване</a:t>
            </a:r>
            <a:r>
              <a:rPr lang="en-US" sz="3200" dirty="0"/>
              <a:t> / </a:t>
            </a:r>
            <a:r>
              <a:rPr lang="en-US" sz="3200" b="1" dirty="0" err="1">
                <a:solidFill>
                  <a:schemeClr val="bg1"/>
                </a:solidFill>
              </a:rPr>
              <a:t>намиране</a:t>
            </a:r>
            <a:r>
              <a:rPr lang="en-US" sz="3200" dirty="0"/>
              <a:t>  на </a:t>
            </a:r>
            <a:r>
              <a:rPr lang="en-US" sz="3200" dirty="0" err="1"/>
              <a:t>елементи</a:t>
            </a:r>
            <a:r>
              <a:rPr lang="en-US" sz="3200" dirty="0"/>
              <a:t>:</a:t>
            </a:r>
            <a:endParaRPr lang="bg-BG" dirty="0"/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800" dirty="0" err="1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</a:t>
            </a:r>
            <a:r>
              <a:rPr lang="en-US" sz="2800" dirty="0" err="1"/>
              <a:t>добавя</a:t>
            </a:r>
            <a:r>
              <a:rPr lang="en-US" sz="2800" dirty="0"/>
              <a:t> </a:t>
            </a:r>
            <a:r>
              <a:rPr lang="en-US" sz="2800" dirty="0" err="1"/>
              <a:t>елемент</a:t>
            </a:r>
            <a:r>
              <a:rPr lang="en-US" sz="2800" dirty="0"/>
              <a:t> в </a:t>
            </a:r>
            <a:r>
              <a:rPr lang="en-US" sz="2800" dirty="0" err="1"/>
              <a:t>списъка</a:t>
            </a:r>
            <a:endParaRPr lang="en-US" sz="2800" dirty="0" err="1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800" dirty="0"/>
              <a:t> – </a:t>
            </a:r>
            <a:r>
              <a:rPr lang="en-US" sz="2800" dirty="0" err="1"/>
              <a:t>връща</a:t>
            </a:r>
            <a:r>
              <a:rPr lang="en-US" sz="2800" dirty="0"/>
              <a:t> </a:t>
            </a:r>
            <a:r>
              <a:rPr lang="en-US" sz="2800" dirty="0" err="1"/>
              <a:t>броя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елементите</a:t>
            </a:r>
            <a:r>
              <a:rPr lang="en-US" sz="2800" dirty="0"/>
              <a:t> в </a:t>
            </a:r>
            <a:r>
              <a:rPr lang="en-US" sz="2800" dirty="0" err="1"/>
              <a:t>списъка</a:t>
            </a:r>
            <a:endParaRPr lang="en-US" sz="2800" dirty="0" err="1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Remove(</a:t>
            </a:r>
            <a:r>
              <a:rPr lang="en-US" sz="2800" dirty="0" err="1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</a:t>
            </a:r>
            <a:r>
              <a:rPr lang="en-US" sz="2800" dirty="0" err="1"/>
              <a:t>премахва</a:t>
            </a:r>
            <a:r>
              <a:rPr lang="en-US" sz="2800" dirty="0"/>
              <a:t> </a:t>
            </a:r>
            <a:r>
              <a:rPr lang="en-US" sz="2800" dirty="0" err="1"/>
              <a:t>елемент</a:t>
            </a:r>
            <a:r>
              <a:rPr lang="en-US" sz="2800" dirty="0"/>
              <a:t> (</a:t>
            </a:r>
            <a:r>
              <a:rPr lang="en-US" sz="2800" dirty="0" err="1"/>
              <a:t>връща</a:t>
            </a:r>
            <a:r>
              <a:rPr lang="en-US" sz="2800" dirty="0"/>
              <a:t> true / false)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/>
              </a:rPr>
              <a:t>RemoveAt(</a:t>
            </a:r>
            <a:r>
              <a:rPr lang="en-US" sz="2800" noProof="1">
                <a:latin typeface="Consolas"/>
              </a:rPr>
              <a:t>индекс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</a:t>
            </a:r>
            <a:r>
              <a:rPr lang="en-US" sz="2800" dirty="0" err="1"/>
              <a:t>премахва</a:t>
            </a:r>
            <a:r>
              <a:rPr lang="en-US" sz="2800" dirty="0"/>
              <a:t> </a:t>
            </a:r>
            <a:r>
              <a:rPr lang="en-US" sz="2800" dirty="0" err="1"/>
              <a:t>елемент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определен</a:t>
            </a:r>
            <a:r>
              <a:rPr lang="en-US" sz="2800" dirty="0"/>
              <a:t> </a:t>
            </a:r>
            <a:r>
              <a:rPr lang="en-US" sz="2800" dirty="0" err="1"/>
              <a:t>индекс</a:t>
            </a:r>
            <a:endParaRPr lang="en-US" sz="2800" dirty="0" err="1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Insert(</a:t>
            </a:r>
            <a:r>
              <a:rPr lang="en-US" sz="2800" dirty="0" err="1">
                <a:latin typeface="Consolas"/>
              </a:rPr>
              <a:t>индекс</a:t>
            </a:r>
            <a:r>
              <a:rPr lang="en-US" sz="2800" dirty="0">
                <a:latin typeface="Consolas"/>
              </a:rPr>
              <a:t>, </a:t>
            </a:r>
            <a:r>
              <a:rPr lang="en-US" sz="2800" dirty="0" err="1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</a:t>
            </a:r>
            <a:r>
              <a:rPr lang="en-US" sz="2800" dirty="0" err="1"/>
              <a:t>добавя</a:t>
            </a:r>
            <a:r>
              <a:rPr lang="en-US" sz="2800" dirty="0"/>
              <a:t> </a:t>
            </a:r>
            <a:r>
              <a:rPr lang="en-US" sz="2800" dirty="0" err="1"/>
              <a:t>елемент</a:t>
            </a:r>
            <a:r>
              <a:rPr lang="en-US" sz="2800" dirty="0"/>
              <a:t> </a:t>
            </a:r>
            <a:r>
              <a:rPr lang="en-US" sz="2800" dirty="0" err="1"/>
              <a:t>на</a:t>
            </a:r>
            <a:r>
              <a:rPr lang="en-US" sz="2800" dirty="0"/>
              <a:t> </a:t>
            </a:r>
            <a:r>
              <a:rPr lang="en-US" sz="2800" dirty="0" err="1"/>
              <a:t>даден</a:t>
            </a:r>
            <a:r>
              <a:rPr lang="en-US" sz="2800" dirty="0"/>
              <a:t> </a:t>
            </a:r>
            <a:r>
              <a:rPr lang="en-US" sz="2800" dirty="0" err="1"/>
              <a:t>индекс</a:t>
            </a:r>
            <a:r>
              <a:rPr lang="en-US" sz="2800" dirty="0"/>
              <a:t> 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Contains(</a:t>
            </a:r>
            <a:r>
              <a:rPr lang="en-US" sz="2800" dirty="0" err="1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</a:t>
            </a:r>
            <a:r>
              <a:rPr lang="en-US" sz="2800" dirty="0" err="1"/>
              <a:t>проверява</a:t>
            </a:r>
            <a:r>
              <a:rPr lang="en-US" sz="2800" dirty="0"/>
              <a:t> </a:t>
            </a:r>
            <a:r>
              <a:rPr lang="en-US" sz="2800" dirty="0" err="1"/>
              <a:t>дали</a:t>
            </a:r>
            <a:r>
              <a:rPr lang="en-US" sz="2800" dirty="0"/>
              <a:t> </a:t>
            </a:r>
            <a:r>
              <a:rPr lang="en-US" sz="2800" dirty="0" err="1"/>
              <a:t>елемента</a:t>
            </a:r>
            <a:r>
              <a:rPr lang="en-US" sz="2800" dirty="0"/>
              <a:t> </a:t>
            </a:r>
            <a:r>
              <a:rPr lang="en-US" sz="2800" dirty="0" err="1"/>
              <a:t>съществува</a:t>
            </a:r>
            <a:r>
              <a:rPr lang="en-US" sz="2800" dirty="0"/>
              <a:t> в </a:t>
            </a:r>
            <a:r>
              <a:rPr lang="en-US" sz="2800" dirty="0" err="1"/>
              <a:t>списъка</a:t>
            </a:r>
            <a:endParaRPr lang="en-US" sz="2800" dirty="0" err="1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Sort()</a:t>
            </a:r>
            <a:r>
              <a:rPr lang="en-US" sz="2800" dirty="0"/>
              <a:t> – </a:t>
            </a:r>
            <a:r>
              <a:rPr lang="en-US" sz="2800" dirty="0" err="1"/>
              <a:t>сортира</a:t>
            </a:r>
            <a:r>
              <a:rPr lang="en-US" sz="2800" dirty="0"/>
              <a:t> </a:t>
            </a:r>
            <a:r>
              <a:rPr lang="en-US" sz="2800" dirty="0" err="1"/>
              <a:t>масива</a:t>
            </a:r>
            <a:r>
              <a:rPr lang="en-US" sz="2800" dirty="0"/>
              <a:t>/</a:t>
            </a:r>
            <a:r>
              <a:rPr lang="en-US" sz="2800" dirty="0" err="1"/>
              <a:t>списъка</a:t>
            </a:r>
            <a:r>
              <a:rPr lang="en-US" sz="2800" dirty="0"/>
              <a:t> </a:t>
            </a:r>
            <a:r>
              <a:rPr lang="en-US" sz="2800" dirty="0" err="1"/>
              <a:t>по</a:t>
            </a:r>
            <a:r>
              <a:rPr lang="en-US" sz="2800" dirty="0"/>
              <a:t> </a:t>
            </a:r>
            <a:r>
              <a:rPr lang="en-US" sz="2800" dirty="0" err="1"/>
              <a:t>азбучен</a:t>
            </a:r>
            <a:r>
              <a:rPr lang="en-US" sz="2800" dirty="0"/>
              <a:t> </a:t>
            </a:r>
            <a:r>
              <a:rPr lang="en-US" sz="2800" dirty="0" err="1"/>
              <a:t>ред</a:t>
            </a:r>
            <a:endParaRPr lang="en-US" b="1" dirty="0" err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Списък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от</a:t>
            </a:r>
            <a:r>
              <a:rPr lang="en-US" sz="3950" dirty="0">
                <a:ea typeface="+mj-lt"/>
                <a:cs typeface="+mj-lt"/>
              </a:rPr>
              <a:t> Т</a:t>
            </a:r>
            <a:r>
              <a:rPr lang="en-US" sz="3950" dirty="0"/>
              <a:t> </a:t>
            </a:r>
            <a:r>
              <a:rPr lang="en-US" sz="3950" dirty="0">
                <a:cs typeface="Consolas" panose="020B0609020204030204" pitchFamily="49" charset="0"/>
              </a:rPr>
              <a:t>– </a:t>
            </a:r>
            <a:r>
              <a:rPr lang="en-US" sz="3950" dirty="0" err="1"/>
              <a:t>Основни</a:t>
            </a:r>
            <a:r>
              <a:rPr lang="en-US" sz="3950" dirty="0"/>
              <a:t> </a:t>
            </a:r>
            <a:r>
              <a:rPr lang="en-US" sz="3950" dirty="0" err="1"/>
              <a:t>методи</a:t>
            </a:r>
            <a:endParaRPr lang="en-US" sz="395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4016058-4EC7-48A5-BA92-863BAED20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8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2421" y="2895551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30</a:t>
            </a:r>
            <a:endParaRPr lang="en-US" sz="2399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2245953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20</a:t>
            </a:r>
            <a:endParaRPr lang="en-US" sz="2399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5623" y="1606820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Add() – </a:t>
            </a:r>
            <a:r>
              <a:rPr lang="en-GB" sz="3950" dirty="0" err="1"/>
              <a:t>Добавяне</a:t>
            </a:r>
            <a:r>
              <a:rPr lang="en-GB" sz="3950" dirty="0"/>
              <a:t> </a:t>
            </a:r>
            <a:r>
              <a:rPr lang="en-GB" sz="3950" dirty="0" err="1"/>
              <a:t>на</a:t>
            </a:r>
            <a:r>
              <a:rPr lang="en-GB" sz="3950" dirty="0"/>
              <a:t> </a:t>
            </a:r>
            <a:r>
              <a:rPr lang="en-GB" sz="3950" dirty="0" err="1"/>
              <a:t>елемент</a:t>
            </a:r>
            <a:endParaRPr lang="bg-BG" dirty="0" err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003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50" b="1" dirty="0" err="1">
                <a:latin typeface="Consolas"/>
                <a:cs typeface="Consolas" panose="020B0609020204030204" pitchFamily="49" charset="0"/>
              </a:rPr>
              <a:t>Брой</a:t>
            </a:r>
            <a:r>
              <a:rPr lang="en-US" sz="3150" b="1" dirty="0">
                <a:latin typeface="Consolas"/>
                <a:cs typeface="Consolas" panose="020B0609020204030204" pitchFamily="49" charset="0"/>
              </a:rPr>
              <a:t>: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416" y="3651054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221551"/>
            <a:ext cx="8638400" cy="220744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dirty="0"/>
              <a:t>Създаваме празен </a:t>
            </a:r>
            <a:r>
              <a:rPr lang="bg-BG" sz="3350" b="1" dirty="0">
                <a:solidFill>
                  <a:schemeClr val="bg1"/>
                </a:solidFill>
              </a:rPr>
              <a:t>списък</a:t>
            </a:r>
            <a:r>
              <a:rPr lang="bg-BG" sz="3350" dirty="0"/>
              <a:t> и </a:t>
            </a:r>
            <a:r>
              <a:rPr lang="bg-BG" sz="3350" b="1" dirty="0">
                <a:solidFill>
                  <a:schemeClr val="bg1"/>
                </a:solidFill>
              </a:rPr>
              <a:t>добавяме</a:t>
            </a:r>
            <a:r>
              <a:rPr lang="bg-BG" sz="3350" dirty="0"/>
              <a:t> няколко елемента</a:t>
            </a:r>
          </a:p>
          <a:p>
            <a:pPr marL="360045" indent="-360045">
              <a:buClr>
                <a:schemeClr val="tx1"/>
              </a:buClr>
            </a:pPr>
            <a:r>
              <a:rPr lang="bg-BG" sz="3350" dirty="0">
                <a:solidFill>
                  <a:srgbClr val="234465"/>
                </a:solidFill>
              </a:rPr>
              <a:t>Всеки път </a:t>
            </a:r>
            <a:r>
              <a:rPr lang="bg-BG" sz="3350" b="1" dirty="0">
                <a:solidFill>
                  <a:schemeClr val="bg1"/>
                </a:solidFill>
              </a:rPr>
              <a:t>броя</a:t>
            </a:r>
            <a:r>
              <a:rPr lang="bg-BG" sz="3350" dirty="0">
                <a:solidFill>
                  <a:srgbClr val="234465"/>
                </a:solidFill>
              </a:rPr>
              <a:t> </a:t>
            </a:r>
            <a:r>
              <a:rPr lang="bg-BG" sz="3350" dirty="0"/>
              <a:t>на елементите се увеличава</a:t>
            </a:r>
            <a:endParaRPr lang="bg-BG" sz="3350" dirty="0">
              <a:cs typeface="Calibri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EC2BF70-061D-4700-9DE2-1CAF9845AADF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459C29BB-0B1E-47D7-B950-AB257294AF50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889081D0-8BE3-4F6E-84D8-04061CC77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Remove() – </a:t>
            </a:r>
            <a:r>
              <a:rPr lang="en-GB" sz="3950" dirty="0" err="1"/>
              <a:t>Премахване</a:t>
            </a:r>
            <a:r>
              <a:rPr lang="en-GB" sz="3950" dirty="0"/>
              <a:t> </a:t>
            </a:r>
            <a:r>
              <a:rPr lang="en-GB" sz="3950" dirty="0" err="1"/>
              <a:t>на</a:t>
            </a:r>
            <a:r>
              <a:rPr lang="en-GB" sz="3950" dirty="0"/>
              <a:t> </a:t>
            </a:r>
            <a:r>
              <a:rPr lang="en-GB" sz="3950" dirty="0" err="1"/>
              <a:t>елемент</a:t>
            </a:r>
            <a:endParaRPr lang="bg-BG" dirty="0" err="1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44835" y="3666065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/>
            <a:r>
              <a:rPr lang="en-US" sz="3150" b="1" dirty="0" err="1">
                <a:latin typeface="Consolas"/>
                <a:ea typeface="+mn-lt"/>
                <a:cs typeface="+mn-lt"/>
              </a:rPr>
              <a:t>Брой</a:t>
            </a:r>
            <a:r>
              <a:rPr lang="en-US" sz="3150" b="1" dirty="0">
                <a:latin typeface="Consolas"/>
                <a:ea typeface="+mn-lt"/>
                <a:cs typeface="+mn-lt"/>
              </a:rPr>
              <a:t>: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820370" cy="223019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 err="1"/>
              <a:t>Можем</a:t>
            </a:r>
            <a:r>
              <a:rPr lang="en-GB" sz="3350" dirty="0"/>
              <a:t> </a:t>
            </a:r>
            <a:r>
              <a:rPr lang="en-GB" sz="3350" dirty="0" err="1"/>
              <a:t>да</a:t>
            </a:r>
            <a:r>
              <a:rPr lang="en-GB" sz="3350" dirty="0"/>
              <a:t>  </a:t>
            </a:r>
            <a:r>
              <a:rPr lang="en-GB" sz="3350" b="1" dirty="0" err="1">
                <a:solidFill>
                  <a:schemeClr val="bg1"/>
                </a:solidFill>
              </a:rPr>
              <a:t>премахваме</a:t>
            </a:r>
            <a:r>
              <a:rPr lang="en-GB" sz="3350" dirty="0"/>
              <a:t> </a:t>
            </a:r>
            <a:r>
              <a:rPr lang="en-GB" sz="3350" dirty="0" err="1"/>
              <a:t>елемент</a:t>
            </a:r>
            <a:r>
              <a:rPr lang="en-GB" sz="3350" dirty="0"/>
              <a:t> </a:t>
            </a:r>
            <a:r>
              <a:rPr lang="en-GB" sz="3350" dirty="0" err="1"/>
              <a:t>от</a:t>
            </a:r>
            <a:r>
              <a:rPr lang="en-GB" sz="3350" dirty="0"/>
              <a:t> </a:t>
            </a:r>
            <a:r>
              <a:rPr lang="en-GB" sz="3350" b="1" dirty="0" err="1">
                <a:solidFill>
                  <a:schemeClr val="bg1"/>
                </a:solidFill>
              </a:rPr>
              <a:t>списъка</a:t>
            </a:r>
            <a:endParaRPr lang="bg-BG" sz="3350" dirty="0" err="1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350" dirty="0" err="1">
                <a:ea typeface="+mn-lt"/>
                <a:cs typeface="+mn-lt"/>
              </a:rPr>
              <a:t>Всеки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път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b="1" dirty="0" err="1">
                <a:solidFill>
                  <a:schemeClr val="bg1"/>
                </a:solidFill>
                <a:ea typeface="+mn-lt"/>
                <a:cs typeface="+mn-lt"/>
              </a:rPr>
              <a:t>броя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на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елементите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се</a:t>
            </a:r>
            <a:r>
              <a:rPr lang="en-GB" sz="3350" dirty="0">
                <a:ea typeface="+mn-lt"/>
                <a:cs typeface="+mn-lt"/>
              </a:rPr>
              <a:t> </a:t>
            </a:r>
            <a:r>
              <a:rPr lang="en-GB" sz="3350" dirty="0" err="1">
                <a:ea typeface="+mn-lt"/>
                <a:cs typeface="+mn-lt"/>
              </a:rPr>
              <a:t>намалява</a:t>
            </a:r>
            <a:endParaRPr lang="en-US" dirty="0" err="1">
              <a:cs typeface="Calibri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C990936-2D76-4B91-A24B-236BFEBDF527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25A61D4C-B16A-4D44-8E00-8E5561A05628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12C0DD8-F449-4AE3-9E98-06CBAC65BC3C}"/>
              </a:ext>
            </a:extLst>
          </p:cNvPr>
          <p:cNvSpPr txBox="1">
            <a:spLocks/>
          </p:cNvSpPr>
          <p:nvPr/>
        </p:nvSpPr>
        <p:spPr>
          <a:xfrm>
            <a:off x="3118688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D66B9E-E8B8-4F97-867D-75B8752E2E6E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1F996DC-6881-4CF3-9984-C9612C7E6BD5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B72F5E-F011-4224-AA37-9E8C10613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241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1975524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399" noProof="1"/>
              <a:t>-10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Insert() –</a:t>
            </a:r>
            <a:r>
              <a:rPr lang="en-US" sz="3950" dirty="0" err="1"/>
              <a:t>Вмъкване</a:t>
            </a:r>
            <a:r>
              <a:rPr lang="en-US" sz="3950" dirty="0"/>
              <a:t> </a:t>
            </a:r>
            <a:r>
              <a:rPr lang="en-US" sz="3950" dirty="0" err="1"/>
              <a:t>на</a:t>
            </a:r>
            <a:r>
              <a:rPr lang="en-US" sz="3950" dirty="0"/>
              <a:t> </a:t>
            </a:r>
            <a:r>
              <a:rPr lang="en-US" sz="3950" dirty="0" err="1"/>
              <a:t>елемент</a:t>
            </a:r>
            <a:r>
              <a:rPr lang="en-US" sz="3950" dirty="0"/>
              <a:t> </a:t>
            </a:r>
            <a:endParaRPr lang="en-US" sz="3950" dirty="0">
              <a:cs typeface="Calibri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/>
            <a:r>
              <a:rPr lang="en-US" sz="3150" b="1" dirty="0" err="1">
                <a:latin typeface="Consolas"/>
                <a:cs typeface="+mn-lt"/>
              </a:rPr>
              <a:t>Брой</a:t>
            </a:r>
            <a:r>
              <a:rPr lang="en-US" sz="3150" b="1" dirty="0">
                <a:latin typeface="Consolas"/>
                <a:cs typeface="+mn-lt"/>
              </a:rPr>
              <a:t>:</a:t>
            </a:r>
            <a:endParaRPr lang="en-US" sz="3150" b="1" dirty="0">
              <a:latin typeface="Consolas"/>
              <a:ea typeface="+mn-lt"/>
              <a:cs typeface="+mn-lt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638400" cy="220744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 </a:t>
            </a:r>
            <a:r>
              <a:rPr lang="en-GB" sz="3350" b="1" dirty="0" err="1">
                <a:solidFill>
                  <a:schemeClr val="bg1"/>
                </a:solidFill>
              </a:rPr>
              <a:t>Вмъкваме</a:t>
            </a:r>
            <a:r>
              <a:rPr lang="en-GB" sz="3350" b="1" dirty="0">
                <a:solidFill>
                  <a:schemeClr val="bg1"/>
                </a:solidFill>
              </a:rPr>
              <a:t> </a:t>
            </a:r>
            <a:r>
              <a:rPr lang="en-GB" sz="3350" dirty="0"/>
              <a:t> </a:t>
            </a:r>
            <a:r>
              <a:rPr lang="en-GB" sz="3350" dirty="0" err="1"/>
              <a:t>елемент</a:t>
            </a:r>
            <a:r>
              <a:rPr lang="en-GB" sz="3350" dirty="0"/>
              <a:t> </a:t>
            </a:r>
            <a:r>
              <a:rPr lang="en-GB" sz="3350" dirty="0" err="1"/>
              <a:t>на</a:t>
            </a:r>
            <a:r>
              <a:rPr lang="en-GB" sz="3350" dirty="0"/>
              <a:t> </a:t>
            </a:r>
            <a:r>
              <a:rPr lang="en-GB" sz="3350" dirty="0" err="1"/>
              <a:t>индекс</a:t>
            </a:r>
            <a:r>
              <a:rPr lang="en-GB" sz="3350" dirty="0"/>
              <a:t> 1</a:t>
            </a:r>
            <a:endParaRPr lang="bg-BG" sz="3350" dirty="0"/>
          </a:p>
          <a:p>
            <a:pPr marL="360045" indent="-360045">
              <a:buClr>
                <a:schemeClr val="tx1"/>
              </a:buClr>
            </a:pPr>
            <a:r>
              <a:rPr lang="en-GB" sz="3350" dirty="0" err="1">
                <a:latin typeface="Calibri"/>
                <a:cs typeface="Calibri"/>
              </a:rPr>
              <a:t>Индексите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на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другите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елементи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се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b="1" dirty="0" err="1">
                <a:solidFill>
                  <a:schemeClr val="bg1"/>
                </a:solidFill>
                <a:latin typeface="Calibri"/>
                <a:cs typeface="Calibri"/>
              </a:rPr>
              <a:t>променят</a:t>
            </a:r>
            <a:r>
              <a:rPr lang="en-GB" sz="3350" b="1" dirty="0">
                <a:latin typeface="Calibri"/>
                <a:cs typeface="Calibri"/>
              </a:rPr>
              <a:t> 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при</a:t>
            </a:r>
            <a:r>
              <a:rPr lang="en-GB" sz="3350" dirty="0">
                <a:latin typeface="Calibri"/>
                <a:cs typeface="Calibri"/>
              </a:rPr>
              <a:t> </a:t>
            </a:r>
            <a:r>
              <a:rPr lang="en-GB" sz="3350" dirty="0" err="1">
                <a:latin typeface="Calibri"/>
                <a:cs typeface="Calibri"/>
              </a:rPr>
              <a:t>вмъкване</a:t>
            </a:r>
            <a:endParaRPr lang="en-GB" sz="3350" dirty="0">
              <a:latin typeface="Calibri"/>
              <a:cs typeface="Calibri"/>
            </a:endParaRPr>
          </a:p>
          <a:p>
            <a:pPr marL="0" indent="0">
              <a:buClr>
                <a:schemeClr val="tx1"/>
              </a:buClr>
              <a:buNone/>
            </a:pPr>
            <a:endParaRPr lang="bg" sz="3350" dirty="0">
              <a:latin typeface="Consolas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CCE0DFA-E980-443C-8EF2-86E3DE57C011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05E1BA48-451F-422E-8742-EF9AEA994F4F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1E5129B-226C-4549-BF27-42024C903BE2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4912888-EC67-49E5-87C5-EA8FC9207337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01D8CA1F-FF58-411B-9535-39A0AA689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11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Списък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от</a:t>
            </a:r>
            <a:r>
              <a:rPr lang="en-US" sz="3950" dirty="0">
                <a:ea typeface="+mj-lt"/>
                <a:cs typeface="+mj-lt"/>
              </a:rPr>
              <a:t> Т</a:t>
            </a:r>
            <a:r>
              <a:rPr lang="en-US" sz="3950" dirty="0"/>
              <a:t> – Примери </a:t>
            </a:r>
            <a:r>
              <a:rPr lang="en-US" sz="3950" dirty="0" err="1"/>
              <a:t>за</a:t>
            </a:r>
            <a:r>
              <a:rPr lang="en-US" sz="3950" dirty="0"/>
              <a:t> </a:t>
            </a:r>
            <a:r>
              <a:rPr lang="en-US" sz="3950" dirty="0" err="1"/>
              <a:t>основни</a:t>
            </a:r>
            <a:r>
              <a:rPr lang="en-US" sz="3950" dirty="0"/>
              <a:t> </a:t>
            </a:r>
            <a:r>
              <a:rPr lang="en-US" sz="3950" dirty="0" err="1"/>
              <a:t>методи</a:t>
            </a:r>
            <a:endParaRPr lang="en-US" sz="3950">
              <a:cs typeface="Calibri"/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2921769" y="4893537"/>
            <a:ext cx="1404980" cy="1451682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1" y="1342015"/>
            <a:ext cx="10873207" cy="3388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List&lt;int&gt;</a:t>
            </a:r>
            <a:r>
              <a:rPr lang="en-US" sz="2600" dirty="0">
                <a:solidFill>
                  <a:schemeClr val="tx1"/>
                </a:solidFill>
              </a:rPr>
              <a:t> nums = </a:t>
            </a:r>
            <a:r>
              <a:rPr lang="en-US" sz="2600" dirty="0">
                <a:solidFill>
                  <a:schemeClr val="bg1"/>
                </a:solidFill>
              </a:rPr>
              <a:t>new List&lt;int&gt; {</a:t>
            </a:r>
            <a:r>
              <a:rPr lang="en-US" sz="2600" dirty="0">
                <a:solidFill>
                  <a:schemeClr val="tx1"/>
                </a:solidFill>
              </a:rPr>
              <a:t> 10, 20, 30, 40, 50, 60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Remove(</a:t>
            </a:r>
            <a:r>
              <a:rPr lang="en-US" sz="2600" dirty="0">
                <a:solidFill>
                  <a:schemeClr val="tx1"/>
                </a:solidFill>
              </a:rPr>
              <a:t>30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Add(</a:t>
            </a:r>
            <a:r>
              <a:rPr lang="en-US" sz="2600" dirty="0">
                <a:solidFill>
                  <a:schemeClr val="tx1"/>
                </a:solidFill>
              </a:rPr>
              <a:t>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Insert(</a:t>
            </a:r>
            <a:r>
              <a:rPr lang="en-US" sz="2600" dirty="0">
                <a:solidFill>
                  <a:schemeClr val="tx1"/>
                </a:solidFill>
              </a:rPr>
              <a:t>0, -100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string.Join(</a:t>
            </a:r>
            <a:r>
              <a:rPr lang="en-US" sz="2600" dirty="0">
                <a:solidFill>
                  <a:schemeClr val="tx1"/>
                </a:solidFill>
              </a:rPr>
              <a:t>", ", nums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Console.WriteLine($"Count: {nums.</a:t>
            </a:r>
            <a:r>
              <a:rPr lang="en-US" sz="2600" dirty="0">
                <a:solidFill>
                  <a:schemeClr val="bg1"/>
                </a:solidFill>
              </a:rPr>
              <a:t>Count</a:t>
            </a:r>
            <a:r>
              <a:rPr lang="en-US" sz="2600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51992" y="5178648"/>
            <a:ext cx="5813066" cy="1202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-100, 10, 20, 40, 50, 60, 100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D3C3A4-782D-4C1C-949F-9607244EB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117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3294</TotalTime>
  <Words>1986</Words>
  <Application>Microsoft Office PowerPoint</Application>
  <PresentationFormat>Widescreen</PresentationFormat>
  <Paragraphs>307</Paragraphs>
  <Slides>27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Списъци</vt:lpstr>
      <vt:lpstr>Съдържание</vt:lpstr>
      <vt:lpstr>Списъци</vt:lpstr>
      <vt:lpstr>Списък от тип Т (List&lt;T&gt;)</vt:lpstr>
      <vt:lpstr>Списък от Т – Основни методи</vt:lpstr>
      <vt:lpstr>Add() – Добавяне на елемент</vt:lpstr>
      <vt:lpstr>Remove() – Премахване на елемент</vt:lpstr>
      <vt:lpstr>Insert() –Вмъкване на елемент </vt:lpstr>
      <vt:lpstr>Списък от Т – Примери за основни методи</vt:lpstr>
      <vt:lpstr>Използване на цикъл или String.Split()</vt:lpstr>
      <vt:lpstr>Четене на списък от конзолата</vt:lpstr>
      <vt:lpstr>Четене на стойностите на списък от един ред</vt:lpstr>
      <vt:lpstr>Принтиране на списъка на конзолата</vt:lpstr>
      <vt:lpstr>Задача: Трикът на Гаус</vt:lpstr>
      <vt:lpstr>Решение: Трикът на Гаус</vt:lpstr>
      <vt:lpstr>Задача: Обединяване на списъци</vt:lpstr>
      <vt:lpstr>Решение: Обединяване на списъци</vt:lpstr>
      <vt:lpstr>Решение: Обединяване на списъци(2)</vt:lpstr>
      <vt:lpstr>Сортиране на списъци и масиви</vt:lpstr>
      <vt:lpstr>Сортиране на списъци</vt:lpstr>
      <vt:lpstr>Задача: Списък от продукти</vt:lpstr>
      <vt:lpstr>Решение: Списък от продукти</vt:lpstr>
      <vt:lpstr>Задача: Премахнете негативите и обърнете</vt:lpstr>
      <vt:lpstr>Решение: Премахнете негативите и обърнете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</dc:creator>
  <cp:keywords>Technology Fundamentals with C#;  programming; Software University; SoftUni; programming; coding; software development; education; training; course; list; t; generic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580</cp:revision>
  <dcterms:created xsi:type="dcterms:W3CDTF">2018-05-23T13:08:44Z</dcterms:created>
  <dcterms:modified xsi:type="dcterms:W3CDTF">2023-04-17T09:10:44Z</dcterms:modified>
  <cp:category>Technology Fundamentals with C# Course @ SoftUni – https://softuni.bg/courses/technology-fundamentals</cp:category>
</cp:coreProperties>
</file>