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32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33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34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4"/>
  </p:notesMasterIdLst>
  <p:handoutMasterIdLst>
    <p:handoutMasterId r:id="rId55"/>
  </p:handoutMasterIdLst>
  <p:sldIdLst>
    <p:sldId id="274" r:id="rId2"/>
    <p:sldId id="615" r:id="rId3"/>
    <p:sldId id="353" r:id="rId4"/>
    <p:sldId id="389" r:id="rId5"/>
    <p:sldId id="453" r:id="rId6"/>
    <p:sldId id="447" r:id="rId7"/>
    <p:sldId id="449" r:id="rId8"/>
    <p:sldId id="439" r:id="rId9"/>
    <p:sldId id="455" r:id="rId10"/>
    <p:sldId id="579" r:id="rId11"/>
    <p:sldId id="454" r:id="rId12"/>
    <p:sldId id="396" r:id="rId13"/>
    <p:sldId id="432" r:id="rId14"/>
    <p:sldId id="399" r:id="rId15"/>
    <p:sldId id="403" r:id="rId16"/>
    <p:sldId id="400" r:id="rId17"/>
    <p:sldId id="411" r:id="rId18"/>
    <p:sldId id="401" r:id="rId19"/>
    <p:sldId id="459" r:id="rId20"/>
    <p:sldId id="493" r:id="rId21"/>
    <p:sldId id="582" r:id="rId22"/>
    <p:sldId id="583" r:id="rId23"/>
    <p:sldId id="584" r:id="rId24"/>
    <p:sldId id="616" r:id="rId25"/>
    <p:sldId id="618" r:id="rId26"/>
    <p:sldId id="587" r:id="rId27"/>
    <p:sldId id="588" r:id="rId28"/>
    <p:sldId id="620" r:id="rId29"/>
    <p:sldId id="634" r:id="rId30"/>
    <p:sldId id="635" r:id="rId31"/>
    <p:sldId id="619" r:id="rId32"/>
    <p:sldId id="636" r:id="rId33"/>
    <p:sldId id="589" r:id="rId34"/>
    <p:sldId id="617" r:id="rId35"/>
    <p:sldId id="626" r:id="rId36"/>
    <p:sldId id="627" r:id="rId37"/>
    <p:sldId id="628" r:id="rId38"/>
    <p:sldId id="591" r:id="rId39"/>
    <p:sldId id="595" r:id="rId40"/>
    <p:sldId id="596" r:id="rId41"/>
    <p:sldId id="597" r:id="rId42"/>
    <p:sldId id="598" r:id="rId43"/>
    <p:sldId id="630" r:id="rId44"/>
    <p:sldId id="631" r:id="rId45"/>
    <p:sldId id="632" r:id="rId46"/>
    <p:sldId id="633" r:id="rId47"/>
    <p:sldId id="624" r:id="rId48"/>
    <p:sldId id="625" r:id="rId49"/>
    <p:sldId id="614" r:id="rId50"/>
    <p:sldId id="504" r:id="rId51"/>
    <p:sldId id="505" r:id="rId52"/>
    <p:sldId id="506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832E92F-858C-49E3-B8E8-774596FEF2C8}">
          <p14:sldIdLst>
            <p14:sldId id="274"/>
            <p14:sldId id="615"/>
          </p14:sldIdLst>
        </p14:section>
        <p14:section name="Какво означава да програмираме" id="{1F0F1099-198C-4002-ACB4-9318D7DFA525}">
          <p14:sldIdLst>
            <p14:sldId id="353"/>
            <p14:sldId id="389"/>
            <p14:sldId id="453"/>
            <p14:sldId id="447"/>
            <p14:sldId id="449"/>
            <p14:sldId id="439"/>
            <p14:sldId id="455"/>
            <p14:sldId id="579"/>
          </p14:sldIdLst>
        </p14:section>
        <p14:section name="Конзолни програми" id="{7FBDDFD6-1E49-439E-B27C-47119CFC3453}">
          <p14:sldIdLst>
            <p14:sldId id="454"/>
            <p14:sldId id="396"/>
            <p14:sldId id="432"/>
            <p14:sldId id="399"/>
            <p14:sldId id="403"/>
            <p14:sldId id="400"/>
            <p14:sldId id="411"/>
            <p14:sldId id="401"/>
            <p14:sldId id="459"/>
            <p14:sldId id="493"/>
          </p14:sldIdLst>
        </p14:section>
        <p14:section name="Променливи и типове данни" id="{3CACF978-8021-49F3-A9D1-873A459BCE7C}">
          <p14:sldIdLst>
            <p14:sldId id="582"/>
            <p14:sldId id="583"/>
            <p14:sldId id="584"/>
            <p14:sldId id="616"/>
          </p14:sldIdLst>
        </p14:section>
        <p14:section name="Работа с конзола" id="{8830AAC4-6827-41A2-AFB5-1A6BA15D6735}">
          <p14:sldIdLst>
            <p14:sldId id="618"/>
            <p14:sldId id="587"/>
            <p14:sldId id="588"/>
            <p14:sldId id="620"/>
            <p14:sldId id="634"/>
            <p14:sldId id="635"/>
            <p14:sldId id="619"/>
            <p14:sldId id="636"/>
            <p14:sldId id="589"/>
            <p14:sldId id="617"/>
          </p14:sldIdLst>
        </p14:section>
        <p14:section name="Дебъгване" id="{B58AC083-0380-4D25-9E4A-9288C20103B8}">
          <p14:sldIdLst>
            <p14:sldId id="626"/>
            <p14:sldId id="627"/>
            <p14:sldId id="628"/>
          </p14:sldIdLst>
        </p14:section>
        <p14:section name="Работа с числа" id="{0A0B2DD7-B53F-4FFD-922B-02081EB81304}">
          <p14:sldIdLst>
            <p14:sldId id="591"/>
            <p14:sldId id="595"/>
            <p14:sldId id="596"/>
            <p14:sldId id="597"/>
            <p14:sldId id="598"/>
            <p14:sldId id="630"/>
            <p14:sldId id="631"/>
            <p14:sldId id="632"/>
            <p14:sldId id="633"/>
            <p14:sldId id="624"/>
            <p14:sldId id="625"/>
          </p14:sldIdLst>
        </p14:section>
        <p14:section name="Обобщение" id="{0D05F2CE-92F7-4248-AEAE-E69D74484F3A}">
          <p14:sldIdLst>
            <p14:sldId id="614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67" autoAdjust="0"/>
    <p:restoredTop sz="95215" autoAdjust="0"/>
  </p:normalViewPr>
  <p:slideViewPr>
    <p:cSldViewPr showGuides="1">
      <p:cViewPr varScale="1">
        <p:scale>
          <a:sx n="152" d="100"/>
          <a:sy n="152" d="100"/>
        </p:scale>
        <p:origin x="464" y="18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16.05.23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0B8FFD-DEA8-4324-8F55-302E9A6760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40625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C7195E2-4513-4C81-9444-99332853F3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85535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7C76F87-281F-4CBA-A069-12F22A6D21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50999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B4E2F95-F4AF-4BA2-8FC8-C6E6D717F9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84494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5AF3BC5-6B40-4A72-9490-CC328F97A67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24968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8FC1133-7D0B-4E55-A07D-DBC95E986A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662088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6A7B521-94BC-45A9-A6A1-97245678AF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798715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90D51AD-66F4-46C2-89C4-332A4BDA39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977620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B587A5F-642E-4F66-88D9-D1BBCA9E6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716088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5F3F65E-3B77-4C30-86C5-E5B788F13A2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377397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47800B9-89D5-41D8-A07B-AA319A9741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43680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AFFCCC2-15CF-41C1-A114-53EB5CD2E8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1076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03AAF52-2A78-4717-9C1B-B5B9DD8643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257692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1574C28-8B26-49AB-91E6-961130D4B3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790272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A57DB48-7EBF-4CD4-A6FE-0C021DB644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123741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FC3B1A2-33E4-4AE6-8DDD-6669EC60AF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082804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03AAF52-2A78-4717-9C1B-B5B9DD8643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48681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A0E02A9-41F3-4837-AF02-FA5A354A9D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137098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75598DA-EEE1-4AB0-BC0A-A9FF05F00F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966444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6CFBE79-ED5A-49AA-9BE7-14615C1D63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203362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B9ECC0E-8CB9-4006-AA14-3F23C2A559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651129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4855E56-974F-4CD9-B6D7-07FF3443B4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75124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F164B47-440F-4456-8D64-6437AE5987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420403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595E679-7972-4860-ADD9-6EC8418ACE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77168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3BD958E-1F50-4269-BCA0-7A9309F98E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45772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BAEB1BB-6D22-4F47-9E91-B92385061F7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139785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B284153-1999-4FFF-88A4-452A14FD24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566644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98227B6-4C2E-41D7-8A30-913F72BB91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187829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B1EA4A3-9507-425D-B1B6-3A8F8E268A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108742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195C185-B7BA-4ABB-85BE-E1E2126F4F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225336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440DE1F-FF39-450B-9BB2-FD91A9B920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675504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9E41CE9-3006-44BE-9817-905DE9A7BA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51441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97B02B3-07A0-4333-B001-190F2EB312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78415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17E357C-1D22-40A2-B3AF-AD83833E38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23505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264B48F-6BED-4B5D-9A04-8DCECCD8A67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7604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FB53CC5-B1BF-4FA5-8EB4-09E3199316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18781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0FBBA5A-54FF-406E-A627-8F14BF4020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06147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367835C-95BD-4C56-A51D-31668E78A0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7114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com/products/visual-studio-community-v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869#0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69#1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869#2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869#3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869#4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869#5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56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customXml" Target="../ink/ink5.xml"/><Relationship Id="rId7" Type="http://schemas.openxmlformats.org/officeDocument/2006/relationships/customXml" Target="../ink/ink8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7.xml"/><Relationship Id="rId5" Type="http://schemas.openxmlformats.org/officeDocument/2006/relationships/customXml" Target="../ink/ink6.xml"/><Relationship Id="rId4" Type="http://schemas.openxmlformats.org/officeDocument/2006/relationships/image" Target="../media/image56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customXml" Target="../ink/ink9.xml"/><Relationship Id="rId7" Type="http://schemas.openxmlformats.org/officeDocument/2006/relationships/customXml" Target="../ink/ink12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1.xml"/><Relationship Id="rId5" Type="http://schemas.openxmlformats.org/officeDocument/2006/relationships/customXml" Target="../ink/ink10.xml"/><Relationship Id="rId4" Type="http://schemas.openxmlformats.org/officeDocument/2006/relationships/image" Target="../media/image56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customXml" Target="../ink/ink13.xml"/><Relationship Id="rId7" Type="http://schemas.openxmlformats.org/officeDocument/2006/relationships/customXml" Target="../ink/ink16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5.xml"/><Relationship Id="rId5" Type="http://schemas.openxmlformats.org/officeDocument/2006/relationships/customXml" Target="../ink/ink14.xml"/><Relationship Id="rId4" Type="http://schemas.openxmlformats.org/officeDocument/2006/relationships/image" Target="../media/image5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8.png"/><Relationship Id="rId4" Type="http://schemas.openxmlformats.org/officeDocument/2006/relationships/hyperlink" Target="https://softuni.bg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Работа с </a:t>
            </a:r>
            <a:r>
              <a:rPr lang="bg-BG" dirty="0"/>
              <a:t>конзола</a:t>
            </a:r>
            <a:r>
              <a:rPr lang="ru-RU" dirty="0"/>
              <a:t>, </a:t>
            </a:r>
            <a:r>
              <a:rPr lang="bg-BG" dirty="0"/>
              <a:t>аритметични</a:t>
            </a:r>
            <a:r>
              <a:rPr lang="ru-RU" dirty="0"/>
              <a:t> операции</a:t>
            </a:r>
            <a:r>
              <a:rPr lang="en-US" dirty="0"/>
              <a:t> </a:t>
            </a:r>
            <a:r>
              <a:rPr lang="bg-BG" dirty="0"/>
              <a:t>с числа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Въведение в програмирането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679300" y="6244899"/>
            <a:ext cx="2949981" cy="351598"/>
          </a:xfrm>
        </p:spPr>
        <p:txBody>
          <a:bodyPr/>
          <a:lstStyle/>
          <a:p>
            <a:r>
              <a:rPr lang="en-US" sz="1799">
                <a:hlinkClick r:id="rId3"/>
              </a:rPr>
              <a:t>https://softuni.bg</a:t>
            </a:r>
            <a:endParaRPr lang="en-US" sz="1799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F3B5B-B3F1-4ED3-B761-B2422C62C1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79300" y="5874854"/>
            <a:ext cx="2949981" cy="351662"/>
          </a:xfrm>
        </p:spPr>
        <p:txBody>
          <a:bodyPr/>
          <a:lstStyle/>
          <a:p>
            <a:r>
              <a:rPr lang="bg-BG" sz="1799" dirty="0"/>
              <a:t>Софтуерен университет</a:t>
            </a:r>
            <a:endParaRPr lang="en-US" sz="1799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3975" y="4876551"/>
            <a:ext cx="2949981" cy="506408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973" y="5368363"/>
            <a:ext cx="3288983" cy="444420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1" y="2496503"/>
            <a:ext cx="2211541" cy="5515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09" y="2409842"/>
            <a:ext cx="2621579" cy="267534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3503713" y="2650518"/>
            <a:ext cx="2811641" cy="22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32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2273" y="1121745"/>
            <a:ext cx="9917216" cy="52746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99" dirty="0">
                <a:latin typeface="+mj-lt"/>
                <a:cs typeface="Consolas" panose="020B0609020204030204" pitchFamily="49" charset="0"/>
              </a:rPr>
              <a:t>В</a:t>
            </a:r>
            <a:r>
              <a:rPr lang="bg-BG" sz="3299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299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топ 5</a:t>
            </a:r>
            <a:r>
              <a:rPr lang="bg-BG" sz="3299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на най-популярните езици за програмиране</a:t>
            </a:r>
          </a:p>
          <a:p>
            <a:pPr>
              <a:lnSpc>
                <a:spcPct val="100000"/>
              </a:lnSpc>
            </a:pPr>
            <a:r>
              <a:rPr lang="bg-BG" sz="3299" dirty="0">
                <a:latin typeface="+mj-lt"/>
                <a:cs typeface="Consolas" panose="020B0609020204030204" pitchFamily="49" charset="0"/>
              </a:rPr>
              <a:t>Около </a:t>
            </a:r>
            <a:r>
              <a:rPr lang="bg-BG" sz="3299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31%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 от всички програмисти го използват</a:t>
            </a:r>
            <a:r>
              <a:rPr lang="en-US" sz="3299" dirty="0">
                <a:latin typeface="+mj-lt"/>
                <a:cs typeface="Consolas" panose="020B0609020204030204" pitchFamily="49" charset="0"/>
              </a:rPr>
              <a:t> 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редовно</a:t>
            </a:r>
          </a:p>
          <a:p>
            <a:pPr>
              <a:lnSpc>
                <a:spcPct val="100000"/>
              </a:lnSpc>
            </a:pPr>
            <a:r>
              <a:rPr lang="bg-BG" sz="3299" dirty="0">
                <a:latin typeface="+mj-lt"/>
                <a:cs typeface="Consolas" panose="020B0609020204030204" pitchFamily="49" charset="0"/>
              </a:rPr>
              <a:t>Третата по големина общност в </a:t>
            </a:r>
            <a:r>
              <a:rPr lang="en-US" sz="3299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StackOverflow</a:t>
            </a:r>
            <a:r>
              <a:rPr lang="en-US" sz="3299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с</a:t>
            </a:r>
            <a:r>
              <a:rPr lang="en-US" sz="3299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повече от </a:t>
            </a:r>
            <a:r>
              <a:rPr lang="bg-BG" sz="3299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1.1 милиона</a:t>
            </a:r>
            <a:r>
              <a:rPr lang="bg-BG" sz="3299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теми</a:t>
            </a:r>
          </a:p>
          <a:p>
            <a:pPr>
              <a:lnSpc>
                <a:spcPct val="100000"/>
              </a:lnSpc>
            </a:pPr>
            <a:r>
              <a:rPr lang="bg-BG" sz="3299" dirty="0">
                <a:latin typeface="+mj-lt"/>
                <a:cs typeface="Consolas" panose="020B0609020204030204" pitchFamily="49" charset="0"/>
              </a:rPr>
              <a:t>Глобално, </a:t>
            </a:r>
            <a:r>
              <a:rPr lang="bg-BG" sz="3299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всеки месец 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се предлагат повече </a:t>
            </a:r>
            <a:br>
              <a:rPr lang="en-US" sz="3299" dirty="0">
                <a:latin typeface="+mj-lt"/>
                <a:cs typeface="Consolas" panose="020B0609020204030204" pitchFamily="49" charset="0"/>
              </a:rPr>
            </a:br>
            <a:r>
              <a:rPr lang="bg-BG" sz="3299" dirty="0">
                <a:latin typeface="+mj-lt"/>
                <a:cs typeface="Consolas" panose="020B0609020204030204" pitchFamily="49" charset="0"/>
              </a:rPr>
              <a:t>от </a:t>
            </a:r>
            <a:r>
              <a:rPr lang="bg-BG" sz="3299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17 000</a:t>
            </a:r>
            <a:r>
              <a:rPr lang="bg-BG" sz="3299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299" dirty="0">
                <a:latin typeface="+mj-lt"/>
                <a:cs typeface="Consolas" panose="020B0609020204030204" pitchFamily="49" charset="0"/>
              </a:rPr>
              <a:t>C#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 позиции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Интересно за </a:t>
            </a:r>
            <a:r>
              <a:rPr lang="en-US" dirty="0"/>
              <a:t>C#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1F71650-BBA7-4C53-BAA2-0D3DC85A78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24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03F2ADB-5AE8-40AC-9025-4E72E756CD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212" y="1385625"/>
            <a:ext cx="2621579" cy="267534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EF32C66-25E3-417A-B755-5EF38CE7FFB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Конзолни програми</a:t>
            </a:r>
          </a:p>
        </p:txBody>
      </p:sp>
    </p:spTree>
    <p:extLst>
      <p:ext uri="{BB962C8B-B14F-4D97-AF65-F5344CB8AC3E}">
        <p14:creationId xmlns:p14="http://schemas.microsoft.com/office/powerpoint/2010/main" val="26786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A0DD60-D50E-4FDE-8A9B-306ECAF65F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 да програмирате, ви трябва среда за разработка</a:t>
            </a:r>
            <a:endParaRPr lang="en-US" dirty="0"/>
          </a:p>
          <a:p>
            <a:pPr lvl="1"/>
            <a:r>
              <a:rPr lang="en-US" dirty="0"/>
              <a:t>Integrated Development Environment (</a:t>
            </a:r>
            <a:r>
              <a:rPr lang="en-US" b="1" dirty="0">
                <a:solidFill>
                  <a:schemeClr val="bg1"/>
                </a:solidFill>
              </a:rPr>
              <a:t>IDE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За</a:t>
            </a:r>
            <a:r>
              <a:rPr lang="en-US" b="1" dirty="0">
                <a:solidFill>
                  <a:schemeClr val="bg1"/>
                </a:solidFill>
              </a:rPr>
              <a:t> C#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 Visual Studio</a:t>
            </a:r>
            <a:r>
              <a:rPr lang="en-US" dirty="0">
                <a:sym typeface="Wingdings" panose="05000000000000000000" pitchFamily="2" charset="2"/>
              </a:rPr>
              <a:t>; </a:t>
            </a:r>
            <a:r>
              <a:rPr lang="bg-BG" dirty="0">
                <a:sym typeface="Wingdings" panose="05000000000000000000" pitchFamily="2" charset="2"/>
              </a:rPr>
              <a:t>за</a:t>
            </a:r>
            <a:r>
              <a:rPr lang="en-US" dirty="0">
                <a:sym typeface="Wingdings" panose="05000000000000000000" pitchFamily="2" charset="2"/>
              </a:rPr>
              <a:t> Java  IntelliJ; </a:t>
            </a:r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ym typeface="Wingdings" panose="05000000000000000000" pitchFamily="2" charset="2"/>
              </a:rPr>
              <a:t>Python  PyCharm</a:t>
            </a:r>
            <a:endParaRPr lang="bg-BG" dirty="0"/>
          </a:p>
          <a:p>
            <a:r>
              <a:rPr lang="bg-BG" dirty="0"/>
              <a:t>Инсталирайте си </a:t>
            </a:r>
            <a:r>
              <a:rPr lang="en-US" b="1" dirty="0"/>
              <a:t>Microsoft</a:t>
            </a:r>
            <a:r>
              <a:rPr lang="en-US" dirty="0"/>
              <a:t> </a:t>
            </a:r>
            <a:r>
              <a:rPr lang="en-US" b="1" dirty="0"/>
              <a:t>Visual Studio Community 2019 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https://visualstudio.com/products/visual-studio-community-vs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US" dirty="0"/>
              <a:t>Visual Studio </a:t>
            </a:r>
            <a:r>
              <a:rPr lang="bg-BG" dirty="0"/>
              <a:t>се предлага за: </a:t>
            </a:r>
            <a:r>
              <a:rPr lang="en-US" dirty="0"/>
              <a:t>Windows, Linux, Mac OS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2E7C22D-B48F-4F78-8626-3AC625B697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306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B28A78-BDC7-4ACC-B35D-BEF1F9FB2B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797525" cy="552732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Стартирайте </a:t>
            </a:r>
            <a:r>
              <a:rPr lang="en-US" dirty="0"/>
              <a:t>Visual Studio</a:t>
            </a:r>
          </a:p>
          <a:p>
            <a:pPr>
              <a:lnSpc>
                <a:spcPct val="110000"/>
              </a:lnSpc>
            </a:pPr>
            <a:r>
              <a:rPr lang="bg-BG" sz="3199" dirty="0"/>
              <a:t>Нов конзолен проект – </a:t>
            </a: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[Create a new project]</a:t>
            </a:r>
            <a:r>
              <a:rPr lang="en-US" sz="2799" dirty="0">
                <a:sym typeface="Wingdings" panose="05000000000000000000" pitchFamily="2" charset="2"/>
              </a:rPr>
              <a:t> </a:t>
            </a: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[Console App (.NET Core)]</a:t>
            </a:r>
            <a:endParaRPr lang="en-US" sz="3199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45B336-A7FC-44CA-90D0-244F87B9C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15" y="3429001"/>
            <a:ext cx="5076946" cy="2069461"/>
          </a:xfrm>
          <a:prstGeom prst="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chemeClr val="bg2">
                <a:lumMod val="85000"/>
              </a:schemeClr>
            </a:solidFill>
            <a:miter lim="800000"/>
          </a:ln>
          <a:effectLst/>
        </p:spPr>
      </p:pic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4795E0EE-36E0-475C-9C58-32AF4791D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4219" y="2563963"/>
            <a:ext cx="6395089" cy="4160071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FBD1C2B2-76B9-4C3A-9553-2CA6F1E9CC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08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ECDDF-F70C-4EE6-8E42-61312FAA89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6983779" cy="5309492"/>
          </a:xfrm>
        </p:spPr>
        <p:txBody>
          <a:bodyPr>
            <a:normAutofit/>
          </a:bodyPr>
          <a:lstStyle/>
          <a:p>
            <a:r>
              <a:rPr lang="bg-BG" sz="3199" dirty="0"/>
              <a:t>Сорс кодът на програма се пише в</a:t>
            </a:r>
            <a:r>
              <a:rPr lang="en-US" sz="3199" dirty="0"/>
              <a:t> </a:t>
            </a:r>
            <a:r>
              <a:rPr lang="bg-BG" sz="3199" dirty="0"/>
              <a:t>секцията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Main(string[]</a:t>
            </a:r>
            <a:r>
              <a:rPr lang="en-US" sz="3199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args)</a:t>
            </a:r>
          </a:p>
          <a:p>
            <a:pPr lvl="1"/>
            <a:r>
              <a:rPr lang="bg-BG" sz="3199" dirty="0"/>
              <a:t>Между отварящата и</a:t>
            </a:r>
            <a:r>
              <a:rPr lang="en-US" sz="3199" dirty="0"/>
              <a:t> </a:t>
            </a:r>
            <a:r>
              <a:rPr lang="bg-BG" sz="3199" dirty="0"/>
              <a:t>затварящата скоба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3199" b="1" dirty="0">
                <a:solidFill>
                  <a:schemeClr val="bg1"/>
                </a:solidFill>
              </a:rPr>
              <a:t>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3199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656" lvl="1" indent="-304656">
              <a:buClr>
                <a:schemeClr val="tx1"/>
              </a:buClr>
              <a:buSzPct val="100000"/>
            </a:pPr>
            <a:r>
              <a:rPr lang="bg-BG" sz="3199" dirty="0"/>
              <a:t>Натиснете </a:t>
            </a:r>
            <a:r>
              <a:rPr lang="en-US" sz="3199" b="1" dirty="0">
                <a:latin typeface="+mj-lt"/>
              </a:rPr>
              <a:t>[</a:t>
            </a:r>
            <a:r>
              <a:rPr lang="en-US" sz="3199" b="1" dirty="0">
                <a:latin typeface="Consolas" panose="020B0609020204030204" pitchFamily="49" charset="0"/>
              </a:rPr>
              <a:t>Enter</a:t>
            </a:r>
            <a:r>
              <a:rPr lang="en-US" sz="3199" b="1" dirty="0">
                <a:latin typeface="+mj-lt"/>
              </a:rPr>
              <a:t>]</a:t>
            </a:r>
            <a:r>
              <a:rPr lang="en-US" sz="3199" dirty="0"/>
              <a:t> </a:t>
            </a:r>
            <a:r>
              <a:rPr lang="bg-BG" sz="3199" dirty="0"/>
              <a:t>след отварящата скоба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bg-BG" sz="3199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656" lvl="1" indent="-304656">
              <a:buClr>
                <a:schemeClr val="tx1"/>
              </a:buClr>
              <a:buSzPct val="100000"/>
            </a:pPr>
            <a:r>
              <a:rPr lang="bg-BG" sz="3199" dirty="0"/>
              <a:t>Кодът на програмата се пише</a:t>
            </a:r>
            <a:r>
              <a:rPr lang="en-US" sz="3199" dirty="0"/>
              <a:t> </a:t>
            </a:r>
            <a:r>
              <a:rPr lang="bg-BG" sz="3199" dirty="0"/>
              <a:t>отместен навътре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 (1)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F7C5CB-59B2-4221-990E-8A82313E1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304" y="1404527"/>
            <a:ext cx="4496655" cy="3392904"/>
          </a:xfrm>
          <a:prstGeom prst="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chemeClr val="bg2">
                <a:lumMod val="85000"/>
              </a:schemeClr>
            </a:solidFill>
            <a:miter lim="800000"/>
          </a:ln>
          <a:effectLst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6D62D6B-FF50-4ACC-A28D-141BAE389B80}"/>
              </a:ext>
            </a:extLst>
          </p:cNvPr>
          <p:cNvSpPr/>
          <p:nvPr/>
        </p:nvSpPr>
        <p:spPr bwMode="auto">
          <a:xfrm>
            <a:off x="8570356" y="3608953"/>
            <a:ext cx="2609320" cy="269930"/>
          </a:xfrm>
          <a:prstGeom prst="rect">
            <a:avLst/>
          </a:prstGeom>
          <a:noFill/>
          <a:ln w="3810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FC6BF82-B6BF-4377-A441-DDE6A2F9F3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289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869D3-7E89-4CE6-8B5A-7C9A767C2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44500" indent="-444500"/>
            <a:r>
              <a:rPr lang="bg-BG" sz="3599" dirty="0"/>
              <a:t>Напишете следния код:</a:t>
            </a:r>
            <a:endParaRPr lang="bg-BG" sz="3599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Писане на програмен код </a:t>
            </a:r>
            <a:r>
              <a:rPr lang="en-US" dirty="0"/>
              <a:t>(2)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2D8FCD-AFAE-491C-9D64-9B6CB152E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115" y="2798021"/>
            <a:ext cx="6579027" cy="3708179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47231248-555B-46D4-8321-48D8A138ED2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5634F6C9-207B-89D9-5624-1AA0E080B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278" y="1901265"/>
            <a:ext cx="9939722" cy="648812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Console.WriteLine("Hello SoftUni");</a:t>
            </a:r>
          </a:p>
        </p:txBody>
      </p:sp>
    </p:spTree>
    <p:extLst>
      <p:ext uri="{BB962C8B-B14F-4D97-AF65-F5344CB8AC3E}">
        <p14:creationId xmlns:p14="http://schemas.microsoft.com/office/powerpoint/2010/main" val="400591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27639-3C17-4030-A8C4-B746487167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>
            <a:noFill/>
          </a:ln>
        </p:spPr>
        <p:txBody>
          <a:bodyPr/>
          <a:lstStyle/>
          <a:p>
            <a:pPr>
              <a:spcAft>
                <a:spcPts val="0"/>
              </a:spcAft>
            </a:pPr>
            <a:r>
              <a:rPr lang="bg-BG" sz="3599" dirty="0"/>
              <a:t>За стартиране на програмата натиснете </a:t>
            </a:r>
            <a:r>
              <a:rPr lang="en-US" sz="3599" dirty="0"/>
              <a:t>[</a:t>
            </a:r>
            <a:r>
              <a:rPr lang="en-US" sz="3599" b="1" dirty="0">
                <a:solidFill>
                  <a:schemeClr val="bg1"/>
                </a:solidFill>
              </a:rPr>
              <a:t>Ctrl + F5</a:t>
            </a:r>
            <a:r>
              <a:rPr lang="en-US" sz="3599" dirty="0"/>
              <a:t>]</a:t>
            </a:r>
          </a:p>
          <a:p>
            <a:pPr>
              <a:spcAft>
                <a:spcPts val="0"/>
              </a:spcAft>
            </a:pPr>
            <a:r>
              <a:rPr lang="bg-BG" sz="3599" dirty="0"/>
              <a:t>Ако няма грешки, програмата ще се изпълни</a:t>
            </a:r>
          </a:p>
          <a:p>
            <a:pPr>
              <a:spcAft>
                <a:spcPts val="0"/>
              </a:spcAft>
            </a:pPr>
            <a:r>
              <a:rPr lang="bg-BG" sz="3599" dirty="0"/>
              <a:t>Резултатът ще се изпише на конзолата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програмата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82DC65-183A-4D8F-9702-58D4006AD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000" y="3969000"/>
            <a:ext cx="5934868" cy="139500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9F37A0AC-1CFC-47AB-9E8D-F5A9F126C6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127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00B8F-23E2-4AD9-B12F-C2F156DD07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Тествайте кода си в</a:t>
            </a:r>
            <a:br>
              <a:rPr lang="en-US" dirty="0"/>
            </a:br>
            <a:r>
              <a:rPr lang="bg-BG" dirty="0"/>
              <a:t>онлайн </a:t>
            </a:r>
            <a:r>
              <a:rPr lang="en-US" dirty="0"/>
              <a:t>Judge </a:t>
            </a:r>
            <a:r>
              <a:rPr lang="bg-BG" dirty="0"/>
              <a:t>системата</a:t>
            </a:r>
            <a:r>
              <a:rPr lang="en-US" dirty="0"/>
              <a:t>:</a:t>
            </a:r>
          </a:p>
          <a:p>
            <a:pPr marL="442779" lvl="1" indent="0">
              <a:lnSpc>
                <a:spcPct val="100000"/>
              </a:lnSpc>
              <a:buNone/>
            </a:pPr>
            <a:endParaRPr lang="en-US" b="1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програмата в </a:t>
            </a:r>
            <a:r>
              <a:rPr lang="en-US" dirty="0"/>
              <a:t>Judge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6E5FDE-B29E-411B-A201-9B246F929869}"/>
              </a:ext>
            </a:extLst>
          </p:cNvPr>
          <p:cNvSpPr/>
          <p:nvPr/>
        </p:nvSpPr>
        <p:spPr>
          <a:xfrm>
            <a:off x="763389" y="6357244"/>
            <a:ext cx="10665222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Тествайте</a:t>
            </a:r>
            <a:r>
              <a:rPr lang="bg-BG" sz="2000" dirty="0">
                <a:solidFill>
                  <a:prstClr val="white"/>
                </a:solidFill>
              </a:rPr>
              <a:t> </a:t>
            </a:r>
            <a:r>
              <a:rPr lang="bg-BG" sz="2000" dirty="0"/>
              <a:t>решението в </a:t>
            </a:r>
            <a:r>
              <a:rPr lang="en-US" sz="2000" dirty="0"/>
              <a:t>Judge: </a:t>
            </a:r>
            <a:r>
              <a:rPr lang="en-US" sz="2000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https://judge.softuni.org/Contests/Practice/Index/3869#0</a:t>
            </a:r>
            <a:endParaRPr lang="en-US" sz="2000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0920108-F8F7-4EC7-BF9F-F620EC0025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335026-111F-AD9E-AC6B-69A8EE58F5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8855" y="1225799"/>
            <a:ext cx="4502145" cy="487377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2567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Писане извън тялото на </a:t>
            </a:r>
            <a:r>
              <a:rPr lang="en-US" sz="3600" b="1" dirty="0">
                <a:latin typeface="Consolas" panose="020B0609020204030204" pitchFamily="49" charset="0"/>
              </a:rPr>
              <a:t>M</a:t>
            </a:r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ain()</a:t>
            </a:r>
            <a:r>
              <a:rPr lang="bg-BG" sz="3600" dirty="0"/>
              <a:t> метода:</a:t>
            </a:r>
            <a:endParaRPr lang="en-US" sz="3600" dirty="0"/>
          </a:p>
          <a:p>
            <a:endParaRPr lang="en-US" sz="3600" dirty="0"/>
          </a:p>
          <a:p>
            <a:r>
              <a:rPr lang="bg-BG" sz="3600" dirty="0"/>
              <a:t>Бъркане на малки и главни букви:</a:t>
            </a:r>
            <a:endParaRPr lang="en-US" sz="3600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Типични грешки в </a:t>
            </a:r>
            <a:r>
              <a:rPr lang="en-US" dirty="0"/>
              <a:t>C# </a:t>
            </a:r>
            <a:r>
              <a:rPr lang="bg-BG" dirty="0"/>
              <a:t>програмите (1)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062373-37A0-433A-A5FA-F191EB3EB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859" y="1844825"/>
            <a:ext cx="6922310" cy="609439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5DBD08-A912-4E40-8682-C977B0FFC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7859" y="3458984"/>
            <a:ext cx="7975705" cy="609439"/>
          </a:xfrm>
          <a:prstGeom prst="roundRect">
            <a:avLst>
              <a:gd name="adj" fmla="val 5807"/>
            </a:avLst>
          </a:prstGeom>
          <a:noFill/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6BCFEF-0153-47CA-93E7-5E2EF58396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7859" y="4403737"/>
            <a:ext cx="7975705" cy="582942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AD8B5EC1-018E-42C7-BB28-7F8E3CA399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6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Липса на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3600" dirty="0"/>
              <a:t> </a:t>
            </a:r>
            <a:r>
              <a:rPr lang="bg-BG" sz="3600" dirty="0"/>
              <a:t>в края на всяка команда</a:t>
            </a:r>
            <a:endParaRPr lang="en-US" sz="3600" dirty="0"/>
          </a:p>
          <a:p>
            <a:endParaRPr lang="en-US" sz="3600" dirty="0"/>
          </a:p>
          <a:p>
            <a:r>
              <a:rPr lang="bg-BG" sz="3600" dirty="0"/>
              <a:t>Липсваща кавичка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bg-BG" sz="3600" dirty="0"/>
              <a:t> или липсваща скоба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600" dirty="0"/>
              <a:t> </a:t>
            </a:r>
            <a:r>
              <a:rPr lang="bg-BG" sz="3600" dirty="0"/>
              <a:t>или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Типични грешки в </a:t>
            </a:r>
            <a:r>
              <a:rPr lang="en-US" dirty="0"/>
              <a:t>C# </a:t>
            </a:r>
            <a:r>
              <a:rPr lang="bg-BG" dirty="0"/>
              <a:t>програмите</a:t>
            </a:r>
            <a:r>
              <a:rPr lang="en-US" dirty="0"/>
              <a:t> (2)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95840F-A454-4E60-A7AB-40B7E0FAE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458" y="3443004"/>
            <a:ext cx="7317606" cy="538059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69604A-555F-4637-B1B7-5639CAA25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458" y="4207804"/>
            <a:ext cx="7317606" cy="502188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F5E5DD-EA0B-412A-85D8-A839539E5C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2697" y="1919502"/>
            <a:ext cx="7322367" cy="561422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44F8116-B21E-4619-B64E-98220530BDB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21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73B06-489A-408B-8BEB-BF5A510FF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196" indent="-514196"/>
            <a:r>
              <a:rPr lang="bg-BG" sz="3199" dirty="0"/>
              <a:t>Какво означава да програмираме?</a:t>
            </a:r>
            <a:endParaRPr lang="en-US" sz="3199" dirty="0"/>
          </a:p>
          <a:p>
            <a:pPr marL="514196" indent="-514196"/>
            <a:r>
              <a:rPr lang="bg-BG" sz="3199" dirty="0"/>
              <a:t>Конзолни програми</a:t>
            </a:r>
          </a:p>
          <a:p>
            <a:pPr marL="514196" indent="-514196"/>
            <a:r>
              <a:rPr lang="bg-BG" sz="3199" dirty="0"/>
              <a:t>Променливи и типове данни</a:t>
            </a:r>
            <a:endParaRPr lang="en-US" sz="3199" dirty="0"/>
          </a:p>
          <a:p>
            <a:pPr marL="514196" indent="-514196"/>
            <a:r>
              <a:rPr lang="bg-BG" sz="3199" dirty="0"/>
              <a:t>Работа с конзола – четене и печатане</a:t>
            </a:r>
            <a:endParaRPr lang="en-US" sz="3199" dirty="0"/>
          </a:p>
          <a:p>
            <a:pPr marL="514196" indent="-514196"/>
            <a:r>
              <a:rPr lang="bg-BG" sz="3199" dirty="0"/>
              <a:t>Дебъгване</a:t>
            </a:r>
          </a:p>
          <a:p>
            <a:pPr marL="514196" indent="-514196"/>
            <a:r>
              <a:rPr lang="bg-BG" sz="3199" dirty="0"/>
              <a:t>Работа с числа</a:t>
            </a:r>
            <a:endParaRPr lang="en-US" sz="3199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F34DB35-E837-4490-A6D2-B68CBF929EE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45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559617" cy="5309492"/>
          </a:xfrm>
        </p:spPr>
        <p:txBody>
          <a:bodyPr>
            <a:normAutofit/>
          </a:bodyPr>
          <a:lstStyle/>
          <a:p>
            <a:r>
              <a:rPr lang="bg-BG" sz="3600" dirty="0"/>
              <a:t>Напишете програма, която принтира числата от </a:t>
            </a:r>
            <a:r>
              <a:rPr lang="bg-BG" sz="3600" b="1" dirty="0">
                <a:solidFill>
                  <a:schemeClr val="bg1"/>
                </a:solidFill>
              </a:rPr>
              <a:t>1</a:t>
            </a:r>
            <a:r>
              <a:rPr lang="bg-BG" sz="3600" dirty="0"/>
              <a:t> до </a:t>
            </a:r>
            <a:r>
              <a:rPr lang="en-US" sz="3600" b="1" dirty="0">
                <a:solidFill>
                  <a:schemeClr val="bg1"/>
                </a:solidFill>
              </a:rPr>
              <a:t>1</a:t>
            </a:r>
            <a:r>
              <a:rPr lang="bg-BG" sz="3600" b="1" dirty="0">
                <a:solidFill>
                  <a:schemeClr val="bg1"/>
                </a:solidFill>
              </a:rPr>
              <a:t>0</a:t>
            </a:r>
            <a:r>
              <a:rPr lang="bg-BG" sz="3600" dirty="0"/>
              <a:t>, всяко на нов ред</a:t>
            </a:r>
          </a:p>
          <a:p>
            <a:r>
              <a:rPr lang="bg-BG" sz="3600" dirty="0"/>
              <a:t>Решение: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Числата от 1 до </a:t>
            </a:r>
            <a:r>
              <a:rPr lang="en-US" dirty="0"/>
              <a:t>1</a:t>
            </a:r>
            <a:r>
              <a:rPr lang="bg-BG" dirty="0"/>
              <a:t>0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E00ACA-75DE-4687-A7E1-DD5FA9B6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696" y="2996952"/>
            <a:ext cx="4802886" cy="2987320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Console.WriteLine(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</a:rPr>
              <a:t>1</a:t>
            </a:r>
            <a:r>
              <a:rPr lang="en-US" sz="2799" b="1" noProof="1">
                <a:latin typeface="Consolas" pitchFamily="49" charset="0"/>
              </a:rPr>
              <a:t>);</a:t>
            </a:r>
            <a:endParaRPr lang="bg-BG" sz="2799" b="1" noProof="1">
              <a:latin typeface="Consolas" pitchFamily="49" charset="0"/>
            </a:endParaRP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Console.WriteLine(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</a:rPr>
              <a:t>2</a:t>
            </a:r>
            <a:r>
              <a:rPr lang="en-US" sz="2799" b="1" noProof="1">
                <a:latin typeface="Consolas" pitchFamily="49" charset="0"/>
              </a:rPr>
              <a:t>);</a:t>
            </a:r>
            <a:endParaRPr lang="bg-BG" sz="2799" b="1" noProof="1">
              <a:latin typeface="Consolas" pitchFamily="49" charset="0"/>
            </a:endParaRP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Console.WriteLine(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</a:rPr>
              <a:t>3</a:t>
            </a:r>
            <a:r>
              <a:rPr lang="en-US" sz="2799" b="1" noProof="1">
                <a:latin typeface="Consolas" pitchFamily="49" charset="0"/>
              </a:rPr>
              <a:t>);</a:t>
            </a:r>
            <a:endParaRPr lang="bg-BG" sz="2799" b="1" noProof="1">
              <a:latin typeface="Consolas" pitchFamily="49" charset="0"/>
            </a:endParaRP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…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Console.WriteLine(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10</a:t>
            </a:r>
            <a:r>
              <a:rPr lang="en-US" sz="2799" b="1" noProof="1">
                <a:latin typeface="Consolas" pitchFamily="49" charset="0"/>
              </a:rPr>
              <a:t>);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93718AD-E080-4345-BD6E-DD3FBDC8A77F}"/>
              </a:ext>
            </a:extLst>
          </p:cNvPr>
          <p:cNvSpPr/>
          <p:nvPr/>
        </p:nvSpPr>
        <p:spPr>
          <a:xfrm>
            <a:off x="763389" y="6357244"/>
            <a:ext cx="10665222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https://judge.softuni.org/Contests/Practice/Index/3869#1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0BDEB0C-ECD0-413F-B10E-84E093A4CB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622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513" y="2034364"/>
            <a:ext cx="2940974" cy="121888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01FA369-CD7E-4C0A-A6F2-6A134C2882A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Променливи и типове данни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07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6" y="1151320"/>
            <a:ext cx="11811941" cy="5355680"/>
          </a:xfrm>
        </p:spPr>
        <p:txBody>
          <a:bodyPr>
            <a:normAutofit/>
          </a:bodyPr>
          <a:lstStyle/>
          <a:p>
            <a:r>
              <a:rPr lang="bg-BG" dirty="0"/>
              <a:t>Компютрите са машини, които обработват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Данните</a:t>
            </a:r>
            <a:r>
              <a:rPr lang="en-US" dirty="0"/>
              <a:t> </a:t>
            </a:r>
            <a:r>
              <a:rPr lang="bg-BG" dirty="0"/>
              <a:t>се записват в компютърната памет в</a:t>
            </a:r>
            <a:r>
              <a:rPr lang="en-US" dirty="0"/>
              <a:t> </a:t>
            </a:r>
            <a:r>
              <a:rPr lang="bg-BG" sz="3397" b="1" dirty="0">
                <a:solidFill>
                  <a:schemeClr val="bg1"/>
                </a:solidFill>
              </a:rPr>
              <a:t>променливи</a:t>
            </a:r>
            <a:endParaRPr lang="en-US" sz="3397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Променливите имат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име</a:t>
            </a:r>
            <a:r>
              <a:rPr lang="en-US" dirty="0"/>
              <a:t>, </a:t>
            </a:r>
            <a:r>
              <a:rPr lang="bg-BG" b="1" dirty="0">
                <a:solidFill>
                  <a:schemeClr val="bg1"/>
                </a:solidFill>
              </a:rPr>
              <a:t>тип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стойност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Дефиниране</a:t>
            </a:r>
            <a:r>
              <a:rPr lang="bg-BG" dirty="0"/>
              <a:t> на променлива и </a:t>
            </a:r>
            <a:r>
              <a:rPr lang="bg-BG" b="1" dirty="0">
                <a:solidFill>
                  <a:schemeClr val="bg1"/>
                </a:solidFill>
              </a:rPr>
              <a:t>присвояване</a:t>
            </a:r>
            <a:r>
              <a:rPr lang="bg-BG" dirty="0"/>
              <a:t> на стойност: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847759" y="4949541"/>
            <a:ext cx="3419328" cy="609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79953" tIns="71981" rIns="179953" bIns="7198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99" b="1" noProof="1">
                <a:latin typeface="Consolas" pitchFamily="49" charset="0"/>
                <a:cs typeface="Consolas" pitchFamily="49" charset="0"/>
              </a:rPr>
              <a:t>int count = 5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99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7ED6CF-AA63-44CD-A399-4651D8BB4606}"/>
              </a:ext>
            </a:extLst>
          </p:cNvPr>
          <p:cNvSpPr/>
          <p:nvPr/>
        </p:nvSpPr>
        <p:spPr bwMode="auto">
          <a:xfrm>
            <a:off x="3960665" y="5043992"/>
            <a:ext cx="854777" cy="449883"/>
          </a:xfrm>
          <a:prstGeom prst="rect">
            <a:avLst/>
          </a:prstGeom>
          <a:noFill/>
          <a:ln w="571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4DD5A7-A540-4812-8B32-CC7486DA4F92}"/>
              </a:ext>
            </a:extLst>
          </p:cNvPr>
          <p:cNvSpPr/>
          <p:nvPr/>
        </p:nvSpPr>
        <p:spPr bwMode="auto">
          <a:xfrm>
            <a:off x="4815442" y="5043992"/>
            <a:ext cx="1169695" cy="449883"/>
          </a:xfrm>
          <a:prstGeom prst="rect">
            <a:avLst/>
          </a:prstGeom>
          <a:noFill/>
          <a:ln w="571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4C3337-12A8-4CA6-B4FC-B17AD9B600F6}"/>
              </a:ext>
            </a:extLst>
          </p:cNvPr>
          <p:cNvSpPr/>
          <p:nvPr/>
        </p:nvSpPr>
        <p:spPr bwMode="auto">
          <a:xfrm>
            <a:off x="6366000" y="5043992"/>
            <a:ext cx="405000" cy="449883"/>
          </a:xfrm>
          <a:prstGeom prst="rect">
            <a:avLst/>
          </a:prstGeom>
          <a:noFill/>
          <a:ln w="571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" name="AutoShape 25">
            <a:extLst>
              <a:ext uri="{FF2B5EF4-FFF2-40B4-BE49-F238E27FC236}">
                <a16:creationId xmlns:a16="http://schemas.microsoft.com/office/drawing/2014/main" id="{316140C3-B989-4048-973F-9B8A1C7CB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7758" y="4119510"/>
            <a:ext cx="1169695" cy="578731"/>
          </a:xfrm>
          <a:prstGeom prst="wedgeRoundRectCallout">
            <a:avLst>
              <a:gd name="adj1" fmla="val 4805"/>
              <a:gd name="adj2" fmla="val 8644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Тип</a:t>
            </a:r>
          </a:p>
        </p:txBody>
      </p:sp>
      <p:sp>
        <p:nvSpPr>
          <p:cNvPr id="117" name="AutoShape 25">
            <a:extLst>
              <a:ext uri="{FF2B5EF4-FFF2-40B4-BE49-F238E27FC236}">
                <a16:creationId xmlns:a16="http://schemas.microsoft.com/office/drawing/2014/main" id="{958092A5-4BDC-47D8-A5CC-9C6E381C9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1153" y="4092423"/>
            <a:ext cx="3611856" cy="578731"/>
          </a:xfrm>
          <a:prstGeom prst="wedgeRoundRectCallout">
            <a:avLst>
              <a:gd name="adj1" fmla="val -39617"/>
              <a:gd name="adj2" fmla="val 8942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Име на променлива</a:t>
            </a:r>
          </a:p>
        </p:txBody>
      </p:sp>
      <p:sp>
        <p:nvSpPr>
          <p:cNvPr id="118" name="AutoShape 25">
            <a:extLst>
              <a:ext uri="{FF2B5EF4-FFF2-40B4-BE49-F238E27FC236}">
                <a16:creationId xmlns:a16="http://schemas.microsoft.com/office/drawing/2014/main" id="{19CB0944-25E9-41C7-BE0A-B63387057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847286"/>
            <a:ext cx="1993012" cy="578731"/>
          </a:xfrm>
          <a:prstGeom prst="wedgeRoundRectCallout">
            <a:avLst>
              <a:gd name="adj1" fmla="val -27441"/>
              <a:gd name="adj2" fmla="val -8343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Стойност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6FE5FDEE-69D4-46D1-AA4D-D93414BCF6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061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1" grpId="0" uiExpand="1" build="p"/>
      <p:bldP spid="560132" grpId="0" animBg="1"/>
      <p:bldP spid="2" grpId="0" animBg="1"/>
      <p:bldP spid="10" grpId="0" animBg="1"/>
      <p:bldP spid="11" grpId="0" animBg="1"/>
      <p:bldP spid="116" grpId="0" animBg="1"/>
      <p:bldP spid="117" grpId="0" animBg="1"/>
      <p:bldP spid="1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31534" y="1090869"/>
            <a:ext cx="9793355" cy="5545145"/>
          </a:xfrm>
        </p:spPr>
        <p:txBody>
          <a:bodyPr>
            <a:normAutofit lnSpcReduction="10000"/>
          </a:bodyPr>
          <a:lstStyle/>
          <a:p>
            <a:r>
              <a:rPr lang="bg-BG" sz="3600" dirty="0"/>
              <a:t>Променливите съхраняват </a:t>
            </a:r>
            <a:r>
              <a:rPr lang="bg-BG" sz="3600" b="1" dirty="0">
                <a:solidFill>
                  <a:schemeClr val="bg1"/>
                </a:solidFill>
              </a:rPr>
              <a:t>стойност от даден тип</a:t>
            </a:r>
          </a:p>
          <a:p>
            <a:pPr lvl="1"/>
            <a:r>
              <a:rPr lang="bg-BG" sz="3400" dirty="0"/>
              <a:t>Число, буква, текст (низ), дата, цвят, картинка, списък</a:t>
            </a:r>
            <a:r>
              <a:rPr lang="en-US" sz="3400" dirty="0"/>
              <a:t> </a:t>
            </a:r>
            <a:r>
              <a:rPr lang="bg-BG" sz="3400" dirty="0"/>
              <a:t>и др.</a:t>
            </a:r>
          </a:p>
          <a:p>
            <a:pPr>
              <a:spcBef>
                <a:spcPts val="1200"/>
              </a:spcBef>
            </a:pPr>
            <a:r>
              <a:rPr lang="bg-BG" sz="3600" dirty="0"/>
              <a:t>Типове данни</a:t>
            </a:r>
            <a:r>
              <a:rPr lang="en-US" sz="3600" dirty="0"/>
              <a:t> - </a:t>
            </a:r>
            <a:r>
              <a:rPr lang="bg-BG" sz="3600" dirty="0"/>
              <a:t>примери</a:t>
            </a:r>
            <a:r>
              <a:rPr lang="en-US" sz="3600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bg-BG" sz="3400" dirty="0"/>
              <a:t> </a:t>
            </a:r>
            <a:r>
              <a:rPr lang="en-US" sz="3400" dirty="0"/>
              <a:t>- </a:t>
            </a:r>
            <a:r>
              <a:rPr lang="bg-BG" sz="3400" dirty="0"/>
              <a:t>цяло число</a:t>
            </a:r>
            <a:r>
              <a:rPr lang="en-US" sz="3400" dirty="0"/>
              <a:t>: </a:t>
            </a:r>
            <a:r>
              <a:rPr lang="en-US" sz="3400" b="1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3400" dirty="0"/>
              <a:t>, </a:t>
            </a:r>
            <a:r>
              <a:rPr lang="en-US" sz="3400" b="1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3400" dirty="0"/>
              <a:t>, </a:t>
            </a:r>
            <a:r>
              <a:rPr lang="en-US" sz="3400" b="1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3400" dirty="0"/>
              <a:t>, </a:t>
            </a:r>
            <a:r>
              <a:rPr lang="bg-BG" sz="3400" b="1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3400" dirty="0"/>
              <a:t>, </a:t>
            </a:r>
            <a:r>
              <a:rPr lang="bg-BG" sz="3400" b="1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3400" dirty="0"/>
              <a:t>, </a:t>
            </a:r>
            <a:r>
              <a:rPr lang="en-US" sz="3400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sz="3400" dirty="0"/>
              <a:t> - </a:t>
            </a:r>
            <a:r>
              <a:rPr lang="bg-BG" sz="3400" dirty="0"/>
              <a:t>дробно число</a:t>
            </a:r>
            <a:r>
              <a:rPr lang="en-US" sz="3400" dirty="0"/>
              <a:t>: </a:t>
            </a:r>
            <a:r>
              <a:rPr lang="bg-BG" sz="3400" b="1" dirty="0">
                <a:latin typeface="Consolas" pitchFamily="49" charset="0"/>
              </a:rPr>
              <a:t>0.5</a:t>
            </a:r>
            <a:r>
              <a:rPr lang="en-US" sz="3400" dirty="0"/>
              <a:t>, </a:t>
            </a:r>
            <a:r>
              <a:rPr lang="bg-BG" sz="3400" b="1" dirty="0">
                <a:latin typeface="Consolas" pitchFamily="49" charset="0"/>
              </a:rPr>
              <a:t>3.14</a:t>
            </a:r>
            <a:r>
              <a:rPr lang="en-US" sz="3400" dirty="0"/>
              <a:t>,</a:t>
            </a:r>
            <a:r>
              <a:rPr lang="bg-BG" sz="3400" dirty="0"/>
              <a:t> </a:t>
            </a:r>
            <a:r>
              <a:rPr lang="en-US" sz="3400" b="1" dirty="0">
                <a:latin typeface="Consolas" pitchFamily="49" charset="0"/>
              </a:rPr>
              <a:t>-1.5</a:t>
            </a:r>
            <a:r>
              <a:rPr lang="en-US" sz="3400" dirty="0"/>
              <a:t>,</a:t>
            </a:r>
            <a:r>
              <a:rPr lang="bg-BG" sz="3400" dirty="0"/>
              <a:t> </a:t>
            </a:r>
            <a:r>
              <a:rPr lang="en-US" sz="3400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3400" dirty="0"/>
              <a:t> - </a:t>
            </a:r>
            <a:r>
              <a:rPr lang="bg-BG" sz="3400" dirty="0"/>
              <a:t>текст (низ)</a:t>
            </a:r>
            <a:r>
              <a:rPr lang="en-US" sz="3400" dirty="0"/>
              <a:t>: </a:t>
            </a:r>
            <a:r>
              <a:rPr lang="bg-BG" sz="3400" b="1" dirty="0">
                <a:latin typeface="Consolas" pitchFamily="49" charset="0"/>
                <a:cs typeface="Consolas" pitchFamily="49" charset="0"/>
              </a:rPr>
              <a:t>"Здрасти"</a:t>
            </a:r>
            <a:r>
              <a:rPr lang="en-US" sz="3400" dirty="0"/>
              <a:t>, </a:t>
            </a:r>
            <a:r>
              <a:rPr lang="bg-BG" sz="3400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3400" b="1" dirty="0">
                <a:latin typeface="Consolas" pitchFamily="49" charset="0"/>
                <a:cs typeface="Consolas" pitchFamily="49" charset="0"/>
              </a:rPr>
              <a:t>Hi</a:t>
            </a:r>
            <a:r>
              <a:rPr lang="bg-BG" sz="3400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3400" dirty="0"/>
              <a:t>,</a:t>
            </a:r>
            <a:r>
              <a:rPr lang="bg-BG" sz="3400" dirty="0"/>
              <a:t> </a:t>
            </a:r>
            <a:r>
              <a:rPr lang="bg-BG" sz="3400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3400" b="1" dirty="0">
                <a:latin typeface="Consolas" pitchFamily="49" charset="0"/>
                <a:cs typeface="Consolas" pitchFamily="49" charset="0"/>
              </a:rPr>
              <a:t>Banana</a:t>
            </a:r>
            <a:r>
              <a:rPr lang="bg-BG" sz="3400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3400" dirty="0"/>
              <a:t>, </a:t>
            </a:r>
            <a:r>
              <a:rPr lang="en-US" sz="3400" dirty="0">
                <a:latin typeface="Consolas" pitchFamily="49" charset="0"/>
                <a:cs typeface="Consolas" pitchFamily="49" charset="0"/>
              </a:rPr>
              <a:t>…</a:t>
            </a:r>
            <a:endParaRPr lang="bg-BG" sz="3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9458" y="92741"/>
            <a:ext cx="8395121" cy="882424"/>
          </a:xfrm>
        </p:spPr>
        <p:txBody>
          <a:bodyPr/>
          <a:lstStyle/>
          <a:p>
            <a:r>
              <a:rPr lang="bg-BG" dirty="0"/>
              <a:t>Типове данни (1)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89D5DF5-E922-4EE7-9B8E-70519F1EFCD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9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9458" y="92741"/>
            <a:ext cx="8395121" cy="882424"/>
          </a:xfrm>
        </p:spPr>
        <p:txBody>
          <a:bodyPr/>
          <a:lstStyle/>
          <a:p>
            <a:r>
              <a:rPr lang="bg-BG" dirty="0"/>
              <a:t>Типове данни</a:t>
            </a:r>
            <a:r>
              <a:rPr lang="en-US" dirty="0"/>
              <a:t> (2)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287F652-76B5-4619-A2A9-9A8BCF9AF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335392"/>
              </p:ext>
            </p:extLst>
          </p:nvPr>
        </p:nvGraphicFramePr>
        <p:xfrm>
          <a:off x="2211094" y="1295448"/>
          <a:ext cx="9541936" cy="4267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2640">
                  <a:extLst>
                    <a:ext uri="{9D8B030D-6E8A-4147-A177-3AD203B41FA5}">
                      <a16:colId xmlns:a16="http://schemas.microsoft.com/office/drawing/2014/main" val="1995333467"/>
                    </a:ext>
                  </a:extLst>
                </a:gridCol>
                <a:gridCol w="2457490">
                  <a:extLst>
                    <a:ext uri="{9D8B030D-6E8A-4147-A177-3AD203B41FA5}">
                      <a16:colId xmlns:a16="http://schemas.microsoft.com/office/drawing/2014/main" val="1104704574"/>
                    </a:ext>
                  </a:extLst>
                </a:gridCol>
                <a:gridCol w="4501806">
                  <a:extLst>
                    <a:ext uri="{9D8B030D-6E8A-4147-A177-3AD203B41FA5}">
                      <a16:colId xmlns:a16="http://schemas.microsoft.com/office/drawing/2014/main" val="2372594243"/>
                    </a:ext>
                  </a:extLst>
                </a:gridCol>
              </a:tblGrid>
              <a:tr h="10665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Тип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Ключова </a:t>
                      </a:r>
                      <a:b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дума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Допустими </a:t>
                      </a:r>
                      <a:b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стойности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899410"/>
                  </a:ext>
                </a:extLst>
              </a:tr>
              <a:tr h="1066522">
                <a:tc>
                  <a:txBody>
                    <a:bodyPr/>
                    <a:lstStyle/>
                    <a:p>
                      <a:pPr algn="ctr"/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цяло число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-2,147,483,648 </a:t>
                      </a: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 </a:t>
                      </a:r>
                      <a:b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2,147,483,647</a:t>
                      </a:r>
                      <a:endParaRPr lang="en-US" sz="3200" b="1" dirty="0">
                        <a:ln>
                          <a:solidFill>
                            <a:schemeClr val="accent6">
                              <a:lumMod val="90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0646646"/>
                  </a:ext>
                </a:extLst>
              </a:tr>
              <a:tr h="1554075">
                <a:tc>
                  <a:txBody>
                    <a:bodyPr/>
                    <a:lstStyle/>
                    <a:p>
                      <a:pPr algn="ctr"/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с </a:t>
                      </a:r>
                      <a:b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десетична </a:t>
                      </a:r>
                    </a:p>
                    <a:p>
                      <a:pPr algn="ctr"/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запетая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double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-1.7 x 10</a:t>
                      </a:r>
                      <a:r>
                        <a:rPr lang="en-US" sz="3200" b="1" i="0" u="none" strike="noStrike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308</a:t>
                      </a:r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</a:t>
                      </a:r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+1.7 x 10</a:t>
                      </a:r>
                      <a:r>
                        <a:rPr lang="en-US" sz="3200" b="1" i="0" u="none" strike="noStrike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308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888129"/>
                  </a:ext>
                </a:extLst>
              </a:tr>
              <a:tr h="578969">
                <a:tc>
                  <a:txBody>
                    <a:bodyPr/>
                    <a:lstStyle/>
                    <a:p>
                      <a:pPr algn="ctr"/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текст (низ)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b="1" dirty="0">
                        <a:ln>
                          <a:solidFill>
                            <a:schemeClr val="accent6">
                              <a:lumMod val="90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313637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F9F5E590-FEFF-42C2-827A-82C117685A1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38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Callout 7">
            <a:extLst>
              <a:ext uri="{FF2B5EF4-FFF2-40B4-BE49-F238E27FC236}">
                <a16:creationId xmlns:a16="http://schemas.microsoft.com/office/drawing/2014/main" id="{38CB8CA4-8746-4FE2-9DC1-E827FBD62AD7}"/>
              </a:ext>
            </a:extLst>
          </p:cNvPr>
          <p:cNvSpPr/>
          <p:nvPr/>
        </p:nvSpPr>
        <p:spPr>
          <a:xfrm>
            <a:off x="4937469" y="1513130"/>
            <a:ext cx="2317064" cy="2137361"/>
          </a:xfrm>
          <a:prstGeom prst="wedgeEllipseCallout">
            <a:avLst>
              <a:gd name="adj1" fmla="val -48582"/>
              <a:gd name="adj2" fmla="val 55368"/>
            </a:avLst>
          </a:prstGeom>
          <a:solidFill>
            <a:schemeClr val="tx2">
              <a:lumMod val="75000"/>
            </a:schemeClr>
          </a:solidFill>
          <a:ln w="66675">
            <a:solidFill>
              <a:srgbClr val="FF5549"/>
            </a:solidFill>
            <a:prstDash val="solid"/>
          </a:ln>
          <a:effectLst>
            <a:outerShdw dist="25400" dir="9600000" sx="98000" sy="98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159E77-E637-4906-9760-6FBE186260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072">
            <a:off x="5282899" y="1768709"/>
            <a:ext cx="1626202" cy="16262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D561305-2176-FE43-9826-00F4B079534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Четене на входни данни и отпечатване на изходен резултат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008F48-E6F4-4005-8E43-13AABCDB479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576786"/>
            <a:ext cx="10961783" cy="768084"/>
          </a:xfrm>
        </p:spPr>
        <p:txBody>
          <a:bodyPr/>
          <a:lstStyle/>
          <a:p>
            <a:r>
              <a:rPr lang="bg-BG" dirty="0"/>
              <a:t>Работа с конзола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031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EA1AE-1D3D-4F61-BED0-98AF3A364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7054" y="1143595"/>
            <a:ext cx="9783590" cy="5274674"/>
          </a:xfrm>
        </p:spPr>
        <p:txBody>
          <a:bodyPr/>
          <a:lstStyle/>
          <a:p>
            <a:r>
              <a:rPr lang="bg-BG" sz="3600" dirty="0"/>
              <a:t>Всичко, което </a:t>
            </a:r>
            <a:r>
              <a:rPr lang="bg-BG" sz="3600" b="1" dirty="0">
                <a:solidFill>
                  <a:schemeClr val="bg1"/>
                </a:solidFill>
              </a:rPr>
              <a:t>получаваме</a:t>
            </a:r>
            <a:r>
              <a:rPr lang="bg-BG" sz="3600" dirty="0"/>
              <a:t> от конзолата, идва под</a:t>
            </a:r>
            <a:r>
              <a:rPr lang="en-US" sz="3600" dirty="0"/>
              <a:t> </a:t>
            </a:r>
            <a:r>
              <a:rPr lang="bg-BG" sz="3600" dirty="0"/>
              <a:t>формата на </a:t>
            </a:r>
            <a:r>
              <a:rPr lang="bg-BG" sz="3600" b="1" dirty="0">
                <a:solidFill>
                  <a:schemeClr val="bg1"/>
                </a:solidFill>
              </a:rPr>
              <a:t>текст</a:t>
            </a:r>
          </a:p>
          <a:p>
            <a:r>
              <a:rPr lang="bg-BG" sz="3600" dirty="0"/>
              <a:t>Всичко, което </a:t>
            </a:r>
            <a:r>
              <a:rPr lang="bg-BG" sz="3600" b="1" dirty="0">
                <a:solidFill>
                  <a:schemeClr val="bg1"/>
                </a:solidFill>
              </a:rPr>
              <a:t>печатаме</a:t>
            </a:r>
            <a:r>
              <a:rPr lang="bg-BG" sz="3600" dirty="0"/>
              <a:t> на конзолата, се </a:t>
            </a:r>
            <a:r>
              <a:rPr lang="bg-BG" sz="3600" b="1" dirty="0">
                <a:solidFill>
                  <a:schemeClr val="bg1"/>
                </a:solidFill>
              </a:rPr>
              <a:t>преобразува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bg-BG" sz="3600" b="1" dirty="0">
                <a:solidFill>
                  <a:schemeClr val="bg1"/>
                </a:solidFill>
              </a:rPr>
              <a:t>в текст</a:t>
            </a:r>
          </a:p>
          <a:p>
            <a:r>
              <a:rPr lang="bg-BG" sz="3600" dirty="0"/>
              <a:t>Команда за четене от конзолата:</a:t>
            </a:r>
            <a:endParaRPr lang="en-US" sz="3600" dirty="0"/>
          </a:p>
          <a:p>
            <a:endParaRPr lang="bg-BG" dirty="0"/>
          </a:p>
          <a:p>
            <a:pPr lvl="1"/>
            <a:r>
              <a:rPr lang="bg-BG" sz="3400" dirty="0"/>
              <a:t>Връща ни текст</a:t>
            </a:r>
            <a:r>
              <a:rPr lang="en-US" sz="3400" dirty="0"/>
              <a:t>a</a:t>
            </a:r>
            <a:r>
              <a:rPr lang="bg-BG" sz="3400" dirty="0"/>
              <a:t>, въведен от потребителя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Прочитане на текст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56326" y="4509120"/>
            <a:ext cx="6780034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string name = Console.ReadLine();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646E089-43FC-491B-B31B-A9F470DCFF9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29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251D2F-4600-442F-B41F-5ECC5E4618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7862" y="2144659"/>
            <a:ext cx="10836275" cy="1139900"/>
          </a:xfrm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string name = Console.ReadLine();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Console.WriteLine(name);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</a:p>
        </p:txBody>
      </p:sp>
      <p:sp>
        <p:nvSpPr>
          <p:cNvPr id="12" name="AutoShape 25">
            <a:extLst>
              <a:ext uri="{FF2B5EF4-FFF2-40B4-BE49-F238E27FC236}">
                <a16:creationId xmlns:a16="http://schemas.microsoft.com/office/drawing/2014/main" id="{353C415D-5CE3-4D5A-AEDE-94A758A6D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0" y="4374000"/>
            <a:ext cx="2931090" cy="672148"/>
          </a:xfrm>
          <a:prstGeom prst="wedgeRoundRectCallout">
            <a:avLst>
              <a:gd name="adj1" fmla="val 76531"/>
              <a:gd name="adj2" fmla="val 2827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Примерен вход</a:t>
            </a:r>
          </a:p>
        </p:txBody>
      </p:sp>
      <p:sp>
        <p:nvSpPr>
          <p:cNvPr id="13" name="AutoShape 25">
            <a:extLst>
              <a:ext uri="{FF2B5EF4-FFF2-40B4-BE49-F238E27FC236}">
                <a16:creationId xmlns:a16="http://schemas.microsoft.com/office/drawing/2014/main" id="{86D8190E-6137-4DC1-9F54-4F993A6E2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0" y="5175459"/>
            <a:ext cx="2931090" cy="672148"/>
          </a:xfrm>
          <a:prstGeom prst="wedgeRoundRectCallout">
            <a:avLst>
              <a:gd name="adj1" fmla="val 76141"/>
              <a:gd name="adj2" fmla="val -2930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Изход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38CC5315-3A80-479B-BBCE-741333BD8C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58" r="1347" b="1"/>
          <a:stretch/>
        </p:blipFill>
        <p:spPr>
          <a:xfrm>
            <a:off x="4944379" y="4367100"/>
            <a:ext cx="5275238" cy="135531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215BBBD-BAA1-4571-BCB6-25BE7ED472A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6E5390-5B7C-4C50-BC91-B4F33E1115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0402" y="1196126"/>
            <a:ext cx="11818096" cy="708564"/>
          </a:xfrm>
        </p:spPr>
        <p:txBody>
          <a:bodyPr>
            <a:normAutofit/>
          </a:bodyPr>
          <a:lstStyle/>
          <a:p>
            <a:r>
              <a:rPr lang="bg-BG" sz="3600" dirty="0"/>
              <a:t>Програма, която </a:t>
            </a:r>
            <a:r>
              <a:rPr lang="bg-BG" sz="3600" b="1" dirty="0">
                <a:solidFill>
                  <a:schemeClr val="bg1"/>
                </a:solidFill>
              </a:rPr>
              <a:t>чете</a:t>
            </a:r>
            <a:r>
              <a:rPr lang="bg-BG" sz="3600" dirty="0"/>
              <a:t> име от конзолата и го </a:t>
            </a:r>
            <a:r>
              <a:rPr lang="bg-BG" sz="3600" b="1" dirty="0">
                <a:solidFill>
                  <a:schemeClr val="bg1"/>
                </a:solidFill>
              </a:rPr>
              <a:t>отпечатва</a:t>
            </a:r>
            <a:r>
              <a:rPr lang="en-US" sz="36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0170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CC9AB-DC72-4797-B2F3-ACB3FBF3E7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399" dirty="0"/>
              <a:t>Можем да форматираме изхода чрез </a:t>
            </a:r>
            <a:r>
              <a:rPr lang="bg-BG" sz="3399" b="1" dirty="0">
                <a:solidFill>
                  <a:schemeClr val="bg1"/>
                </a:solidFill>
              </a:rPr>
              <a:t>интерполация</a:t>
            </a:r>
            <a:r>
              <a:rPr lang="en-US" sz="3399" b="1" dirty="0"/>
              <a:t>,</a:t>
            </a:r>
            <a:r>
              <a:rPr lang="bg-BG" sz="3399" b="1" dirty="0"/>
              <a:t> </a:t>
            </a:r>
            <a:r>
              <a:rPr lang="bg-BG" sz="3399" dirty="0"/>
              <a:t>която се означава със символа '</a:t>
            </a:r>
            <a:r>
              <a:rPr lang="en-US" sz="3399" b="1" dirty="0">
                <a:solidFill>
                  <a:schemeClr val="bg1"/>
                </a:solidFill>
              </a:rPr>
              <a:t>$</a:t>
            </a:r>
            <a:r>
              <a:rPr lang="bg-BG" sz="3399" dirty="0"/>
              <a:t>'</a:t>
            </a:r>
            <a:r>
              <a:rPr lang="en-US" sz="3399" dirty="0"/>
              <a:t>:</a:t>
            </a:r>
            <a:br>
              <a:rPr lang="bg-BG" sz="3199" dirty="0"/>
            </a:br>
            <a:endParaRPr lang="bg-BG" sz="3199" dirty="0"/>
          </a:p>
          <a:p>
            <a:pPr marL="0" indent="0">
              <a:buNone/>
            </a:pPr>
            <a:endParaRPr lang="en-US" sz="3199" dirty="0"/>
          </a:p>
          <a:p>
            <a:endParaRPr lang="bg-BG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Интерполация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86950" y="3024319"/>
            <a:ext cx="10799051" cy="27800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"Ivanova";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int a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ge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19;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string str =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 {lastName}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@ 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Console.WriteLine(str);</a:t>
            </a:r>
            <a:endParaRPr lang="nn-NO" sz="27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25">
            <a:extLst>
              <a:ext uri="{FF2B5EF4-FFF2-40B4-BE49-F238E27FC236}">
                <a16:creationId xmlns:a16="http://schemas.microsoft.com/office/drawing/2014/main" id="{66C8876E-9A57-4887-8EC6-024489FF0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1809" y="2428626"/>
            <a:ext cx="3454191" cy="1531882"/>
          </a:xfrm>
          <a:prstGeom prst="wedgeRoundRectCallout">
            <a:avLst>
              <a:gd name="adj1" fmla="val -66671"/>
              <a:gd name="adj2" fmla="val 10945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В къдравите скоби поставяме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имената</a:t>
            </a:r>
            <a:r>
              <a:rPr lang="bg-BG" sz="2800" b="1" dirty="0">
                <a:solidFill>
                  <a:srgbClr val="FFFFFF"/>
                </a:solidFill>
              </a:rPr>
              <a:t> на променливите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5723997-7260-428F-99F0-CE6C4F4CB4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2" name="AutoShape 25">
            <a:extLst>
              <a:ext uri="{FF2B5EF4-FFF2-40B4-BE49-F238E27FC236}">
                <a16:creationId xmlns:a16="http://schemas.microsoft.com/office/drawing/2014/main" id="{3FB22732-EB00-36EB-7A10-1BB9E607D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1573" y="2437908"/>
            <a:ext cx="3454191" cy="1531882"/>
          </a:xfrm>
          <a:prstGeom prst="wedgeRoundRectCallout">
            <a:avLst>
              <a:gd name="adj1" fmla="val -126969"/>
              <a:gd name="adj2" fmla="val 10724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В къдравите скоби поставяме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имената</a:t>
            </a:r>
            <a:r>
              <a:rPr lang="bg-BG" sz="2800" b="1" dirty="0">
                <a:solidFill>
                  <a:srgbClr val="FFFFFF"/>
                </a:solidFill>
              </a:rPr>
              <a:t> на променливите</a:t>
            </a:r>
          </a:p>
        </p:txBody>
      </p:sp>
      <p:sp>
        <p:nvSpPr>
          <p:cNvPr id="6" name="AutoShape 25">
            <a:extLst>
              <a:ext uri="{FF2B5EF4-FFF2-40B4-BE49-F238E27FC236}">
                <a16:creationId xmlns:a16="http://schemas.microsoft.com/office/drawing/2014/main" id="{84FBAAA6-C088-3260-3B06-D0C7FBA8C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1810" y="2419826"/>
            <a:ext cx="3454191" cy="1531882"/>
          </a:xfrm>
          <a:prstGeom prst="wedgeRoundRectCallout">
            <a:avLst>
              <a:gd name="adj1" fmla="val -16177"/>
              <a:gd name="adj2" fmla="val 1111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В къдравите скоби поставяме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имената</a:t>
            </a:r>
            <a:r>
              <a:rPr lang="bg-BG" sz="2800" b="1" dirty="0">
                <a:solidFill>
                  <a:srgbClr val="FFFFFF"/>
                </a:solidFill>
              </a:rPr>
              <a:t> на променливите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DFE94E-E87B-7966-C675-2D0F885BA974}"/>
              </a:ext>
            </a:extLst>
          </p:cNvPr>
          <p:cNvSpPr txBox="1"/>
          <p:nvPr/>
        </p:nvSpPr>
        <p:spPr>
          <a:xfrm>
            <a:off x="6231001" y="5245127"/>
            <a:ext cx="4600765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Maria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</a:rPr>
              <a:t>Ivanova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@ 19</a:t>
            </a:r>
            <a:endParaRPr lang="en-US" sz="2799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71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7D20-0F62-4AD3-826D-12B16CD3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3480" y="1196708"/>
            <a:ext cx="11811941" cy="4976579"/>
          </a:xfrm>
        </p:spPr>
        <p:txBody>
          <a:bodyPr/>
          <a:lstStyle/>
          <a:p>
            <a:r>
              <a:rPr lang="bg-BG" sz="3199" dirty="0"/>
              <a:t>Да се </a:t>
            </a:r>
            <a:r>
              <a:rPr lang="bg-BG" sz="3199" b="1" dirty="0">
                <a:solidFill>
                  <a:schemeClr val="bg1"/>
                </a:solidFill>
              </a:rPr>
              <a:t>напише</a:t>
            </a:r>
            <a:r>
              <a:rPr lang="bg-BG" sz="3199" dirty="0">
                <a:solidFill>
                  <a:schemeClr val="bg1"/>
                </a:solidFill>
              </a:rPr>
              <a:t> </a:t>
            </a:r>
            <a:r>
              <a:rPr lang="bg-BG" sz="3199" b="1" dirty="0">
                <a:solidFill>
                  <a:schemeClr val="bg1"/>
                </a:solidFill>
              </a:rPr>
              <a:t>програма</a:t>
            </a:r>
            <a:r>
              <a:rPr lang="bg-BG" sz="3199" dirty="0"/>
              <a:t>, която</a:t>
            </a:r>
            <a:r>
              <a:rPr lang="en-US" sz="3199" dirty="0"/>
              <a:t>:</a:t>
            </a:r>
          </a:p>
          <a:p>
            <a:pPr lvl="1"/>
            <a:r>
              <a:rPr lang="bg-BG" sz="3199" dirty="0"/>
              <a:t>Чете от конзолата </a:t>
            </a:r>
            <a:r>
              <a:rPr lang="bg-BG" sz="3199" b="1" dirty="0">
                <a:solidFill>
                  <a:schemeClr val="bg1"/>
                </a:solidFill>
              </a:rPr>
              <a:t>име</a:t>
            </a:r>
            <a:r>
              <a:rPr lang="bg-BG" sz="3199" dirty="0"/>
              <a:t> на човек, въведено от </a:t>
            </a:r>
            <a:r>
              <a:rPr lang="bg-BG" sz="3199" b="1" dirty="0">
                <a:solidFill>
                  <a:schemeClr val="bg1"/>
                </a:solidFill>
              </a:rPr>
              <a:t>потребителя</a:t>
            </a:r>
            <a:endParaRPr lang="en-US" sz="3199" b="1" dirty="0">
              <a:solidFill>
                <a:schemeClr val="bg1"/>
              </a:solidFill>
            </a:endParaRPr>
          </a:p>
          <a:p>
            <a:pPr lvl="1"/>
            <a:r>
              <a:rPr lang="bg-BG" sz="3199" dirty="0"/>
              <a:t>Отпечатва </a:t>
            </a:r>
            <a:r>
              <a:rPr lang="en-US" sz="3199" dirty="0"/>
              <a:t>"</a:t>
            </a:r>
            <a:r>
              <a:rPr lang="en-US" sz="2999" b="1" dirty="0">
                <a:latin typeface="Consolas" panose="020B0609020204030204" pitchFamily="49" charset="0"/>
                <a:cs typeface="Consolas" panose="020B0609020204030204" pitchFamily="49" charset="0"/>
              </a:rPr>
              <a:t>Hello, {name}</a:t>
            </a:r>
            <a:r>
              <a:rPr lang="bg-BG" sz="2999" b="1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3199" dirty="0"/>
              <a:t>"</a:t>
            </a:r>
            <a:r>
              <a:rPr lang="bg-BG" sz="3199" dirty="0"/>
              <a:t>, където </a:t>
            </a:r>
            <a:r>
              <a:rPr lang="en-US" sz="2999" b="1" dirty="0">
                <a:latin typeface="Consolas" panose="020B0609020204030204" pitchFamily="49" charset="0"/>
                <a:cs typeface="Consolas" panose="020B0609020204030204" pitchFamily="49" charset="0"/>
              </a:rPr>
              <a:t>{name}</a:t>
            </a:r>
            <a:r>
              <a:rPr lang="en-US" sz="3199" b="1" dirty="0"/>
              <a:t> </a:t>
            </a:r>
            <a:r>
              <a:rPr lang="bg-BG" sz="3199" dirty="0"/>
              <a:t>е </a:t>
            </a:r>
            <a:r>
              <a:rPr lang="bg-BG" sz="3199" b="1" dirty="0">
                <a:solidFill>
                  <a:schemeClr val="bg1"/>
                </a:solidFill>
              </a:rPr>
              <a:t>въведеното</a:t>
            </a:r>
            <a:r>
              <a:rPr lang="bg-BG" sz="3199" dirty="0">
                <a:solidFill>
                  <a:schemeClr val="bg1"/>
                </a:solidFill>
              </a:rPr>
              <a:t> </a:t>
            </a:r>
            <a:r>
              <a:rPr lang="bg-BG" sz="3199" dirty="0"/>
              <a:t>преди това </a:t>
            </a:r>
            <a:r>
              <a:rPr lang="bg-BG" sz="3199" b="1" dirty="0">
                <a:solidFill>
                  <a:schemeClr val="bg1"/>
                </a:solidFill>
              </a:rPr>
              <a:t>име</a:t>
            </a:r>
            <a:endParaRPr lang="en-US" sz="3199" b="1" dirty="0">
              <a:solidFill>
                <a:schemeClr val="bg1"/>
              </a:solidFill>
            </a:endParaRPr>
          </a:p>
          <a:p>
            <a:r>
              <a:rPr lang="bg-BG" sz="3199" dirty="0"/>
              <a:t>Примерен вход и изход:</a:t>
            </a:r>
          </a:p>
          <a:p>
            <a:pPr marL="0" indent="0">
              <a:buNone/>
            </a:pPr>
            <a:endParaRPr lang="en-US" sz="3199" dirty="0"/>
          </a:p>
          <a:p>
            <a:pPr marL="0" indent="0">
              <a:buNone/>
            </a:pPr>
            <a:endParaRPr lang="en-US" sz="3199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Поздрав по име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17714A8-105C-0D69-6119-DF41FC03389F}"/>
              </a:ext>
            </a:extLst>
          </p:cNvPr>
          <p:cNvGrpSpPr/>
          <p:nvPr/>
        </p:nvGrpSpPr>
        <p:grpSpPr>
          <a:xfrm>
            <a:off x="696000" y="4734488"/>
            <a:ext cx="5009454" cy="553085"/>
            <a:chOff x="696000" y="4734488"/>
            <a:chExt cx="5009454" cy="55308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E24AC2-4AE6-4B50-B40C-A345D732B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000" y="4747566"/>
              <a:ext cx="1425713" cy="54000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Petar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442DDA5-0C08-4B68-914C-772E8D7F4961}"/>
                </a:ext>
              </a:extLst>
            </p:cNvPr>
            <p:cNvSpPr/>
            <p:nvPr/>
          </p:nvSpPr>
          <p:spPr>
            <a:xfrm>
              <a:off x="2262247" y="4840845"/>
              <a:ext cx="402525" cy="32729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97F45730-95E9-4323-BA16-F9056F432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5308" y="4734488"/>
              <a:ext cx="2900146" cy="54000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</a:rPr>
                <a:t>Hello, Petar!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EE779E6-B8B8-3ECD-573D-A3B460BEF845}"/>
              </a:ext>
            </a:extLst>
          </p:cNvPr>
          <p:cNvGrpSpPr/>
          <p:nvPr/>
        </p:nvGrpSpPr>
        <p:grpSpPr>
          <a:xfrm>
            <a:off x="696000" y="5544000"/>
            <a:ext cx="5009454" cy="539944"/>
            <a:chOff x="696000" y="5544000"/>
            <a:chExt cx="5009454" cy="53994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3C56C4-C2A2-4744-A0F3-01D47ABE2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000" y="5544001"/>
              <a:ext cx="1439387" cy="5399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</a:rPr>
                <a:t>Viktor</a:t>
              </a:r>
            </a:p>
          </p:txBody>
        </p:sp>
        <p:sp>
          <p:nvSpPr>
            <p:cNvPr id="11" name="Right Arrow 17">
              <a:extLst>
                <a:ext uri="{FF2B5EF4-FFF2-40B4-BE49-F238E27FC236}">
                  <a16:creationId xmlns:a16="http://schemas.microsoft.com/office/drawing/2014/main" id="{A67CAE03-E619-4A3F-8240-196488EB65FB}"/>
                </a:ext>
              </a:extLst>
            </p:cNvPr>
            <p:cNvSpPr/>
            <p:nvPr/>
          </p:nvSpPr>
          <p:spPr>
            <a:xfrm>
              <a:off x="2262434" y="5656812"/>
              <a:ext cx="395266" cy="31438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47EC7A80-F465-4206-944C-905C43E2B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6383" y="5544000"/>
              <a:ext cx="2919071" cy="5399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</a:rPr>
                <a:t>Hello, Viktor!</a:t>
              </a:r>
            </a:p>
          </p:txBody>
        </p:sp>
      </p:grpSp>
      <p:pic>
        <p:nvPicPr>
          <p:cNvPr id="13" name="Picture 2" descr="Ð ÐµÐ·ÑÐ»ÑÐ°Ñ Ñ Ð¸Ð·Ð¾Ð±ÑÐ°Ð¶ÐµÐ½Ð¸Ðµ Ð·Ð° hello png">
            <a:extLst>
              <a:ext uri="{FF2B5EF4-FFF2-40B4-BE49-F238E27FC236}">
                <a16:creationId xmlns:a16="http://schemas.microsoft.com/office/drawing/2014/main" id="{9B5DE4CC-557F-4136-B824-C059BCD6B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187" y="3614145"/>
            <a:ext cx="2741657" cy="227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F0E22C97-ADC2-4A85-8214-FFA9EC4E84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44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13BBFD4-E641-4340-94D5-065569DA0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119" y="1448317"/>
            <a:ext cx="2437765" cy="243776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D6FFD21-3CED-499E-9EB6-209C8199354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4697595"/>
            <a:ext cx="10961783" cy="1424175"/>
          </a:xfrm>
        </p:spPr>
        <p:txBody>
          <a:bodyPr/>
          <a:lstStyle/>
          <a:p>
            <a:r>
              <a:rPr lang="bg-BG" dirty="0"/>
              <a:t>Какво означава да </a:t>
            </a:r>
            <a:br>
              <a:rPr lang="en-US" dirty="0"/>
            </a:br>
            <a:r>
              <a:rPr lang="bg-BG" dirty="0"/>
              <a:t>"програмираме"?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701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4684" y="1269000"/>
            <a:ext cx="8592762" cy="2318684"/>
          </a:xfr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string name = Console.ReadLine();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Console.</a:t>
            </a:r>
            <a:r>
              <a:rPr lang="en-US" sz="2799" dirty="0">
                <a:solidFill>
                  <a:schemeClr val="bg1"/>
                </a:solidFill>
              </a:rPr>
              <a:t>Write</a:t>
            </a:r>
            <a:r>
              <a:rPr lang="en-US" sz="2799" dirty="0"/>
              <a:t>("Hello, ");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Console.</a:t>
            </a:r>
            <a:r>
              <a:rPr lang="en-US" sz="2799" dirty="0">
                <a:solidFill>
                  <a:schemeClr val="bg1"/>
                </a:solidFill>
              </a:rPr>
              <a:t>Writе</a:t>
            </a:r>
            <a:r>
              <a:rPr lang="en-US" sz="2799" dirty="0"/>
              <a:t>(name);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Console.WriteLine("!");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Решение: Поздрав по име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CBD1813-EBD8-4893-BCB3-FB8A07B1BAC5}"/>
              </a:ext>
            </a:extLst>
          </p:cNvPr>
          <p:cNvSpPr txBox="1">
            <a:spLocks/>
          </p:cNvSpPr>
          <p:nvPr/>
        </p:nvSpPr>
        <p:spPr>
          <a:xfrm>
            <a:off x="679672" y="4988695"/>
            <a:ext cx="8592762" cy="11396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string 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Console.</a:t>
            </a:r>
            <a:r>
              <a:rPr lang="en-US" sz="2799" dirty="0">
                <a:solidFill>
                  <a:schemeClr val="bg1"/>
                </a:solidFill>
              </a:rPr>
              <a:t>WriteLine</a:t>
            </a:r>
            <a:r>
              <a:rPr lang="en-US" sz="2799" dirty="0"/>
              <a:t>($"Hello, {name}!");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90459D0-882F-4E48-98D0-488BF5D33C80}"/>
              </a:ext>
            </a:extLst>
          </p:cNvPr>
          <p:cNvSpPr/>
          <p:nvPr/>
        </p:nvSpPr>
        <p:spPr>
          <a:xfrm>
            <a:off x="831000" y="6358577"/>
            <a:ext cx="10322760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3"/>
              </a:rPr>
              <a:t>https://judge.softuni.org/Contests/Practice/Index/3869#2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8CF1F6DB-6C53-45C2-9889-B0C1EE4628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3DD015AE-08CC-4DB5-B357-98B312F60153}"/>
              </a:ext>
            </a:extLst>
          </p:cNvPr>
          <p:cNvSpPr txBox="1">
            <a:spLocks/>
          </p:cNvSpPr>
          <p:nvPr/>
        </p:nvSpPr>
        <p:spPr>
          <a:xfrm>
            <a:off x="679672" y="3715893"/>
            <a:ext cx="8592762" cy="11396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string 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Console.</a:t>
            </a:r>
            <a:r>
              <a:rPr lang="en-US" sz="2799" dirty="0">
                <a:solidFill>
                  <a:schemeClr val="bg1"/>
                </a:solidFill>
              </a:rPr>
              <a:t>WriteLine</a:t>
            </a:r>
            <a:r>
              <a:rPr lang="en-US" sz="2799" dirty="0"/>
              <a:t>("Hello, " </a:t>
            </a:r>
            <a:r>
              <a:rPr lang="en-US" sz="2799" dirty="0">
                <a:solidFill>
                  <a:schemeClr val="bg1"/>
                </a:solidFill>
              </a:rPr>
              <a:t>+</a:t>
            </a:r>
            <a:r>
              <a:rPr lang="en-US" sz="2799" dirty="0"/>
              <a:t> name + "!");</a:t>
            </a:r>
          </a:p>
        </p:txBody>
      </p:sp>
      <p:sp>
        <p:nvSpPr>
          <p:cNvPr id="14" name="AutoShape 25">
            <a:extLst>
              <a:ext uri="{FF2B5EF4-FFF2-40B4-BE49-F238E27FC236}">
                <a16:creationId xmlns:a16="http://schemas.microsoft.com/office/drawing/2014/main" id="{4FB9D265-3CDF-452D-9F8C-7F69479DE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1318" y="2264502"/>
            <a:ext cx="3186855" cy="976871"/>
          </a:xfrm>
          <a:prstGeom prst="wedgeRoundRectCallout">
            <a:avLst>
              <a:gd name="adj1" fmla="val -99203"/>
              <a:gd name="adj2" fmla="val -6149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Курсорът остава на същия ред</a:t>
            </a:r>
          </a:p>
        </p:txBody>
      </p:sp>
      <p:sp>
        <p:nvSpPr>
          <p:cNvPr id="16" name="AutoShape 25">
            <a:extLst>
              <a:ext uri="{FF2B5EF4-FFF2-40B4-BE49-F238E27FC236}">
                <a16:creationId xmlns:a16="http://schemas.microsoft.com/office/drawing/2014/main" id="{DB2D3E6F-90AA-4FFB-AF75-98B952454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6000" y="3467618"/>
            <a:ext cx="2322894" cy="618123"/>
          </a:xfrm>
          <a:prstGeom prst="wedgeRoundRectCallout">
            <a:avLst>
              <a:gd name="adj1" fmla="val -104500"/>
              <a:gd name="adj2" fmla="val 9980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Долепяне</a:t>
            </a:r>
          </a:p>
        </p:txBody>
      </p:sp>
      <p:sp>
        <p:nvSpPr>
          <p:cNvPr id="17" name="AutoShape 25">
            <a:extLst>
              <a:ext uri="{FF2B5EF4-FFF2-40B4-BE49-F238E27FC236}">
                <a16:creationId xmlns:a16="http://schemas.microsoft.com/office/drawing/2014/main" id="{18CB3928-C6DF-4989-8FB6-2F873429F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0492" y="4908021"/>
            <a:ext cx="2710393" cy="770483"/>
          </a:xfrm>
          <a:prstGeom prst="wedgeRoundRectCallout">
            <a:avLst>
              <a:gd name="adj1" fmla="val -125082"/>
              <a:gd name="adj2" fmla="val 4221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Интерполация</a:t>
            </a:r>
          </a:p>
        </p:txBody>
      </p:sp>
    </p:spTree>
    <p:extLst>
      <p:ext uri="{BB962C8B-B14F-4D97-AF65-F5344CB8AC3E}">
        <p14:creationId xmlns:p14="http://schemas.microsoft.com/office/powerpoint/2010/main" val="217864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4" grpId="0" animBg="1"/>
      <p:bldP spid="16" grpId="0" animBg="1"/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81887A-6A40-4C2C-A0BA-8F9ABCCC75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"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+"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3545" y="1907159"/>
            <a:ext cx="10806108" cy="22461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"Ivanova";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int a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ge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19;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str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= firstName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" 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lastName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" @ 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age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Console.WriteLine(str); </a:t>
            </a:r>
            <a:endParaRPr lang="nn-NO" sz="27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63544" y="4530984"/>
            <a:ext cx="10266250" cy="181540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a 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= 1.5;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2.5;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"The sum is: 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a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Console.WriteLine(sum);  </a:t>
            </a:r>
            <a:endParaRPr lang="nn-NO" sz="27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30042-AE24-4843-AF77-47AA99DDA66B}"/>
              </a:ext>
            </a:extLst>
          </p:cNvPr>
          <p:cNvSpPr txBox="1"/>
          <p:nvPr/>
        </p:nvSpPr>
        <p:spPr>
          <a:xfrm>
            <a:off x="5781084" y="3647421"/>
            <a:ext cx="4600765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Maria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</a:rPr>
              <a:t>Ivanova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@ 19</a:t>
            </a:r>
            <a:endParaRPr lang="en-US" sz="2799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5AE42-FA14-4E0D-A356-651A6832D1F3}"/>
              </a:ext>
            </a:extLst>
          </p:cNvPr>
          <p:cNvSpPr txBox="1"/>
          <p:nvPr/>
        </p:nvSpPr>
        <p:spPr>
          <a:xfrm>
            <a:off x="5781084" y="5747339"/>
            <a:ext cx="4948711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The sum is 1.52.5</a:t>
            </a:r>
            <a:endParaRPr lang="en-US" sz="2799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25">
            <a:extLst>
              <a:ext uri="{FF2B5EF4-FFF2-40B4-BE49-F238E27FC236}">
                <a16:creationId xmlns:a16="http://schemas.microsoft.com/office/drawing/2014/main" id="{390E4788-1A42-4A1D-A982-DD17A1604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6367" y="4283778"/>
            <a:ext cx="4180592" cy="986735"/>
          </a:xfrm>
          <a:prstGeom prst="wedgeRoundRectCallout">
            <a:avLst>
              <a:gd name="adj1" fmla="val -59812"/>
              <a:gd name="adj2" fmla="val -5740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Резултатът е долепяне/конкатенация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98D9DD3-201B-40D8-A3BC-2DF9345CAB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807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CC9AB-DC72-4797-B2F3-ACB3FBF3E7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228484"/>
            <a:ext cx="11818096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28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2800" dirty="0"/>
              <a:t>Чете от конзолата </a:t>
            </a:r>
            <a:r>
              <a:rPr lang="bg-BG" sz="2800" b="1" dirty="0">
                <a:solidFill>
                  <a:schemeClr val="bg1"/>
                </a:solidFill>
              </a:rPr>
              <a:t>име</a:t>
            </a:r>
            <a:r>
              <a:rPr lang="bg-BG" sz="2800" dirty="0"/>
              <a:t> на човек, въведено от </a:t>
            </a:r>
            <a:r>
              <a:rPr lang="bg-BG" sz="2800" b="1" dirty="0">
                <a:solidFill>
                  <a:schemeClr val="bg1"/>
                </a:solidFill>
              </a:rPr>
              <a:t>потребителя</a:t>
            </a:r>
            <a:endParaRPr lang="en-US" sz="28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2800" b="1" dirty="0">
                <a:solidFill>
                  <a:schemeClr val="bg1"/>
                </a:solidFill>
              </a:rPr>
              <a:t>Отпечатва</a:t>
            </a:r>
            <a:r>
              <a:rPr lang="bg-BG" sz="2800" dirty="0"/>
              <a:t> следния стринг</a:t>
            </a:r>
            <a:r>
              <a:rPr lang="en-US" sz="2800" dirty="0"/>
              <a:t>: </a:t>
            </a:r>
            <a:r>
              <a:rPr lang="en-US" sz="2799" dirty="0"/>
              <a:t>"You are {first name} {last name}, a {age}-years old person from {town}."</a:t>
            </a:r>
            <a:br>
              <a:rPr lang="bg-BG" sz="2799" dirty="0"/>
            </a:br>
            <a:endParaRPr lang="bg-BG" sz="2799" dirty="0"/>
          </a:p>
          <a:p>
            <a:pPr marL="0" indent="0">
              <a:lnSpc>
                <a:spcPct val="100000"/>
              </a:lnSpc>
              <a:buNone/>
            </a:pPr>
            <a:endParaRPr lang="en-US" sz="3199" dirty="0"/>
          </a:p>
          <a:p>
            <a:pPr>
              <a:lnSpc>
                <a:spcPct val="100000"/>
              </a:lnSpc>
            </a:pPr>
            <a:endParaRPr lang="bg-BG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Долепяне на данни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49239" y="3473305"/>
            <a:ext cx="10208141" cy="2809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string firstName = </a:t>
            </a:r>
            <a:r>
              <a:rPr lang="it-IT" sz="2600" b="1" noProof="1">
                <a:latin typeface="Consolas" pitchFamily="49" charset="0"/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string lastName = </a:t>
            </a:r>
            <a:r>
              <a:rPr lang="it-IT" sz="2600" b="1" noProof="1">
                <a:latin typeface="Consolas" pitchFamily="49" charset="0"/>
              </a:rPr>
              <a:t>Console.ReadLine(); </a:t>
            </a:r>
            <a:endParaRPr lang="it-IT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int age = int.Parse(</a:t>
            </a:r>
            <a:r>
              <a:rPr lang="it-IT" sz="2600" b="1" noProof="1">
                <a:latin typeface="Consolas" pitchFamily="49" charset="0"/>
              </a:rPr>
              <a:t>Console.ReadLine()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string town = </a:t>
            </a:r>
            <a:r>
              <a:rPr lang="it-IT" sz="2600" b="1" noProof="1">
                <a:latin typeface="Consolas" pitchFamily="49" charset="0"/>
              </a:rPr>
              <a:t>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"You are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 {lastName}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, a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{age}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-years old person from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{town}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.");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511E1B4-1CFF-47E4-A732-517FBD90066A}"/>
              </a:ext>
            </a:extLst>
          </p:cNvPr>
          <p:cNvSpPr/>
          <p:nvPr/>
        </p:nvSpPr>
        <p:spPr>
          <a:xfrm>
            <a:off x="934620" y="6364440"/>
            <a:ext cx="10322760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</a:t>
            </a:r>
            <a:r>
              <a:rPr lang="en-US" sz="1999" dirty="0">
                <a:solidFill>
                  <a:schemeClr val="bg1"/>
                </a:solidFill>
              </a:rPr>
              <a:t> </a:t>
            </a:r>
            <a:r>
              <a:rPr lang="en-US" sz="1999" u="sng" dirty="0">
                <a:solidFill>
                  <a:schemeClr val="bg1"/>
                </a:solidFill>
                <a:hlinkClick r:id="rId3"/>
              </a:rPr>
              <a:t>https://judge.softuni.org/Contests/Practice/Index/3869#3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5723997-7260-428F-99F0-CE6C4F4CB4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721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Лице на квадрат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BCE95-3EF2-4BCF-B2C1-B263B13A1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61000" y="1138911"/>
            <a:ext cx="10399849" cy="4674468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3200" dirty="0"/>
              <a:t>Чете страната на квадрат - </a:t>
            </a:r>
            <a:r>
              <a:rPr lang="bg-BG" sz="3200" b="1" dirty="0">
                <a:solidFill>
                  <a:schemeClr val="bg1"/>
                </a:solidFill>
              </a:rPr>
              <a:t>а</a:t>
            </a:r>
            <a:r>
              <a:rPr lang="bg-BG" sz="3200" dirty="0"/>
              <a:t>, която е </a:t>
            </a:r>
            <a:r>
              <a:rPr lang="bg-BG" sz="3200" b="1" dirty="0">
                <a:solidFill>
                  <a:schemeClr val="bg1"/>
                </a:solidFill>
              </a:rPr>
              <a:t>цяло число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int</a:t>
            </a:r>
            <a:r>
              <a:rPr lang="en-US" sz="3200" dirty="0"/>
              <a:t>)</a:t>
            </a:r>
            <a:r>
              <a:rPr lang="bg-BG" sz="3200" dirty="0"/>
              <a:t>:</a:t>
            </a:r>
            <a:endParaRPr lang="en-US" sz="3200" dirty="0"/>
          </a:p>
          <a:p>
            <a:pPr marL="0" indent="0">
              <a:spcBef>
                <a:spcPts val="1200"/>
              </a:spcBef>
              <a:buNone/>
            </a:pPr>
            <a:endParaRPr lang="bg-BG" sz="3200" dirty="0"/>
          </a:p>
          <a:p>
            <a:pPr lvl="1">
              <a:spcBef>
                <a:spcPts val="6000"/>
              </a:spcBef>
            </a:pPr>
            <a:r>
              <a:rPr lang="bg-BG" sz="3200" dirty="0"/>
              <a:t>Пресмята</a:t>
            </a:r>
            <a:r>
              <a:rPr lang="en-US" sz="3200" dirty="0"/>
              <a:t> </a:t>
            </a:r>
            <a:r>
              <a:rPr lang="bg-BG" sz="3200" dirty="0"/>
              <a:t>и отпечатва </a:t>
            </a:r>
            <a:r>
              <a:rPr lang="bg-BG" sz="3200" b="1" dirty="0">
                <a:solidFill>
                  <a:schemeClr val="bg1"/>
                </a:solidFill>
              </a:rPr>
              <a:t>лицето</a:t>
            </a:r>
            <a:r>
              <a:rPr lang="bg-BG" sz="3200" dirty="0"/>
              <a:t> на квадрата:</a:t>
            </a:r>
            <a:endParaRPr lang="en-US" sz="3200" b="1" dirty="0"/>
          </a:p>
          <a:p>
            <a:pPr marL="0" indent="0">
              <a:buNone/>
            </a:pPr>
            <a:endParaRPr lang="bg-BG" sz="3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15867" y="4639292"/>
            <a:ext cx="6886110" cy="10139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* a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717934" y="2619000"/>
            <a:ext cx="6886110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string input = 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Console.ReadLine();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a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nn-NO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int.Parse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(input);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85AF70D9-CA4B-4DB7-87F3-234A92C3A586}"/>
              </a:ext>
            </a:extLst>
          </p:cNvPr>
          <p:cNvSpPr/>
          <p:nvPr/>
        </p:nvSpPr>
        <p:spPr>
          <a:xfrm>
            <a:off x="1236000" y="6306997"/>
            <a:ext cx="10322760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3"/>
              </a:rPr>
              <a:t>https://judge.softuni.org/Contests/Practice/Index/3869#4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309512B-E590-45A3-9187-554ADEBDC74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0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6" y="190530"/>
            <a:ext cx="8669043" cy="882654"/>
          </a:xfrm>
        </p:spPr>
        <p:txBody>
          <a:bodyPr>
            <a:noAutofit/>
          </a:bodyPr>
          <a:lstStyle/>
          <a:p>
            <a:r>
              <a:rPr lang="bg-BG" sz="3200" dirty="0"/>
              <a:t>Задача: Конвертиране от инчове в сантиметри</a:t>
            </a:r>
            <a:endParaRPr lang="en-US" sz="32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BCE95-3EF2-4BCF-B2C1-B263B13A1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956" y="1179000"/>
            <a:ext cx="10730999" cy="4674468"/>
          </a:xfrm>
        </p:spPr>
        <p:txBody>
          <a:bodyPr>
            <a:normAutofit/>
          </a:bodyPr>
          <a:lstStyle/>
          <a:p>
            <a:r>
              <a:rPr lang="bg-BG" sz="3000" dirty="0"/>
              <a:t>Напишете програма, която:</a:t>
            </a:r>
          </a:p>
          <a:p>
            <a:pPr lvl="1"/>
            <a:r>
              <a:rPr lang="bg-BG" sz="3000" dirty="0"/>
              <a:t>Чете от конзолата </a:t>
            </a:r>
            <a:r>
              <a:rPr lang="bg-BG" sz="3000" b="1" dirty="0">
                <a:solidFill>
                  <a:schemeClr val="bg1"/>
                </a:solidFill>
              </a:rPr>
              <a:t>инчове</a:t>
            </a:r>
            <a:r>
              <a:rPr lang="bg-BG" sz="3000" dirty="0"/>
              <a:t>, които са </a:t>
            </a:r>
            <a:r>
              <a:rPr lang="bg-BG" sz="3000" b="1" dirty="0">
                <a:solidFill>
                  <a:schemeClr val="bg1"/>
                </a:solidFill>
              </a:rPr>
              <a:t>дробно число </a:t>
            </a:r>
            <a:r>
              <a:rPr lang="bg-BG" sz="3000" dirty="0"/>
              <a:t>(</a:t>
            </a:r>
            <a:r>
              <a:rPr lang="en-US" sz="3000" b="1" dirty="0">
                <a:solidFill>
                  <a:schemeClr val="bg1"/>
                </a:solidFill>
              </a:rPr>
              <a:t>double</a:t>
            </a:r>
            <a:r>
              <a:rPr lang="en-US" sz="3000" dirty="0"/>
              <a:t>)</a:t>
            </a:r>
            <a:r>
              <a:rPr lang="bg-BG" sz="3000" dirty="0"/>
              <a:t>:</a:t>
            </a:r>
            <a:endParaRPr lang="en-US" sz="3000" dirty="0"/>
          </a:p>
          <a:p>
            <a:pPr marL="0" indent="0">
              <a:spcBef>
                <a:spcPts val="1200"/>
              </a:spcBef>
              <a:buNone/>
            </a:pPr>
            <a:endParaRPr lang="bg-BG" sz="3000" dirty="0"/>
          </a:p>
          <a:p>
            <a:pPr>
              <a:spcBef>
                <a:spcPts val="1200"/>
              </a:spcBef>
            </a:pPr>
            <a:endParaRPr lang="en-US" sz="3000" dirty="0"/>
          </a:p>
          <a:p>
            <a:pPr lvl="1">
              <a:spcBef>
                <a:spcPts val="1200"/>
              </a:spcBef>
            </a:pPr>
            <a:r>
              <a:rPr lang="bg-BG" sz="3000" dirty="0"/>
              <a:t>Конвертира инчовете в сантиметри:</a:t>
            </a:r>
            <a:endParaRPr lang="en-US" sz="3000" b="1" dirty="0"/>
          </a:p>
          <a:p>
            <a:pPr marL="0" indent="0">
              <a:buNone/>
            </a:pPr>
            <a:endParaRPr lang="bg-BG" sz="30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253782" y="2475141"/>
            <a:ext cx="6838219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num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nn-NO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double.Parse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(input);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226000" y="4599000"/>
            <a:ext cx="6866001" cy="9482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double centimeters =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inches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 *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2.54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centimeters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B9D6B11A-BF88-4100-84FA-73E4D811080D}"/>
              </a:ext>
            </a:extLst>
          </p:cNvPr>
          <p:cNvSpPr/>
          <p:nvPr/>
        </p:nvSpPr>
        <p:spPr>
          <a:xfrm>
            <a:off x="1371000" y="6306997"/>
            <a:ext cx="10322760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3"/>
              </a:rPr>
              <a:t>https://judge.softuni.org/Contests/Practice/Index/3869#5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836D170-8991-41B9-87DE-AFD1C1273AE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32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C402D-01D0-432A-8574-3F5CE6EB695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Прости операции с дебъгер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198" y="1524499"/>
            <a:ext cx="2219607" cy="221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2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578" y="3391693"/>
            <a:ext cx="6408656" cy="3142431"/>
          </a:xfrm>
          <a:prstGeom prst="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chemeClr val="bg2">
                <a:lumMod val="85000"/>
              </a:schemeClr>
            </a:solidFill>
            <a:miter lim="800000"/>
          </a:ln>
          <a:effectLst/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Процес на проследяване на изпълнението на</a:t>
            </a:r>
            <a:r>
              <a:rPr lang="en-US" sz="3599" dirty="0"/>
              <a:t> </a:t>
            </a:r>
            <a:r>
              <a:rPr lang="bg-BG" sz="3599" dirty="0"/>
              <a:t>програмата</a:t>
            </a:r>
          </a:p>
          <a:p>
            <a:pPr lvl="1"/>
            <a:r>
              <a:rPr lang="bg-BG" sz="3399" dirty="0"/>
              <a:t>Това ни позволява да откриваме грешки (бъгове)</a:t>
            </a:r>
            <a:endParaRPr lang="en-GB" sz="33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6335" y="4537267"/>
            <a:ext cx="2095051" cy="578731"/>
          </a:xfrm>
          <a:prstGeom prst="wedgeRoundRectCallout">
            <a:avLst>
              <a:gd name="adj1" fmla="val 60374"/>
              <a:gd name="adj2" fmla="val -4880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Breakpoint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4A912FA-C1AE-4495-B62C-3602B0B464C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05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en-US" dirty="0"/>
              <a:t>Visual Studio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7220" y="1134599"/>
            <a:ext cx="10662223" cy="5545145"/>
          </a:xfrm>
        </p:spPr>
        <p:txBody>
          <a:bodyPr>
            <a:normAutofit/>
          </a:bodyPr>
          <a:lstStyle/>
          <a:p>
            <a:r>
              <a:rPr lang="bg-BG" sz="3199" dirty="0"/>
              <a:t>Натискане на </a:t>
            </a:r>
            <a:r>
              <a:rPr lang="en-US" sz="3199" b="1" dirty="0">
                <a:solidFill>
                  <a:schemeClr val="bg1"/>
                </a:solidFill>
              </a:rPr>
              <a:t>[F5]</a:t>
            </a:r>
            <a:r>
              <a:rPr lang="bg-BG" sz="3199" b="1" dirty="0">
                <a:solidFill>
                  <a:schemeClr val="bg1"/>
                </a:solidFill>
              </a:rPr>
              <a:t> </a:t>
            </a:r>
            <a:r>
              <a:rPr lang="bg-BG" sz="3199" dirty="0"/>
              <a:t>ще стартира програмата в </a:t>
            </a:r>
            <a:r>
              <a:rPr lang="en-US" sz="3199" dirty="0"/>
              <a:t>debug </a:t>
            </a:r>
            <a:r>
              <a:rPr lang="bg-BG" sz="3199" dirty="0"/>
              <a:t>режим</a:t>
            </a:r>
            <a:endParaRPr lang="en-US" sz="3199" dirty="0"/>
          </a:p>
          <a:p>
            <a:r>
              <a:rPr lang="bg-BG" sz="3199" dirty="0"/>
              <a:t>Можем да преминем към следващата стъпка с </a:t>
            </a:r>
            <a:r>
              <a:rPr lang="en-US" sz="3199" b="1" dirty="0">
                <a:solidFill>
                  <a:schemeClr val="bg1"/>
                </a:solidFill>
              </a:rPr>
              <a:t>[</a:t>
            </a:r>
            <a:r>
              <a:rPr lang="bg-BG" sz="3199" b="1" dirty="0">
                <a:solidFill>
                  <a:schemeClr val="bg1"/>
                </a:solidFill>
              </a:rPr>
              <a:t>F</a:t>
            </a:r>
            <a:r>
              <a:rPr lang="en-US" sz="3199" b="1" dirty="0">
                <a:solidFill>
                  <a:schemeClr val="bg1"/>
                </a:solidFill>
              </a:rPr>
              <a:t>10]</a:t>
            </a:r>
          </a:p>
          <a:p>
            <a:r>
              <a:rPr lang="bg-BG" sz="3199" dirty="0"/>
              <a:t>Можем да създаваме</a:t>
            </a:r>
            <a:r>
              <a:rPr lang="en-US" sz="3199" dirty="0"/>
              <a:t> </a:t>
            </a:r>
            <a:r>
              <a:rPr lang="en-US" sz="3199" b="1" dirty="0">
                <a:solidFill>
                  <a:schemeClr val="bg1"/>
                </a:solidFill>
              </a:rPr>
              <a:t>[F9]</a:t>
            </a:r>
            <a:r>
              <a:rPr lang="bg-BG" sz="3199" b="1" dirty="0">
                <a:solidFill>
                  <a:schemeClr val="bg1"/>
                </a:solidFill>
              </a:rPr>
              <a:t> </a:t>
            </a:r>
            <a:r>
              <a:rPr lang="bg-BG" sz="3199" dirty="0"/>
              <a:t>стопери – </a:t>
            </a:r>
            <a:r>
              <a:rPr lang="en-US" sz="3199" dirty="0"/>
              <a:t>breakpoints</a:t>
            </a:r>
          </a:p>
          <a:p>
            <a:pPr lvl="1"/>
            <a:r>
              <a:rPr lang="bg-BG" sz="2999" dirty="0"/>
              <a:t>До тях можем директно да стигнем</a:t>
            </a:r>
            <a:r>
              <a:rPr lang="en-US" sz="2999" dirty="0"/>
              <a:t>,</a:t>
            </a:r>
            <a:r>
              <a:rPr lang="bg-BG" sz="2999" dirty="0"/>
              <a:t> използвайки </a:t>
            </a:r>
            <a:r>
              <a:rPr lang="en-US" sz="2999" b="1" dirty="0">
                <a:solidFill>
                  <a:schemeClr val="bg1"/>
                </a:solidFill>
              </a:rPr>
              <a:t>[F</a:t>
            </a:r>
            <a:r>
              <a:rPr lang="bg-BG" sz="2999" b="1" dirty="0">
                <a:solidFill>
                  <a:schemeClr val="bg1"/>
                </a:solidFill>
              </a:rPr>
              <a:t>9</a:t>
            </a:r>
            <a:r>
              <a:rPr lang="en-US" sz="2999" b="1" dirty="0">
                <a:solidFill>
                  <a:schemeClr val="bg1"/>
                </a:solidFill>
              </a:rPr>
              <a:t>]</a:t>
            </a:r>
            <a:endParaRPr lang="bg-BG" sz="2999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852" y="3717819"/>
            <a:ext cx="8170956" cy="3023613"/>
          </a:xfrm>
          <a:prstGeom prst="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chemeClr val="bg2">
                <a:lumMod val="85000"/>
              </a:schemeClr>
            </a:solidFill>
            <a:miter lim="800000"/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06FE93AF-A24D-4D7F-A440-238008DC287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51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738" y="1524497"/>
            <a:ext cx="2236527" cy="2236527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6A436640-C7C8-3715-F9AF-57C8BE49D60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endParaRPr lang="en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246D556-03CC-4274-AF9D-8CF8B51403B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Работа с числа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6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52AFF0-71BB-41CA-86B2-29EB39EE8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sz="3399" dirty="0"/>
              <a:t>Събиране на числа</a:t>
            </a:r>
            <a:r>
              <a:rPr lang="en-US" sz="3399" dirty="0"/>
              <a:t> (</a:t>
            </a:r>
            <a:r>
              <a:rPr lang="bg-BG" sz="3399" b="1" dirty="0">
                <a:solidFill>
                  <a:schemeClr val="bg1"/>
                </a:solidFill>
              </a:rPr>
              <a:t>оператор</a:t>
            </a:r>
            <a:r>
              <a:rPr lang="bg-BG" sz="3399" dirty="0">
                <a:solidFill>
                  <a:schemeClr val="bg1"/>
                </a:solidFill>
              </a:rPr>
              <a:t> </a:t>
            </a:r>
            <a:r>
              <a:rPr lang="bg-BG" sz="3399" b="1" dirty="0">
                <a:solidFill>
                  <a:schemeClr val="bg1"/>
                </a:solidFill>
              </a:rPr>
              <a:t>+</a:t>
            </a:r>
            <a:r>
              <a:rPr lang="en-US" sz="3399" dirty="0"/>
              <a:t>)</a:t>
            </a:r>
            <a:r>
              <a:rPr lang="bg-BG" sz="3399" dirty="0"/>
              <a:t>:</a:t>
            </a:r>
          </a:p>
          <a:p>
            <a:pPr lvl="1">
              <a:spcBef>
                <a:spcPts val="1200"/>
              </a:spcBef>
            </a:pPr>
            <a:endParaRPr lang="en-US" sz="3399" dirty="0"/>
          </a:p>
          <a:p>
            <a:pPr lvl="1">
              <a:spcBef>
                <a:spcPts val="1200"/>
              </a:spcBef>
            </a:pPr>
            <a:endParaRPr lang="en-US" sz="3399" dirty="0"/>
          </a:p>
          <a:p>
            <a:pPr>
              <a:spcBef>
                <a:spcPts val="2399"/>
              </a:spcBef>
            </a:pPr>
            <a:r>
              <a:rPr lang="bg-BG" sz="3399" dirty="0"/>
              <a:t>Изваждане на числа</a:t>
            </a:r>
            <a:r>
              <a:rPr lang="en-US" sz="3399" dirty="0"/>
              <a:t> (</a:t>
            </a:r>
            <a:r>
              <a:rPr lang="bg-BG" sz="3399" b="1" dirty="0">
                <a:solidFill>
                  <a:schemeClr val="bg1"/>
                </a:solidFill>
              </a:rPr>
              <a:t>оператор</a:t>
            </a:r>
            <a:r>
              <a:rPr lang="bg-BG" sz="3399" dirty="0">
                <a:solidFill>
                  <a:schemeClr val="bg1"/>
                </a:solidFill>
              </a:rPr>
              <a:t> </a:t>
            </a:r>
            <a:r>
              <a:rPr lang="en-US" sz="3399" b="1" dirty="0">
                <a:solidFill>
                  <a:schemeClr val="bg1"/>
                </a:solidFill>
              </a:rPr>
              <a:t>-</a:t>
            </a:r>
            <a:r>
              <a:rPr lang="en-US" sz="3399" b="1" dirty="0"/>
              <a:t>)</a:t>
            </a:r>
            <a:r>
              <a:rPr lang="bg-BG" sz="3399" dirty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16985" y="1834731"/>
            <a:ext cx="4971504" cy="14769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= a + b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999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9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16984" y="4293961"/>
            <a:ext cx="8277844" cy="19384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a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b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result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= a - b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9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Console.WriteLine(result);</a:t>
            </a:r>
            <a:endParaRPr lang="nn-NO" sz="29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006024" y="2757820"/>
            <a:ext cx="1282464" cy="553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999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bg-BG" sz="2999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999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en-US" sz="2999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427">
            <a:off x="8460371" y="958595"/>
            <a:ext cx="3159329" cy="3159329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0663DE62-66DF-4C2A-B735-0DC8EABEDE1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65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5885B3-8DAE-4BE4-9056-3F49DF147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2043" y="1121745"/>
            <a:ext cx="9582504" cy="538445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sz="3599" dirty="0"/>
              <a:t>Да даваме</a:t>
            </a:r>
            <a:r>
              <a:rPr lang="en-US" sz="3599" dirty="0"/>
              <a:t> </a:t>
            </a:r>
            <a:r>
              <a:rPr lang="bg-BG" sz="3599" b="1" dirty="0">
                <a:solidFill>
                  <a:schemeClr val="bg1"/>
                </a:solidFill>
              </a:rPr>
              <a:t>команди</a:t>
            </a:r>
            <a:r>
              <a:rPr lang="bg-BG" sz="3599" dirty="0"/>
              <a:t> на компютъра – да "комуникираме"</a:t>
            </a:r>
            <a:endParaRPr lang="en-US" sz="3599" dirty="0"/>
          </a:p>
          <a:p>
            <a:pPr>
              <a:lnSpc>
                <a:spcPct val="100000"/>
              </a:lnSpc>
            </a:pPr>
            <a:r>
              <a:rPr lang="bg-BG" sz="3599" dirty="0"/>
              <a:t>Командите се подреждат една след друга</a:t>
            </a:r>
          </a:p>
          <a:p>
            <a:pPr>
              <a:lnSpc>
                <a:spcPct val="100000"/>
              </a:lnSpc>
            </a:pPr>
            <a:r>
              <a:rPr lang="bg-BG" sz="3599" dirty="0"/>
              <a:t>В поредица те образуват "</a:t>
            </a:r>
            <a:r>
              <a:rPr lang="bg-BG" sz="3599" b="1" dirty="0">
                <a:solidFill>
                  <a:schemeClr val="bg1"/>
                </a:solidFill>
              </a:rPr>
              <a:t>компютърна програма</a:t>
            </a:r>
            <a:r>
              <a:rPr lang="bg-BG" sz="3599" dirty="0"/>
              <a:t>"</a:t>
            </a:r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означава "програмиране"?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386A46-1D78-4709-8CBC-6C62401D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789" y="3892841"/>
            <a:ext cx="2503581" cy="2503581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2A1DDC1C-53BE-46E9-B923-8B0F9CD8301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30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29EFF7-BD56-46AB-9F40-A0A6A6C772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399"/>
              </a:spcBef>
            </a:pPr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14551" y="1880050"/>
            <a:ext cx="6007642" cy="14769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999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9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14551" y="4226818"/>
            <a:ext cx="9492527" cy="19384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4;</a:t>
            </a:r>
            <a:r>
              <a:rPr lang="en-US" sz="2999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c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4.0;</a:t>
            </a:r>
            <a:r>
              <a:rPr lang="en-US" sz="2999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999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int error = a / 0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  </a:t>
            </a:r>
            <a:endParaRPr lang="nn-NO" sz="29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905790" y="2770951"/>
            <a:ext cx="1310415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b="1" dirty="0">
                <a:solidFill>
                  <a:schemeClr val="accent2"/>
                </a:solidFill>
                <a:latin typeface="Consolas" pitchFamily="49" charset="0"/>
                <a:cs typeface="Consolas" panose="020B0609020204030204" pitchFamily="49" charset="0"/>
              </a:rPr>
              <a:t>//</a:t>
            </a:r>
            <a:r>
              <a:rPr lang="bg-BG" sz="2799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799" b="1" dirty="0">
                <a:solidFill>
                  <a:schemeClr val="accent2"/>
                </a:solidFill>
                <a:latin typeface="Consolas" pitchFamily="49" charset="0"/>
                <a:cs typeface="Consolas" panose="020B0609020204030204" pitchFamily="49" charset="0"/>
              </a:rPr>
              <a:t>35</a:t>
            </a:r>
            <a:endParaRPr lang="en-US" sz="2799" b="1" dirty="0">
              <a:solidFill>
                <a:schemeClr val="accent2"/>
              </a:solidFill>
              <a:latin typeface="Consolas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905790" y="5138555"/>
            <a:ext cx="4879702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en-US" sz="2799" i="0" noProof="1">
                <a:solidFill>
                  <a:schemeClr val="accent2"/>
                </a:solidFill>
              </a:rPr>
              <a:t>// </a:t>
            </a:r>
            <a:r>
              <a:rPr lang="bg-BG" sz="2799" i="0" noProof="1">
                <a:solidFill>
                  <a:schemeClr val="accent2"/>
                </a:solidFill>
              </a:rPr>
              <a:t>6.25 </a:t>
            </a:r>
            <a:r>
              <a:rPr lang="en-US" sz="2799" i="0" noProof="1">
                <a:solidFill>
                  <a:schemeClr val="accent2"/>
                </a:solidFill>
              </a:rPr>
              <a:t>-</a:t>
            </a:r>
            <a:r>
              <a:rPr lang="bg-BG" sz="2799" i="0" noProof="1">
                <a:solidFill>
                  <a:schemeClr val="accent2"/>
                </a:solidFill>
              </a:rPr>
              <a:t> дробно делене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860801" y="5611204"/>
            <a:ext cx="4879702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en-US" sz="2799" i="0" noProof="1">
                <a:solidFill>
                  <a:schemeClr val="accent2"/>
                </a:solidFill>
              </a:rPr>
              <a:t>// </a:t>
            </a:r>
            <a:r>
              <a:rPr lang="bg-BG" sz="2799" i="0" noProof="1">
                <a:solidFill>
                  <a:schemeClr val="accent2"/>
                </a:solidFill>
              </a:rPr>
              <a:t>Грешка: деление на 0</a:t>
            </a:r>
            <a:endParaRPr lang="en-US" sz="2799" i="0" noProof="1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5592106" y="4638379"/>
            <a:ext cx="6260909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b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bg-BG" sz="2799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799" b="1" dirty="0">
                <a:solidFill>
                  <a:schemeClr val="accent2"/>
                </a:solidFill>
                <a:latin typeface="Consolas" panose="020B0609020204030204" pitchFamily="49" charset="0"/>
              </a:rPr>
              <a:t>6</a:t>
            </a:r>
            <a:r>
              <a:rPr lang="en-US" sz="2799" b="1" dirty="0">
                <a:solidFill>
                  <a:schemeClr val="accent2"/>
                </a:solidFill>
                <a:latin typeface="Consolas" panose="020B0609020204030204" pitchFamily="49" charset="0"/>
              </a:rPr>
              <a:t> -</a:t>
            </a:r>
            <a:r>
              <a:rPr lang="bg-BG" sz="2799" b="1" dirty="0">
                <a:solidFill>
                  <a:schemeClr val="accent2"/>
                </a:solidFill>
                <a:latin typeface="Consolas" panose="020B0609020204030204" pitchFamily="49" charset="0"/>
              </a:rPr>
              <a:t> дробната част се отрязва</a:t>
            </a:r>
            <a:endParaRPr lang="en-US" sz="2799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4ED1A7EF-EEDD-4736-AFE8-4FB5D1717E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3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F072B01-48EB-476E-9416-6EB0144742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 деление на цели числа резултатът е </a:t>
            </a:r>
            <a:r>
              <a:rPr lang="bg-BG" b="1" dirty="0">
                <a:solidFill>
                  <a:schemeClr val="bg1"/>
                </a:solidFill>
              </a:rPr>
              <a:t>цяло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число</a:t>
            </a:r>
            <a:r>
              <a:rPr lang="bg-BG" dirty="0"/>
              <a:t>:</a:t>
            </a:r>
          </a:p>
          <a:p>
            <a:pPr marL="0" indent="0">
              <a:buNone/>
            </a:pPr>
            <a:endParaRPr lang="bg-BG" dirty="0"/>
          </a:p>
          <a:p>
            <a:endParaRPr lang="bg-BG" dirty="0"/>
          </a:p>
          <a:p>
            <a:pPr>
              <a:spcBef>
                <a:spcPts val="2999"/>
              </a:spcBef>
            </a:pPr>
            <a:r>
              <a:rPr lang="bg-BG" dirty="0"/>
              <a:t>При деление на дробни числа резултатът е </a:t>
            </a:r>
            <a:r>
              <a:rPr lang="bg-BG" b="1" dirty="0">
                <a:solidFill>
                  <a:schemeClr val="bg1"/>
                </a:solidFill>
              </a:rPr>
              <a:t>дробно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число</a:t>
            </a:r>
            <a:r>
              <a:rPr lang="bg-BG" dirty="0"/>
              <a:t>:</a:t>
            </a: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Особености при деление</a:t>
            </a:r>
            <a:r>
              <a:rPr lang="en-US" dirty="0"/>
              <a:t> </a:t>
            </a:r>
            <a:r>
              <a:rPr lang="bg-BG" dirty="0"/>
              <a:t>на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2418" y="1972358"/>
            <a:ext cx="10611510" cy="13846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 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799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799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7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9066" y="4349896"/>
            <a:ext cx="10611510" cy="18154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double a =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15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 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2.0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799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.0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799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/ 0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.0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7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951FC-27C4-4223-B7B1-4D2C82A5B7C2}"/>
              </a:ext>
            </a:extLst>
          </p:cNvPr>
          <p:cNvSpPr txBox="1"/>
          <p:nvPr/>
        </p:nvSpPr>
        <p:spPr>
          <a:xfrm>
            <a:off x="6083729" y="2403134"/>
            <a:ext cx="5084727" cy="953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Целочислен резултат: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Грешка: деление на 0</a:t>
            </a:r>
            <a:endParaRPr lang="en-US" sz="27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49C5D1-56F5-46FE-B42A-3AD70F9559DC}"/>
              </a:ext>
            </a:extLst>
          </p:cNvPr>
          <p:cNvSpPr txBox="1"/>
          <p:nvPr/>
        </p:nvSpPr>
        <p:spPr>
          <a:xfrm>
            <a:off x="6500896" y="4797152"/>
            <a:ext cx="4684209" cy="1384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Дробен резултат: 7.5</a:t>
            </a:r>
            <a:endParaRPr lang="en-US" sz="27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Infinity</a:t>
            </a:r>
            <a:endParaRPr lang="bg-BG" sz="27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NaN</a:t>
            </a:r>
            <a:endParaRPr lang="en-US" sz="2799" b="1" i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843088B-3177-40A0-BF9C-DC961B9D42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90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0140FA0-EDBF-463A-BA59-911A22F4E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212677" cy="5527326"/>
          </a:xfrm>
        </p:spPr>
        <p:txBody>
          <a:bodyPr/>
          <a:lstStyle/>
          <a:p>
            <a:r>
              <a:rPr lang="bg-BG" dirty="0"/>
              <a:t>Модул</a:t>
            </a:r>
            <a:r>
              <a:rPr lang="en-US" dirty="0"/>
              <a:t>/</a:t>
            </a:r>
            <a:r>
              <a:rPr lang="bg-BG" dirty="0"/>
              <a:t>остатък от целочислено деление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86660" y="2592611"/>
            <a:ext cx="5803488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199" b="1" noProof="1">
                <a:latin typeface="Consolas" pitchFamily="49" charset="0"/>
                <a:cs typeface="Consolas" pitchFamily="49" charset="0"/>
              </a:rPr>
              <a:t>int a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199" b="1" noProof="1">
                <a:latin typeface="Consolas" pitchFamily="49" charset="0"/>
                <a:cs typeface="Consolas" pitchFamily="49" charset="0"/>
              </a:rPr>
              <a:t>int b = </a:t>
            </a:r>
            <a:r>
              <a:rPr lang="en-GB" sz="3199" b="1" noProof="1">
                <a:latin typeface="Consolas" pitchFamily="49" charset="0"/>
                <a:cs typeface="Consolas" pitchFamily="49" charset="0"/>
              </a:rPr>
              <a:t>2;</a:t>
            </a:r>
            <a:endParaRPr lang="nn-NO" sz="3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int product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b;</a:t>
            </a:r>
            <a:r>
              <a:rPr lang="en-US" sz="3199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4626" y="4632554"/>
            <a:ext cx="10645026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int odd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= 3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2;</a:t>
            </a:r>
            <a:endParaRPr lang="en-US" sz="3199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ven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= 4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2;</a:t>
            </a:r>
            <a:endParaRPr lang="en-US" sz="3199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int error = 3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0;</a:t>
            </a:r>
            <a:endParaRPr lang="nn-NO" sz="31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63813" y="3592920"/>
            <a:ext cx="1088476" cy="5846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defRPr>
            </a:lvl1pPr>
          </a:lstStyle>
          <a:p>
            <a:r>
              <a:rPr lang="en-US" sz="3199" noProof="1">
                <a:solidFill>
                  <a:schemeClr val="accent2"/>
                </a:solidFill>
              </a:rPr>
              <a:t>// </a:t>
            </a:r>
            <a:r>
              <a:rPr lang="en-GB" sz="3199" noProof="1">
                <a:solidFill>
                  <a:schemeClr val="accent2"/>
                </a:solidFill>
              </a:rPr>
              <a:t>1</a:t>
            </a:r>
            <a:endParaRPr lang="nn-NO" sz="3199" noProof="1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63813" y="4640200"/>
            <a:ext cx="6005840" cy="584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1 </a:t>
            </a:r>
            <a:r>
              <a:rPr lang="bg-BG" sz="31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-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bg-BG" sz="31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числото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3</a:t>
            </a:r>
            <a:r>
              <a:rPr lang="bg-BG" sz="31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е нечетно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endParaRPr lang="en-US" sz="3199" b="1" dirty="0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63812" y="5193626"/>
            <a:ext cx="6005840" cy="584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defRPr>
            </a:lvl1pPr>
          </a:lstStyle>
          <a:p>
            <a:r>
              <a:rPr lang="en-US" sz="3199" noProof="1">
                <a:solidFill>
                  <a:schemeClr val="accent2"/>
                </a:solidFill>
              </a:rPr>
              <a:t>// </a:t>
            </a:r>
            <a:r>
              <a:rPr lang="bg-BG" sz="3199" noProof="1">
                <a:solidFill>
                  <a:schemeClr val="accent2"/>
                </a:solidFill>
              </a:rPr>
              <a:t>0 - числото</a:t>
            </a:r>
            <a:r>
              <a:rPr lang="en-US" sz="3199" noProof="1">
                <a:solidFill>
                  <a:schemeClr val="accent2"/>
                </a:solidFill>
              </a:rPr>
              <a:t> 4</a:t>
            </a:r>
            <a:r>
              <a:rPr lang="bg-BG" sz="3199" noProof="1">
                <a:solidFill>
                  <a:schemeClr val="accent2"/>
                </a:solidFill>
              </a:rPr>
              <a:t> е четно</a:t>
            </a:r>
            <a:endParaRPr lang="en-US" sz="3199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63811" y="5673554"/>
            <a:ext cx="6005841" cy="584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defRPr>
            </a:lvl1pPr>
          </a:lstStyle>
          <a:p>
            <a:r>
              <a:rPr lang="en-US" sz="3199" noProof="1">
                <a:solidFill>
                  <a:schemeClr val="accent2"/>
                </a:solidFill>
              </a:rPr>
              <a:t>// </a:t>
            </a:r>
            <a:r>
              <a:rPr lang="bg-BG" sz="3199" noProof="1">
                <a:solidFill>
                  <a:schemeClr val="accent2"/>
                </a:solidFill>
              </a:rPr>
              <a:t>Грешка: деление на 0</a:t>
            </a:r>
            <a:endParaRPr lang="nn-NO" sz="3199" noProof="1">
              <a:solidFill>
                <a:schemeClr val="accent2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427" y="1914698"/>
            <a:ext cx="4476102" cy="2493912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60866060-A316-42F0-BE3E-19BEB465FC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540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562677" cy="5561125"/>
          </a:xfrm>
        </p:spPr>
        <p:txBody>
          <a:bodyPr/>
          <a:lstStyle/>
          <a:p>
            <a:pPr latinLnBrk="0">
              <a:lnSpc>
                <a:spcPct val="100000"/>
              </a:lnSpc>
              <a:buClr>
                <a:schemeClr val="tx1"/>
              </a:buClr>
            </a:pPr>
            <a:r>
              <a:rPr lang="bg-BG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Инкрементиране </a:t>
            </a:r>
            <a:r>
              <a:rPr lang="bg-BG" noProof="1">
                <a:latin typeface="Calibri" panose="020F0502020204030204" pitchFamily="34" charset="0"/>
                <a:cs typeface="Calibri" panose="020F0502020204030204" pitchFamily="34" charset="0"/>
              </a:rPr>
              <a:t>- увеличаване на стойността на дадена</a:t>
            </a:r>
            <a:br>
              <a:rPr lang="bg-BG" noProof="1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noProof="1">
                <a:latin typeface="Calibri" panose="020F0502020204030204" pitchFamily="34" charset="0"/>
                <a:cs typeface="Calibri" panose="020F0502020204030204" pitchFamily="34" charset="0"/>
              </a:rPr>
              <a:t>променлива </a:t>
            </a:r>
          </a:p>
          <a:p>
            <a:pPr lvl="1" latinLnBrk="0">
              <a:lnSpc>
                <a:spcPct val="100000"/>
              </a:lnSpc>
              <a:buClr>
                <a:schemeClr val="tx1"/>
              </a:buClr>
            </a:pPr>
            <a:r>
              <a:rPr lang="bg-BG" noProof="1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оператори за инкрементиране: </a:t>
            </a:r>
            <a:r>
              <a:rPr lang="bg-BG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префиксни</a:t>
            </a:r>
            <a:r>
              <a:rPr lang="bg-BG" noProof="1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постфиксни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199" noProof="1">
                <a:latin typeface="Calibri" panose="020F0502020204030204" pitchFamily="34" charset="0"/>
                <a:cs typeface="Calibri" panose="020F0502020204030204" pitchFamily="34" charset="0"/>
              </a:rPr>
              <a:t>Извършва се само върху променливи, които имат числена </a:t>
            </a:r>
            <a:br>
              <a:rPr lang="bg-BG" sz="3199" noProof="1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199" noProof="1">
                <a:latin typeface="Calibri" panose="020F0502020204030204" pitchFamily="34" charset="0"/>
                <a:cs typeface="Calibri" panose="020F0502020204030204" pitchFamily="34" charset="0"/>
              </a:rPr>
              <a:t>стойност </a:t>
            </a:r>
          </a:p>
          <a:p>
            <a:pPr lvl="1" latinLnBrk="0">
              <a:lnSpc>
                <a:spcPct val="100000"/>
              </a:lnSpc>
            </a:pPr>
            <a:endParaRPr lang="bg-BG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>
              <a:lnSpc>
                <a:spcPct val="100000"/>
              </a:lnSpc>
            </a:pPr>
            <a:endParaRPr lang="bg-BG" sz="2999" dirty="0"/>
          </a:p>
          <a:p>
            <a:pPr lvl="1" latinLnBrk="0">
              <a:lnSpc>
                <a:spcPct val="100000"/>
              </a:lnSpc>
            </a:pPr>
            <a:endParaRPr lang="bg-BG" sz="2999" dirty="0"/>
          </a:p>
          <a:p>
            <a:pPr lvl="1" latinLnBrk="0">
              <a:lnSpc>
                <a:spcPct val="100000"/>
              </a:lnSpc>
            </a:pPr>
            <a:endParaRPr lang="bg-BG" sz="29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 (1)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920" y="75607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920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7196" y="75607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8196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9860" y="57071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0860" y="5617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1434" y="66321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2434" y="654214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1BBB00C-CE82-478C-8A9A-17A0F3670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828944"/>
              </p:ext>
            </p:extLst>
          </p:nvPr>
        </p:nvGraphicFramePr>
        <p:xfrm>
          <a:off x="741000" y="4876289"/>
          <a:ext cx="10896600" cy="1571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59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106636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45374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53707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Пре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Увеличава стойността с единица и връща 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53707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а++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Пост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alibri" panose="020F0502020204030204" pitchFamily="34" charset="0"/>
                        </a:rPr>
                        <a:t>а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и увеличава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  <p:sp>
        <p:nvSpPr>
          <p:cNvPr id="12" name="Slide Number">
            <a:extLst>
              <a:ext uri="{FF2B5EF4-FFF2-40B4-BE49-F238E27FC236}">
                <a16:creationId xmlns:a16="http://schemas.microsoft.com/office/drawing/2014/main" id="{82F9382F-15A4-453F-A5FE-629A5E76DC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160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5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</a:t>
            </a:r>
            <a:r>
              <a:rPr lang="bg-BG" sz="3599" dirty="0">
                <a:latin typeface="Calibri" panose="020F0502020204030204" pitchFamily="34" charset="0"/>
                <a:cs typeface="Calibri" panose="020F0502020204030204" pitchFamily="34" charset="0"/>
              </a:rPr>
              <a:t>-инкрементация</a:t>
            </a:r>
            <a:endParaRPr lang="en-US" sz="359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5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5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5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5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</a:t>
            </a:r>
            <a:r>
              <a:rPr lang="bg-BG" sz="3599" dirty="0">
                <a:latin typeface="Calibri" panose="020F0502020204030204" pitchFamily="34" charset="0"/>
                <a:cs typeface="Calibri" panose="020F0502020204030204" pitchFamily="34" charset="0"/>
              </a:rPr>
              <a:t>-инкрементация</a:t>
            </a:r>
          </a:p>
          <a:p>
            <a:pPr marL="0" indent="0">
              <a:lnSpc>
                <a:spcPct val="100000"/>
              </a:lnSpc>
              <a:buNone/>
            </a:pPr>
            <a:endParaRPr lang="bg-BG" sz="3199" dirty="0"/>
          </a:p>
          <a:p>
            <a:pPr marL="377774" lvl="1" indent="0">
              <a:lnSpc>
                <a:spcPct val="100000"/>
              </a:lnSpc>
              <a:buNone/>
            </a:pPr>
            <a:endParaRPr lang="en-US" sz="2399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</a:t>
            </a:r>
            <a:r>
              <a:rPr lang="en-US" dirty="0"/>
              <a:t> (2)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920" y="75607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920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7196" y="75607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8196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9860" y="57071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0860" y="5617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1434" y="66321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2434" y="65421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1" y="2079353"/>
            <a:ext cx="6173787" cy="164309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a = 1; Console.WriteLine(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++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609328" y="2640955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1" y="4800117"/>
            <a:ext cx="6173787" cy="164309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Console.WriteLine(a++);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612778" y="5241425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3CB07D-C0AB-4AFB-AE20-FD527A17360E}"/>
              </a:ext>
            </a:extLst>
          </p:cNvPr>
          <p:cNvSpPr txBox="1"/>
          <p:nvPr/>
        </p:nvSpPr>
        <p:spPr>
          <a:xfrm>
            <a:off x="5605994" y="3129561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6703DB-F577-42B0-BD39-20EECA7CB517}"/>
              </a:ext>
            </a:extLst>
          </p:cNvPr>
          <p:cNvSpPr txBox="1"/>
          <p:nvPr/>
        </p:nvSpPr>
        <p:spPr>
          <a:xfrm>
            <a:off x="5605993" y="5778755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7514CB40-AD68-4ACF-9BA8-D25A1D5E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058255"/>
            <a:ext cx="6383388" cy="1170277"/>
          </a:xfrm>
          <a:prstGeom prst="wedgeRoundRectCallout">
            <a:avLst>
              <a:gd name="adj1" fmla="val -55498"/>
              <a:gd name="adj2" fmla="val 5154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Първо се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принтира</a:t>
            </a:r>
            <a:r>
              <a:rPr lang="bg-BG" sz="2800" b="1" dirty="0">
                <a:solidFill>
                  <a:srgbClr val="FFFFFF"/>
                </a:solidFill>
              </a:rPr>
              <a:t> променливата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и след това се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увеличава с 1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A23AD7A1-7032-4158-9AF7-ED7F7647A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449517"/>
            <a:ext cx="6383388" cy="1127209"/>
          </a:xfrm>
          <a:prstGeom prst="wedgeRoundRectCallout">
            <a:avLst>
              <a:gd name="adj1" fmla="val -56044"/>
              <a:gd name="adj2" fmla="val 5225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се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увеличава с 1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и след това се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принтира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B2EA5120-951C-4C29-84CC-6952ABD36C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808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5" grpId="0"/>
      <p:bldP spid="17" grpId="0"/>
      <p:bldP spid="18" grpId="0" animBg="1"/>
      <p:bldP spid="1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562677" cy="556112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b="1" noProof="1">
                <a:solidFill>
                  <a:schemeClr val="bg1"/>
                </a:solidFill>
              </a:rPr>
              <a:t>Декрементиране</a:t>
            </a:r>
            <a:r>
              <a:rPr lang="bg-BG" noProof="1"/>
              <a:t> – намаляване на стойността на дадена </a:t>
            </a:r>
            <a:br>
              <a:rPr lang="bg-BG" noProof="1"/>
            </a:br>
            <a:r>
              <a:rPr lang="bg-BG" noProof="1"/>
              <a:t>променлива </a:t>
            </a:r>
          </a:p>
          <a:p>
            <a:pPr lvl="1"/>
            <a:r>
              <a:rPr lang="bg-BG" noProof="1"/>
              <a:t>Извършва се чрез оператори за декрементиране:  </a:t>
            </a:r>
            <a:r>
              <a:rPr lang="bg-BG" b="1" noProof="1">
                <a:solidFill>
                  <a:schemeClr val="bg1"/>
                </a:solidFill>
              </a:rPr>
              <a:t>префиксни</a:t>
            </a:r>
            <a:r>
              <a:rPr lang="bg-BG" noProof="1"/>
              <a:t> и </a:t>
            </a:r>
            <a:r>
              <a:rPr lang="bg-BG" b="1" noProof="1">
                <a:solidFill>
                  <a:schemeClr val="bg1"/>
                </a:solidFill>
              </a:rPr>
              <a:t>постфиксни</a:t>
            </a:r>
            <a:r>
              <a:rPr lang="bg-BG" noProof="1"/>
              <a:t> </a:t>
            </a:r>
          </a:p>
          <a:p>
            <a:pPr lvl="1"/>
            <a:r>
              <a:rPr lang="bg-BG" noProof="1"/>
              <a:t>Извършва се само върху променливи, които имат числена </a:t>
            </a:r>
            <a:br>
              <a:rPr lang="bg-BG" noProof="1"/>
            </a:br>
            <a:r>
              <a:rPr lang="bg-BG" noProof="1"/>
              <a:t>стойност 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 (1)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920" y="75607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920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7196" y="75607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8196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9860" y="57071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0860" y="5617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1434" y="66321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2434" y="654214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D6056DAD-992B-4D9B-A669-AF3F998BA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489643"/>
              </p:ext>
            </p:extLst>
          </p:nvPr>
        </p:nvGraphicFramePr>
        <p:xfrm>
          <a:off x="778317" y="4935828"/>
          <a:ext cx="10972800" cy="1571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52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086280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53707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--a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Намалява стойността с единица и 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53707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a--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Пост-декрементация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 намалява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  <p:sp>
        <p:nvSpPr>
          <p:cNvPr id="12" name="Slide Number">
            <a:extLst>
              <a:ext uri="{FF2B5EF4-FFF2-40B4-BE49-F238E27FC236}">
                <a16:creationId xmlns:a16="http://schemas.microsoft.com/office/drawing/2014/main" id="{4D698FDE-AE5C-4230-8A9E-AFEBFCBD93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055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599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</a:t>
            </a:r>
            <a:r>
              <a:rPr lang="bg-BG" sz="3599">
                <a:latin typeface="Calibri" panose="020F0502020204030204" pitchFamily="34" charset="0"/>
                <a:cs typeface="Calibri" panose="020F0502020204030204" pitchFamily="34" charset="0"/>
              </a:rPr>
              <a:t>-декрементация</a:t>
            </a:r>
            <a:endParaRPr lang="en-US" sz="359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9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9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2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599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</a:t>
            </a:r>
            <a:r>
              <a:rPr lang="bg-BG" sz="3599">
                <a:latin typeface="Calibri" panose="020F0502020204030204" pitchFamily="34" charset="0"/>
                <a:cs typeface="Calibri" panose="020F0502020204030204" pitchFamily="34" charset="0"/>
              </a:rPr>
              <a:t>-декрементация</a:t>
            </a:r>
            <a:endParaRPr lang="en-US" sz="359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bg-BG" sz="3199"/>
          </a:p>
          <a:p>
            <a:pPr marL="0" indent="0">
              <a:lnSpc>
                <a:spcPct val="100000"/>
              </a:lnSpc>
              <a:buNone/>
            </a:pPr>
            <a:endParaRPr lang="bg-BG" sz="3199"/>
          </a:p>
          <a:p>
            <a:pPr marL="377774" lvl="1" indent="0">
              <a:lnSpc>
                <a:spcPct val="100000"/>
              </a:lnSpc>
              <a:buNone/>
            </a:pPr>
            <a:endParaRPr lang="en-US" sz="2799" b="1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(2)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920" y="75607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920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7196" y="75607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8196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9860" y="57071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0860" y="5617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1434" y="66321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2434" y="65421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456" y="2032273"/>
            <a:ext cx="6137345" cy="164309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a = 1; 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784831" y="2549200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799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575" y="4797294"/>
            <a:ext cx="6137345" cy="164309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Console.WriteLine(a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784831" y="5332684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2799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2B4BFA-C160-4776-B83F-E0CE02BC3977}"/>
              </a:ext>
            </a:extLst>
          </p:cNvPr>
          <p:cNvSpPr txBox="1"/>
          <p:nvPr/>
        </p:nvSpPr>
        <p:spPr>
          <a:xfrm>
            <a:off x="5782170" y="3061880"/>
            <a:ext cx="1170208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B73870-457C-4B59-A2FF-E7FA53336949}"/>
              </a:ext>
            </a:extLst>
          </p:cNvPr>
          <p:cNvSpPr txBox="1"/>
          <p:nvPr/>
        </p:nvSpPr>
        <p:spPr>
          <a:xfrm>
            <a:off x="5766630" y="5868076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</a:t>
            </a: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E2CE95C1-A197-4534-AA1A-5B307B55D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781" y="1340769"/>
            <a:ext cx="6248400" cy="1115819"/>
          </a:xfrm>
          <a:prstGeom prst="wedgeRoundRectCallout">
            <a:avLst>
              <a:gd name="adj1" fmla="val -55157"/>
              <a:gd name="adj2" fmla="val 5037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се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намалява с 1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и след това се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принтира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6F129D96-EC66-4416-B3B2-B61F15566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781" y="4149081"/>
            <a:ext cx="6248400" cy="1115819"/>
          </a:xfrm>
          <a:prstGeom prst="wedgeRoundRectCallout">
            <a:avLst>
              <a:gd name="adj1" fmla="val -55498"/>
              <a:gd name="adj2" fmla="val 4841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Първо се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принтира</a:t>
            </a:r>
            <a:r>
              <a:rPr lang="bg-BG" sz="2800" b="1" dirty="0">
                <a:solidFill>
                  <a:srgbClr val="FFFFFF"/>
                </a:solidFill>
              </a:rPr>
              <a:t> променливата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и след това се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намалява с 1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3BD61677-7DB5-4B66-B898-48252D39A8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409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4" grpId="0"/>
      <p:bldP spid="15" grpId="0"/>
      <p:bldP spid="17" grpId="0" animBg="1"/>
      <p:bldP spid="1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В програмирането можем да закръгляме дробни числа</a:t>
            </a:r>
            <a:endParaRPr lang="en-US" dirty="0"/>
          </a:p>
          <a:p>
            <a:pPr lvl="1"/>
            <a:r>
              <a:rPr lang="bg-BG" dirty="0"/>
              <a:t>Закръгляне до следващо (</a:t>
            </a:r>
            <a:r>
              <a:rPr lang="bg-BG" b="1" dirty="0">
                <a:solidFill>
                  <a:schemeClr val="bg1"/>
                </a:solidFill>
              </a:rPr>
              <a:t>по-голямо</a:t>
            </a:r>
            <a:r>
              <a:rPr lang="bg-BG" dirty="0"/>
              <a:t>) цяло число:</a:t>
            </a:r>
          </a:p>
          <a:p>
            <a:pPr lvl="1"/>
            <a:endParaRPr lang="bg-BG" dirty="0"/>
          </a:p>
          <a:p>
            <a:pPr lvl="1"/>
            <a:r>
              <a:rPr lang="bg-BG" dirty="0"/>
              <a:t>Закръгляне до предишно (</a:t>
            </a:r>
            <a:r>
              <a:rPr lang="bg-BG" b="1" dirty="0">
                <a:solidFill>
                  <a:schemeClr val="bg1"/>
                </a:solidFill>
              </a:rPr>
              <a:t>по-малко</a:t>
            </a:r>
            <a:r>
              <a:rPr lang="bg-BG" dirty="0"/>
              <a:t>) цяло число:</a:t>
            </a:r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Намиране на </a:t>
            </a:r>
            <a:r>
              <a:rPr lang="bg-BG" b="1" dirty="0">
                <a:solidFill>
                  <a:schemeClr val="bg1"/>
                </a:solidFill>
              </a:rPr>
              <a:t>абсолютна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стойност</a:t>
            </a:r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bg-BG"/>
              <a:t>абсолютна стойност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02301" y="2507855"/>
            <a:ext cx="7618016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double up = Math.Ceiling(23.45);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24</a:t>
            </a:r>
            <a:endParaRPr lang="nn-NO" sz="27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301" y="3819003"/>
            <a:ext cx="7618016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double down = Math.Floor(45.67);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45</a:t>
            </a:r>
            <a:endParaRPr lang="nn-NO" sz="27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4" name="Picture 2" descr="Ð ÐµÐ·ÑÐ»ÑÐ°Ñ Ñ Ð¸Ð·Ð¾Ð±ÑÐ°Ð¶ÐµÐ½Ð¸Ðµ Ð·Ð° math png">
            <a:extLst>
              <a:ext uri="{FF2B5EF4-FFF2-40B4-BE49-F238E27FC236}">
                <a16:creationId xmlns:a16="http://schemas.microsoft.com/office/drawing/2014/main" id="{8F06CCC1-36E8-480A-83AA-859FB9E7E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5566" y="4470130"/>
            <a:ext cx="2342540" cy="215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3595C0B5-6346-4D52-9569-4289BB149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172" y="5183544"/>
            <a:ext cx="7618017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example1 = Math.Abs(-50);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50</a:t>
            </a:r>
            <a:endParaRPr lang="nn-NO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int example2 = Math.Abs(50);  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nn-NO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50</a:t>
            </a:r>
            <a:endParaRPr lang="en-US" sz="27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2BCD426-369A-492D-B0DE-310BE1DB4D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461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6" y="1219775"/>
            <a:ext cx="11811941" cy="5199712"/>
          </a:xfrm>
        </p:spPr>
        <p:txBody>
          <a:bodyPr>
            <a:normAutofit/>
          </a:bodyPr>
          <a:lstStyle/>
          <a:p>
            <a:pPr lvl="1"/>
            <a:r>
              <a:rPr lang="bg-BG" dirty="0"/>
              <a:t>Закръгляне до </a:t>
            </a:r>
            <a:r>
              <a:rPr lang="bg-BG" b="1" dirty="0"/>
              <a:t>2</a:t>
            </a:r>
            <a:r>
              <a:rPr lang="en-US" dirty="0"/>
              <a:t> </a:t>
            </a:r>
            <a:r>
              <a:rPr lang="bg-BG" dirty="0"/>
              <a:t>знака след десетичната запетая:</a:t>
            </a:r>
            <a:endParaRPr lang="en-US" dirty="0"/>
          </a:p>
          <a:p>
            <a:pPr marL="609036" lvl="1" indent="0">
              <a:buNone/>
            </a:pPr>
            <a:endParaRPr lang="en-US" dirty="0"/>
          </a:p>
          <a:p>
            <a:pPr lvl="1"/>
            <a:r>
              <a:rPr lang="bg-BG" dirty="0"/>
              <a:t>Форматиране до </a:t>
            </a:r>
            <a:r>
              <a:rPr lang="bg-BG" b="1" dirty="0"/>
              <a:t>2</a:t>
            </a:r>
            <a:r>
              <a:rPr lang="bg-BG" dirty="0"/>
              <a:t> знака след десетичната запетая: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pPr lvl="1"/>
            <a:r>
              <a:rPr lang="bg-BG" dirty="0"/>
              <a:t>Разлика между форматиране и закръгляне: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Форматиране и закръгляне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754" y="3166030"/>
            <a:ext cx="10116759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{0:F2}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", 123.456);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 </a:t>
            </a:r>
            <a:endParaRPr lang="en-US" sz="2799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658040C-7905-468E-83EB-9ED66089B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754" y="1865437"/>
            <a:ext cx="10116759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double round = Math.Round(45.67852,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799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A6937-2A81-4976-A56B-CAF00718F7EB}"/>
              </a:ext>
            </a:extLst>
          </p:cNvPr>
          <p:cNvSpPr txBox="1"/>
          <p:nvPr/>
        </p:nvSpPr>
        <p:spPr>
          <a:xfrm>
            <a:off x="984753" y="5206780"/>
            <a:ext cx="10126542" cy="10980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Console.WriteLine(Math.Round(45.6</a:t>
            </a:r>
            <a:r>
              <a:rPr lang="bg-BG" sz="2599" b="1" noProof="1">
                <a:latin typeface="Consolas" pitchFamily="49" charset="0"/>
              </a:rPr>
              <a:t>0000</a:t>
            </a:r>
            <a:r>
              <a:rPr lang="en-US" sz="2599" b="1" noProof="1">
                <a:latin typeface="Consolas" pitchFamily="49" charset="0"/>
              </a:rPr>
              <a:t>, 4))</a:t>
            </a:r>
            <a:r>
              <a:rPr lang="bg-BG" sz="2599" b="1" noProof="1">
                <a:latin typeface="Consolas" pitchFamily="49" charset="0"/>
              </a:rPr>
              <a:t>;</a:t>
            </a:r>
            <a:endParaRPr lang="nn-NO" sz="2599" b="1" noProof="1">
              <a:solidFill>
                <a:schemeClr val="accent4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Console.WriteLine("{0:F4}", 45.6</a:t>
            </a:r>
            <a:r>
              <a:rPr lang="bg-BG" sz="2599" b="1" noProof="1">
                <a:latin typeface="Consolas" pitchFamily="49" charset="0"/>
              </a:rPr>
              <a:t>0000</a:t>
            </a:r>
            <a:r>
              <a:rPr lang="en-US" sz="2599" b="1" noProof="1">
                <a:latin typeface="Consolas" pitchFamily="49" charset="0"/>
              </a:rPr>
              <a:t>);</a:t>
            </a:r>
            <a:r>
              <a:rPr lang="bg-BG" sz="2599" b="1" noProof="1">
                <a:latin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</a:rPr>
              <a:t>     </a:t>
            </a:r>
            <a:endParaRPr lang="en-US" sz="2599" b="1" noProof="1">
              <a:solidFill>
                <a:schemeClr val="accent4"/>
              </a:solidFill>
              <a:latin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3233C-84E8-40D2-9B0E-FD1B5055A336}"/>
              </a:ext>
            </a:extLst>
          </p:cNvPr>
          <p:cNvSpPr txBox="1"/>
          <p:nvPr/>
        </p:nvSpPr>
        <p:spPr>
          <a:xfrm>
            <a:off x="8924758" y="1798922"/>
            <a:ext cx="2176755" cy="69190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1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</a:rPr>
              <a:t>45.68</a:t>
            </a:r>
            <a:endParaRPr lang="en-US" sz="2799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4F3527-EC30-42AC-A257-36AE75CEC411}"/>
              </a:ext>
            </a:extLst>
          </p:cNvPr>
          <p:cNvSpPr txBox="1"/>
          <p:nvPr/>
        </p:nvSpPr>
        <p:spPr>
          <a:xfrm>
            <a:off x="8977538" y="3128865"/>
            <a:ext cx="2123975" cy="69190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123.46</a:t>
            </a:r>
            <a:endParaRPr lang="en-US" sz="2799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595D4C-760E-49E4-9855-144A988B220C}"/>
              </a:ext>
            </a:extLst>
          </p:cNvPr>
          <p:cNvSpPr txBox="1"/>
          <p:nvPr/>
        </p:nvSpPr>
        <p:spPr>
          <a:xfrm>
            <a:off x="8987322" y="5190678"/>
            <a:ext cx="2123975" cy="6580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2"/>
                </a:solidFill>
                <a:latin typeface="Consolas" pitchFamily="49" charset="0"/>
              </a:rPr>
              <a:t>// 45.6</a:t>
            </a:r>
            <a:endParaRPr lang="nn-NO" sz="2599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9DB982-C23C-4E42-B2D6-13847F969B80}"/>
              </a:ext>
            </a:extLst>
          </p:cNvPr>
          <p:cNvSpPr txBox="1"/>
          <p:nvPr/>
        </p:nvSpPr>
        <p:spPr>
          <a:xfrm>
            <a:off x="8934540" y="5659295"/>
            <a:ext cx="2166972" cy="63376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599" b="1" noProof="1">
                <a:solidFill>
                  <a:schemeClr val="accent2"/>
                </a:solidFill>
                <a:latin typeface="Consolas" pitchFamily="49" charset="0"/>
              </a:rPr>
              <a:t>45.6000</a:t>
            </a:r>
            <a:endParaRPr lang="nn-NO" sz="2599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6" name="Speech Bubble: Rectangle with Corners Rounded 4">
            <a:extLst>
              <a:ext uri="{FF2B5EF4-FFF2-40B4-BE49-F238E27FC236}">
                <a16:creationId xmlns:a16="http://schemas.microsoft.com/office/drawing/2014/main" id="{6F0AEA70-22C4-4901-9457-343322734CB5}"/>
              </a:ext>
            </a:extLst>
          </p:cNvPr>
          <p:cNvSpPr/>
          <p:nvPr/>
        </p:nvSpPr>
        <p:spPr bwMode="auto">
          <a:xfrm>
            <a:off x="4357235" y="4056504"/>
            <a:ext cx="6755143" cy="578731"/>
          </a:xfrm>
          <a:prstGeom prst="wedgeRoundRectCallout">
            <a:avLst>
              <a:gd name="adj1" fmla="val -30484"/>
              <a:gd name="adj2" fmla="val -1051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Брой символи след десетичната запетая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E5489F6F-B0B6-4269-BEBB-9D70D70813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953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7" grpId="0"/>
      <p:bldP spid="12" grpId="0"/>
      <p:bldP spid="1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2447" y="1657149"/>
            <a:ext cx="7577264" cy="4769884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16201" y="1393302"/>
            <a:ext cx="11559599" cy="529757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872448" y="1665985"/>
            <a:ext cx="10107137" cy="4599024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lvl="1" indent="-456778" latinLnBrk="0">
              <a:lnSpc>
                <a:spcPct val="100000"/>
              </a:lnSpc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Компютърната програма </a:t>
            </a:r>
            <a:r>
              <a:rPr lang="bg-BG" sz="3400" dirty="0">
                <a:solidFill>
                  <a:schemeClr val="bg2"/>
                </a:solidFill>
              </a:rPr>
              <a:t>е поредица от команди</a:t>
            </a:r>
            <a:endParaRPr lang="en-US" sz="3400" dirty="0">
              <a:solidFill>
                <a:schemeClr val="bg2"/>
              </a:solidFill>
            </a:endParaRPr>
          </a:p>
          <a:p>
            <a:pPr marL="456778" lvl="1" indent="-456778">
              <a:lnSpc>
                <a:spcPct val="100000"/>
              </a:lnSpc>
            </a:pPr>
            <a:r>
              <a:rPr lang="bg-BG" sz="3400" dirty="0">
                <a:solidFill>
                  <a:schemeClr val="bg2"/>
                </a:solidFill>
              </a:rPr>
              <a:t>В </a:t>
            </a:r>
            <a:r>
              <a:rPr lang="en-US" sz="3400" dirty="0">
                <a:solidFill>
                  <a:schemeClr val="bg2"/>
                </a:solidFill>
              </a:rPr>
              <a:t>C# </a:t>
            </a:r>
            <a:r>
              <a:rPr lang="bg-BG" sz="3400" dirty="0">
                <a:solidFill>
                  <a:schemeClr val="bg2"/>
                </a:solidFill>
              </a:rPr>
              <a:t>командите се пишат в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частта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Main(…)</a:t>
            </a:r>
            <a:endParaRPr lang="bg-BG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400" dirty="0">
                <a:solidFill>
                  <a:schemeClr val="bg2"/>
                </a:solidFill>
              </a:rPr>
              <a:t>Въвеждане на текст</a:t>
            </a:r>
          </a:p>
          <a:p>
            <a:pPr marL="456915" lvl="1" indent="-456915">
              <a:lnSpc>
                <a:spcPct val="100000"/>
              </a:lnSpc>
            </a:pPr>
            <a:r>
              <a:rPr lang="bg-BG" sz="3400" dirty="0">
                <a:solidFill>
                  <a:schemeClr val="bg2"/>
                </a:solidFill>
              </a:rPr>
              <a:t>Печатаме с </a:t>
            </a:r>
            <a:r>
              <a:rPr lang="en-US" sz="3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Console.WriteLine(…)</a:t>
            </a:r>
            <a:endParaRPr lang="bg-BG" sz="34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400" dirty="0">
                <a:solidFill>
                  <a:schemeClr val="bg2"/>
                </a:solidFill>
              </a:rPr>
              <a:t>Извеждане на текст по шаблон</a:t>
            </a:r>
            <a:endParaRPr lang="en-US" sz="3400" dirty="0">
              <a:solidFill>
                <a:schemeClr val="bg2"/>
              </a:solidFill>
            </a:endParaRPr>
          </a:p>
          <a:p>
            <a:pPr latinLnBrk="0">
              <a:lnSpc>
                <a:spcPct val="100000"/>
              </a:lnSpc>
            </a:pPr>
            <a:r>
              <a:rPr lang="bg-BG" sz="3400" dirty="0">
                <a:solidFill>
                  <a:schemeClr val="bg2"/>
                </a:solidFill>
              </a:rPr>
              <a:t>Дебъгване</a:t>
            </a:r>
          </a:p>
          <a:p>
            <a:pPr>
              <a:lnSpc>
                <a:spcPct val="100000"/>
              </a:lnSpc>
            </a:pPr>
            <a:r>
              <a:rPr lang="bg-BG" sz="3400" dirty="0">
                <a:solidFill>
                  <a:schemeClr val="bg2"/>
                </a:solidFill>
              </a:rPr>
              <a:t>Пресмятания с числа (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+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-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*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/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%</a:t>
            </a:r>
            <a:r>
              <a:rPr lang="bg-BG" sz="3400" dirty="0">
                <a:solidFill>
                  <a:schemeClr val="bg2"/>
                </a:solidFill>
              </a:rPr>
              <a:t>) и закръгляване</a:t>
            </a:r>
            <a:endParaRPr lang="en-US" sz="3400" dirty="0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673F9550-8F52-4B48-BB3F-E5495EDAD8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81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16DF4FE-A205-42AB-BA33-075BA1B77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874" y="1809423"/>
            <a:ext cx="2820252" cy="15840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BAABD6B-3FD4-4311-B808-3C6C51617FA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4869000"/>
            <a:ext cx="10961783" cy="1334175"/>
          </a:xfrm>
        </p:spPr>
        <p:txBody>
          <a:bodyPr/>
          <a:lstStyle/>
          <a:p>
            <a:r>
              <a:rPr lang="ru-RU" dirty="0"/>
              <a:t>Езиците като начин на комуникация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036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48074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86F1241-4467-4A33-8F42-658BD1961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816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BF1E7C9-D980-4C59-AE0F-ED52D95A29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81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D8713E9F-74E9-406C-A1D5-15FC55ECEF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18" t="3801" r="37351" b="32150"/>
          <a:stretch/>
        </p:blipFill>
        <p:spPr>
          <a:xfrm>
            <a:off x="4032908" y="2697319"/>
            <a:ext cx="3457160" cy="375554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 (</a:t>
            </a:r>
            <a:r>
              <a:rPr lang="en-US" dirty="0"/>
              <a:t>1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 flipH="1">
            <a:off x="3184234" y="1533191"/>
            <a:ext cx="2590360" cy="662323"/>
          </a:xfrm>
          <a:prstGeom prst="wedgeRoundRectCallout">
            <a:avLst>
              <a:gd name="adj1" fmla="val 9090"/>
              <a:gd name="adj2" fmla="val 11495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x-none" sz="2800" b="1" dirty="0">
                <a:solidFill>
                  <a:srgbClr val="FFFFFF"/>
                </a:solidFill>
              </a:rPr>
              <a:t>Добрый день!</a:t>
            </a: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6906000" y="1533192"/>
            <a:ext cx="2160240" cy="662323"/>
          </a:xfrm>
          <a:prstGeom prst="wedgeRoundRectCallout">
            <a:avLst>
              <a:gd name="adj1" fmla="val -28711"/>
              <a:gd name="adj2" fmla="val 1180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l-SI" sz="2800" b="1" dirty="0">
                <a:solidFill>
                  <a:srgbClr val="FFFFFF"/>
                </a:solidFill>
              </a:rPr>
              <a:t>Dobrý deň</a:t>
            </a:r>
            <a:r>
              <a:rPr lang="en-US" sz="2800" b="1" dirty="0">
                <a:solidFill>
                  <a:srgbClr val="FFFFFF"/>
                </a:solidFill>
              </a:rPr>
              <a:t>!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 flipH="1">
            <a:off x="8760296" y="2615643"/>
            <a:ext cx="1997048" cy="662323"/>
          </a:xfrm>
          <a:prstGeom prst="wedgeRoundRectCallout">
            <a:avLst>
              <a:gd name="adj1" fmla="val -24264"/>
              <a:gd name="adj2" fmla="val 11017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2800" b="1" dirty="0">
                <a:solidFill>
                  <a:srgbClr val="FFFFFF"/>
                </a:solidFill>
              </a:rPr>
              <a:t>Dobrý den</a:t>
            </a:r>
            <a:r>
              <a:rPr lang="en-US" sz="2800" b="1" dirty="0">
                <a:solidFill>
                  <a:srgbClr val="FFFFFF"/>
                </a:solidFill>
              </a:rPr>
              <a:t>!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69140" y="3549812"/>
            <a:ext cx="1896241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български</a:t>
            </a:r>
            <a:endParaRPr lang="en-US" sz="2799" dirty="0"/>
          </a:p>
        </p:txBody>
      </p:sp>
      <p:sp>
        <p:nvSpPr>
          <p:cNvPr id="24" name="TextBox 23"/>
          <p:cNvSpPr txBox="1"/>
          <p:nvPr/>
        </p:nvSpPr>
        <p:spPr>
          <a:xfrm>
            <a:off x="3992777" y="2519386"/>
            <a:ext cx="1252213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руски</a:t>
            </a:r>
            <a:endParaRPr lang="en-US" sz="2799" dirty="0"/>
          </a:p>
        </p:txBody>
      </p:sp>
      <p:sp>
        <p:nvSpPr>
          <p:cNvPr id="25" name="TextBox 24"/>
          <p:cNvSpPr txBox="1"/>
          <p:nvPr/>
        </p:nvSpPr>
        <p:spPr>
          <a:xfrm>
            <a:off x="6339048" y="2519386"/>
            <a:ext cx="1896241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словашки</a:t>
            </a:r>
            <a:endParaRPr lang="en-US" sz="2799" dirty="0"/>
          </a:p>
        </p:txBody>
      </p:sp>
      <p:sp>
        <p:nvSpPr>
          <p:cNvPr id="26" name="TextBox 25"/>
          <p:cNvSpPr txBox="1"/>
          <p:nvPr/>
        </p:nvSpPr>
        <p:spPr>
          <a:xfrm>
            <a:off x="9572907" y="3549812"/>
            <a:ext cx="1318868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чешки</a:t>
            </a:r>
            <a:endParaRPr lang="en-US" sz="2799" dirty="0"/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0625AD55-3C15-4731-AA99-9D905A573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832" y="2622662"/>
            <a:ext cx="2140856" cy="662323"/>
          </a:xfrm>
          <a:prstGeom prst="wedgeRoundRectCallout">
            <a:avLst>
              <a:gd name="adj1" fmla="val -19682"/>
              <a:gd name="adj2" fmla="val 11008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Добър ден!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8D3A4578-72CF-46AC-B9E3-0EBB18339B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802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 animBg="1"/>
      <p:bldP spid="23" grpId="0"/>
      <p:bldP spid="24" grpId="0"/>
      <p:bldP spid="25" grpId="0"/>
      <p:bldP spid="26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 (2)</a:t>
            </a:r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1415481" y="1532675"/>
            <a:ext cx="5871525" cy="693320"/>
          </a:xfrm>
          <a:custGeom>
            <a:avLst/>
            <a:gdLst>
              <a:gd name="connsiteX0" fmla="*/ 0 w 5410200"/>
              <a:gd name="connsiteY0" fmla="*/ 130316 h 781880"/>
              <a:gd name="connsiteX1" fmla="*/ 130316 w 5410200"/>
              <a:gd name="connsiteY1" fmla="*/ 0 h 781880"/>
              <a:gd name="connsiteX2" fmla="*/ 901700 w 5410200"/>
              <a:gd name="connsiteY2" fmla="*/ 0 h 781880"/>
              <a:gd name="connsiteX3" fmla="*/ 901700 w 5410200"/>
              <a:gd name="connsiteY3" fmla="*/ 0 h 781880"/>
              <a:gd name="connsiteX4" fmla="*/ 2254250 w 5410200"/>
              <a:gd name="connsiteY4" fmla="*/ 0 h 781880"/>
              <a:gd name="connsiteX5" fmla="*/ 5279884 w 5410200"/>
              <a:gd name="connsiteY5" fmla="*/ 0 h 781880"/>
              <a:gd name="connsiteX6" fmla="*/ 5410200 w 5410200"/>
              <a:gd name="connsiteY6" fmla="*/ 130316 h 781880"/>
              <a:gd name="connsiteX7" fmla="*/ 5410200 w 5410200"/>
              <a:gd name="connsiteY7" fmla="*/ 456097 h 781880"/>
              <a:gd name="connsiteX8" fmla="*/ 5410200 w 5410200"/>
              <a:gd name="connsiteY8" fmla="*/ 456097 h 781880"/>
              <a:gd name="connsiteX9" fmla="*/ 5410200 w 5410200"/>
              <a:gd name="connsiteY9" fmla="*/ 651567 h 781880"/>
              <a:gd name="connsiteX10" fmla="*/ 5410200 w 5410200"/>
              <a:gd name="connsiteY10" fmla="*/ 651564 h 781880"/>
              <a:gd name="connsiteX11" fmla="*/ 5279884 w 5410200"/>
              <a:gd name="connsiteY11" fmla="*/ 781880 h 781880"/>
              <a:gd name="connsiteX12" fmla="*/ 2254250 w 5410200"/>
              <a:gd name="connsiteY12" fmla="*/ 781880 h 781880"/>
              <a:gd name="connsiteX13" fmla="*/ 2007563 w 5410200"/>
              <a:gd name="connsiteY13" fmla="*/ 1039244 h 781880"/>
              <a:gd name="connsiteX14" fmla="*/ 901700 w 5410200"/>
              <a:gd name="connsiteY14" fmla="*/ 781880 h 781880"/>
              <a:gd name="connsiteX15" fmla="*/ 130316 w 5410200"/>
              <a:gd name="connsiteY15" fmla="*/ 781880 h 781880"/>
              <a:gd name="connsiteX16" fmla="*/ 0 w 5410200"/>
              <a:gd name="connsiteY16" fmla="*/ 651564 h 781880"/>
              <a:gd name="connsiteX17" fmla="*/ 0 w 5410200"/>
              <a:gd name="connsiteY17" fmla="*/ 651567 h 781880"/>
              <a:gd name="connsiteX18" fmla="*/ 0 w 5410200"/>
              <a:gd name="connsiteY18" fmla="*/ 456097 h 781880"/>
              <a:gd name="connsiteX19" fmla="*/ 0 w 5410200"/>
              <a:gd name="connsiteY19" fmla="*/ 456097 h 781880"/>
              <a:gd name="connsiteX20" fmla="*/ 0 w 5410200"/>
              <a:gd name="connsiteY20" fmla="*/ 130316 h 781880"/>
              <a:gd name="connsiteX0" fmla="*/ 0 w 5410200"/>
              <a:gd name="connsiteY0" fmla="*/ 130316 h 781880"/>
              <a:gd name="connsiteX1" fmla="*/ 130316 w 5410200"/>
              <a:gd name="connsiteY1" fmla="*/ 0 h 781880"/>
              <a:gd name="connsiteX2" fmla="*/ 901700 w 5410200"/>
              <a:gd name="connsiteY2" fmla="*/ 0 h 781880"/>
              <a:gd name="connsiteX3" fmla="*/ 901700 w 5410200"/>
              <a:gd name="connsiteY3" fmla="*/ 0 h 781880"/>
              <a:gd name="connsiteX4" fmla="*/ 2254250 w 5410200"/>
              <a:gd name="connsiteY4" fmla="*/ 0 h 781880"/>
              <a:gd name="connsiteX5" fmla="*/ 5279884 w 5410200"/>
              <a:gd name="connsiteY5" fmla="*/ 0 h 781880"/>
              <a:gd name="connsiteX6" fmla="*/ 5410200 w 5410200"/>
              <a:gd name="connsiteY6" fmla="*/ 130316 h 781880"/>
              <a:gd name="connsiteX7" fmla="*/ 5410200 w 5410200"/>
              <a:gd name="connsiteY7" fmla="*/ 456097 h 781880"/>
              <a:gd name="connsiteX8" fmla="*/ 5410200 w 5410200"/>
              <a:gd name="connsiteY8" fmla="*/ 456097 h 781880"/>
              <a:gd name="connsiteX9" fmla="*/ 5410200 w 5410200"/>
              <a:gd name="connsiteY9" fmla="*/ 651567 h 781880"/>
              <a:gd name="connsiteX10" fmla="*/ 5410200 w 5410200"/>
              <a:gd name="connsiteY10" fmla="*/ 651564 h 781880"/>
              <a:gd name="connsiteX11" fmla="*/ 5279884 w 5410200"/>
              <a:gd name="connsiteY11" fmla="*/ 781880 h 781880"/>
              <a:gd name="connsiteX12" fmla="*/ 2254250 w 5410200"/>
              <a:gd name="connsiteY12" fmla="*/ 781880 h 781880"/>
              <a:gd name="connsiteX13" fmla="*/ 901700 w 5410200"/>
              <a:gd name="connsiteY13" fmla="*/ 781880 h 781880"/>
              <a:gd name="connsiteX14" fmla="*/ 130316 w 5410200"/>
              <a:gd name="connsiteY14" fmla="*/ 781880 h 781880"/>
              <a:gd name="connsiteX15" fmla="*/ 0 w 5410200"/>
              <a:gd name="connsiteY15" fmla="*/ 651564 h 781880"/>
              <a:gd name="connsiteX16" fmla="*/ 0 w 5410200"/>
              <a:gd name="connsiteY16" fmla="*/ 651567 h 781880"/>
              <a:gd name="connsiteX17" fmla="*/ 0 w 5410200"/>
              <a:gd name="connsiteY17" fmla="*/ 456097 h 781880"/>
              <a:gd name="connsiteX18" fmla="*/ 0 w 5410200"/>
              <a:gd name="connsiteY18" fmla="*/ 456097 h 781880"/>
              <a:gd name="connsiteX19" fmla="*/ 0 w 5410200"/>
              <a:gd name="connsiteY19" fmla="*/ 130316 h 78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410200" h="781880">
                <a:moveTo>
                  <a:pt x="0" y="130316"/>
                </a:moveTo>
                <a:cubicBezTo>
                  <a:pt x="0" y="58344"/>
                  <a:pt x="58344" y="0"/>
                  <a:pt x="130316" y="0"/>
                </a:cubicBezTo>
                <a:lnTo>
                  <a:pt x="901700" y="0"/>
                </a:lnTo>
                <a:lnTo>
                  <a:pt x="901700" y="0"/>
                </a:lnTo>
                <a:lnTo>
                  <a:pt x="2254250" y="0"/>
                </a:lnTo>
                <a:lnTo>
                  <a:pt x="5279884" y="0"/>
                </a:lnTo>
                <a:cubicBezTo>
                  <a:pt x="5351856" y="0"/>
                  <a:pt x="5410200" y="58344"/>
                  <a:pt x="5410200" y="130316"/>
                </a:cubicBezTo>
                <a:lnTo>
                  <a:pt x="5410200" y="456097"/>
                </a:lnTo>
                <a:lnTo>
                  <a:pt x="5410200" y="456097"/>
                </a:lnTo>
                <a:lnTo>
                  <a:pt x="5410200" y="651567"/>
                </a:lnTo>
                <a:lnTo>
                  <a:pt x="5410200" y="651564"/>
                </a:lnTo>
                <a:cubicBezTo>
                  <a:pt x="5410200" y="723536"/>
                  <a:pt x="5351856" y="781880"/>
                  <a:pt x="5279884" y="781880"/>
                </a:cubicBezTo>
                <a:lnTo>
                  <a:pt x="2254250" y="781880"/>
                </a:lnTo>
                <a:lnTo>
                  <a:pt x="901700" y="781880"/>
                </a:lnTo>
                <a:lnTo>
                  <a:pt x="130316" y="781880"/>
                </a:lnTo>
                <a:cubicBezTo>
                  <a:pt x="58344" y="781880"/>
                  <a:pt x="0" y="723536"/>
                  <a:pt x="0" y="651564"/>
                </a:cubicBezTo>
                <a:lnTo>
                  <a:pt x="0" y="651567"/>
                </a:lnTo>
                <a:lnTo>
                  <a:pt x="0" y="456097"/>
                </a:lnTo>
                <a:lnTo>
                  <a:pt x="0" y="456097"/>
                </a:lnTo>
                <a:lnTo>
                  <a:pt x="0" y="1303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Console.WriteLine("Hello");</a:t>
            </a:r>
            <a:endParaRPr lang="bg-BG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5541823" y="2906831"/>
            <a:ext cx="3659177" cy="648072"/>
          </a:xfrm>
          <a:custGeom>
            <a:avLst/>
            <a:gdLst>
              <a:gd name="connsiteX0" fmla="*/ 0 w 5266063"/>
              <a:gd name="connsiteY0" fmla="*/ 130316 h 781880"/>
              <a:gd name="connsiteX1" fmla="*/ 130316 w 5266063"/>
              <a:gd name="connsiteY1" fmla="*/ 0 h 781880"/>
              <a:gd name="connsiteX2" fmla="*/ 3071870 w 5266063"/>
              <a:gd name="connsiteY2" fmla="*/ 0 h 781880"/>
              <a:gd name="connsiteX3" fmla="*/ 3071870 w 5266063"/>
              <a:gd name="connsiteY3" fmla="*/ 0 h 781880"/>
              <a:gd name="connsiteX4" fmla="*/ 4388386 w 5266063"/>
              <a:gd name="connsiteY4" fmla="*/ 0 h 781880"/>
              <a:gd name="connsiteX5" fmla="*/ 5135747 w 5266063"/>
              <a:gd name="connsiteY5" fmla="*/ 0 h 781880"/>
              <a:gd name="connsiteX6" fmla="*/ 5266063 w 5266063"/>
              <a:gd name="connsiteY6" fmla="*/ 130316 h 781880"/>
              <a:gd name="connsiteX7" fmla="*/ 5266063 w 5266063"/>
              <a:gd name="connsiteY7" fmla="*/ 456097 h 781880"/>
              <a:gd name="connsiteX8" fmla="*/ 5266063 w 5266063"/>
              <a:gd name="connsiteY8" fmla="*/ 456097 h 781880"/>
              <a:gd name="connsiteX9" fmla="*/ 5266063 w 5266063"/>
              <a:gd name="connsiteY9" fmla="*/ 651567 h 781880"/>
              <a:gd name="connsiteX10" fmla="*/ 5266063 w 5266063"/>
              <a:gd name="connsiteY10" fmla="*/ 651564 h 781880"/>
              <a:gd name="connsiteX11" fmla="*/ 5135747 w 5266063"/>
              <a:gd name="connsiteY11" fmla="*/ 781880 h 781880"/>
              <a:gd name="connsiteX12" fmla="*/ 4388386 w 5266063"/>
              <a:gd name="connsiteY12" fmla="*/ 781880 h 781880"/>
              <a:gd name="connsiteX13" fmla="*/ 3471599 w 5266063"/>
              <a:gd name="connsiteY13" fmla="*/ 1078150 h 781880"/>
              <a:gd name="connsiteX14" fmla="*/ 3071870 w 5266063"/>
              <a:gd name="connsiteY14" fmla="*/ 781880 h 781880"/>
              <a:gd name="connsiteX15" fmla="*/ 130316 w 5266063"/>
              <a:gd name="connsiteY15" fmla="*/ 781880 h 781880"/>
              <a:gd name="connsiteX16" fmla="*/ 0 w 5266063"/>
              <a:gd name="connsiteY16" fmla="*/ 651564 h 781880"/>
              <a:gd name="connsiteX17" fmla="*/ 0 w 5266063"/>
              <a:gd name="connsiteY17" fmla="*/ 651567 h 781880"/>
              <a:gd name="connsiteX18" fmla="*/ 0 w 5266063"/>
              <a:gd name="connsiteY18" fmla="*/ 456097 h 781880"/>
              <a:gd name="connsiteX19" fmla="*/ 0 w 5266063"/>
              <a:gd name="connsiteY19" fmla="*/ 456097 h 781880"/>
              <a:gd name="connsiteX20" fmla="*/ 0 w 5266063"/>
              <a:gd name="connsiteY20" fmla="*/ 130316 h 781880"/>
              <a:gd name="connsiteX0" fmla="*/ 0 w 5266063"/>
              <a:gd name="connsiteY0" fmla="*/ 130316 h 781880"/>
              <a:gd name="connsiteX1" fmla="*/ 130316 w 5266063"/>
              <a:gd name="connsiteY1" fmla="*/ 0 h 781880"/>
              <a:gd name="connsiteX2" fmla="*/ 3071870 w 5266063"/>
              <a:gd name="connsiteY2" fmla="*/ 0 h 781880"/>
              <a:gd name="connsiteX3" fmla="*/ 3071870 w 5266063"/>
              <a:gd name="connsiteY3" fmla="*/ 0 h 781880"/>
              <a:gd name="connsiteX4" fmla="*/ 4388386 w 5266063"/>
              <a:gd name="connsiteY4" fmla="*/ 0 h 781880"/>
              <a:gd name="connsiteX5" fmla="*/ 5135747 w 5266063"/>
              <a:gd name="connsiteY5" fmla="*/ 0 h 781880"/>
              <a:gd name="connsiteX6" fmla="*/ 5266063 w 5266063"/>
              <a:gd name="connsiteY6" fmla="*/ 130316 h 781880"/>
              <a:gd name="connsiteX7" fmla="*/ 5266063 w 5266063"/>
              <a:gd name="connsiteY7" fmla="*/ 456097 h 781880"/>
              <a:gd name="connsiteX8" fmla="*/ 5266063 w 5266063"/>
              <a:gd name="connsiteY8" fmla="*/ 456097 h 781880"/>
              <a:gd name="connsiteX9" fmla="*/ 5266063 w 5266063"/>
              <a:gd name="connsiteY9" fmla="*/ 651567 h 781880"/>
              <a:gd name="connsiteX10" fmla="*/ 5266063 w 5266063"/>
              <a:gd name="connsiteY10" fmla="*/ 651564 h 781880"/>
              <a:gd name="connsiteX11" fmla="*/ 5135747 w 5266063"/>
              <a:gd name="connsiteY11" fmla="*/ 781880 h 781880"/>
              <a:gd name="connsiteX12" fmla="*/ 4388386 w 5266063"/>
              <a:gd name="connsiteY12" fmla="*/ 781880 h 781880"/>
              <a:gd name="connsiteX13" fmla="*/ 3071870 w 5266063"/>
              <a:gd name="connsiteY13" fmla="*/ 781880 h 781880"/>
              <a:gd name="connsiteX14" fmla="*/ 130316 w 5266063"/>
              <a:gd name="connsiteY14" fmla="*/ 781880 h 781880"/>
              <a:gd name="connsiteX15" fmla="*/ 0 w 5266063"/>
              <a:gd name="connsiteY15" fmla="*/ 651564 h 781880"/>
              <a:gd name="connsiteX16" fmla="*/ 0 w 5266063"/>
              <a:gd name="connsiteY16" fmla="*/ 651567 h 781880"/>
              <a:gd name="connsiteX17" fmla="*/ 0 w 5266063"/>
              <a:gd name="connsiteY17" fmla="*/ 456097 h 781880"/>
              <a:gd name="connsiteX18" fmla="*/ 0 w 5266063"/>
              <a:gd name="connsiteY18" fmla="*/ 456097 h 781880"/>
              <a:gd name="connsiteX19" fmla="*/ 0 w 5266063"/>
              <a:gd name="connsiteY19" fmla="*/ 130316 h 78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266063" h="781880">
                <a:moveTo>
                  <a:pt x="0" y="130316"/>
                </a:moveTo>
                <a:cubicBezTo>
                  <a:pt x="0" y="58344"/>
                  <a:pt x="58344" y="0"/>
                  <a:pt x="130316" y="0"/>
                </a:cubicBezTo>
                <a:lnTo>
                  <a:pt x="3071870" y="0"/>
                </a:lnTo>
                <a:lnTo>
                  <a:pt x="3071870" y="0"/>
                </a:lnTo>
                <a:lnTo>
                  <a:pt x="4388386" y="0"/>
                </a:lnTo>
                <a:lnTo>
                  <a:pt x="5135747" y="0"/>
                </a:lnTo>
                <a:cubicBezTo>
                  <a:pt x="5207719" y="0"/>
                  <a:pt x="5266063" y="58344"/>
                  <a:pt x="5266063" y="130316"/>
                </a:cubicBezTo>
                <a:lnTo>
                  <a:pt x="5266063" y="456097"/>
                </a:lnTo>
                <a:lnTo>
                  <a:pt x="5266063" y="456097"/>
                </a:lnTo>
                <a:lnTo>
                  <a:pt x="5266063" y="651567"/>
                </a:lnTo>
                <a:lnTo>
                  <a:pt x="5266063" y="651564"/>
                </a:lnTo>
                <a:cubicBezTo>
                  <a:pt x="5266063" y="723536"/>
                  <a:pt x="5207719" y="781880"/>
                  <a:pt x="5135747" y="781880"/>
                </a:cubicBezTo>
                <a:lnTo>
                  <a:pt x="4388386" y="781880"/>
                </a:lnTo>
                <a:lnTo>
                  <a:pt x="3071870" y="781880"/>
                </a:lnTo>
                <a:lnTo>
                  <a:pt x="130316" y="781880"/>
                </a:lnTo>
                <a:cubicBezTo>
                  <a:pt x="58344" y="781880"/>
                  <a:pt x="0" y="723536"/>
                  <a:pt x="0" y="651564"/>
                </a:cubicBezTo>
                <a:lnTo>
                  <a:pt x="0" y="651567"/>
                </a:lnTo>
                <a:lnTo>
                  <a:pt x="0" y="456097"/>
                </a:lnTo>
                <a:lnTo>
                  <a:pt x="0" y="456097"/>
                </a:lnTo>
                <a:lnTo>
                  <a:pt x="0" y="1303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print("Hello")</a:t>
            </a:r>
            <a:endParaRPr lang="bg-BG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 descr="Ð ÐµÐ·ÑÐ»ÑÐ°Ñ Ñ Ð¸Ð·Ð¾Ð±ÑÐ°Ð¶ÐµÐ½Ð¸Ðµ Ð·Ð° c# logo">
            <a:extLst>
              <a:ext uri="{FF2B5EF4-FFF2-40B4-BE49-F238E27FC236}">
                <a16:creationId xmlns:a16="http://schemas.microsoft.com/office/drawing/2014/main" id="{5BEB5997-EAC4-44BE-B3F7-4EA3ADCB7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962" y="1237572"/>
            <a:ext cx="1194392" cy="128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Ð ÐµÐ·ÑÐ»ÑÐ°Ñ Ñ Ð¸Ð·Ð¾Ð±ÑÐ°Ð¶ÐµÐ½Ð¸Ðµ Ð·Ð° python png">
            <a:extLst>
              <a:ext uri="{FF2B5EF4-FFF2-40B4-BE49-F238E27FC236}">
                <a16:creationId xmlns:a16="http://schemas.microsoft.com/office/drawing/2014/main" id="{3DF90E48-D9D0-48EA-9CC6-BC3CE7380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322" y="2672694"/>
            <a:ext cx="2232692" cy="111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utoShape 5">
            <a:extLst>
              <a:ext uri="{FF2B5EF4-FFF2-40B4-BE49-F238E27FC236}">
                <a16:creationId xmlns:a16="http://schemas.microsoft.com/office/drawing/2014/main" id="{33A2CB94-9B54-4799-9D0D-ADDEF7F69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761" y="4195861"/>
            <a:ext cx="6040849" cy="693320"/>
          </a:xfrm>
          <a:custGeom>
            <a:avLst/>
            <a:gdLst>
              <a:gd name="connsiteX0" fmla="*/ 0 w 5410200"/>
              <a:gd name="connsiteY0" fmla="*/ 130316 h 781880"/>
              <a:gd name="connsiteX1" fmla="*/ 130316 w 5410200"/>
              <a:gd name="connsiteY1" fmla="*/ 0 h 781880"/>
              <a:gd name="connsiteX2" fmla="*/ 901700 w 5410200"/>
              <a:gd name="connsiteY2" fmla="*/ 0 h 781880"/>
              <a:gd name="connsiteX3" fmla="*/ 901700 w 5410200"/>
              <a:gd name="connsiteY3" fmla="*/ 0 h 781880"/>
              <a:gd name="connsiteX4" fmla="*/ 2254250 w 5410200"/>
              <a:gd name="connsiteY4" fmla="*/ 0 h 781880"/>
              <a:gd name="connsiteX5" fmla="*/ 5279884 w 5410200"/>
              <a:gd name="connsiteY5" fmla="*/ 0 h 781880"/>
              <a:gd name="connsiteX6" fmla="*/ 5410200 w 5410200"/>
              <a:gd name="connsiteY6" fmla="*/ 130316 h 781880"/>
              <a:gd name="connsiteX7" fmla="*/ 5410200 w 5410200"/>
              <a:gd name="connsiteY7" fmla="*/ 456097 h 781880"/>
              <a:gd name="connsiteX8" fmla="*/ 5410200 w 5410200"/>
              <a:gd name="connsiteY8" fmla="*/ 456097 h 781880"/>
              <a:gd name="connsiteX9" fmla="*/ 5410200 w 5410200"/>
              <a:gd name="connsiteY9" fmla="*/ 651567 h 781880"/>
              <a:gd name="connsiteX10" fmla="*/ 5410200 w 5410200"/>
              <a:gd name="connsiteY10" fmla="*/ 651564 h 781880"/>
              <a:gd name="connsiteX11" fmla="*/ 5279884 w 5410200"/>
              <a:gd name="connsiteY11" fmla="*/ 781880 h 781880"/>
              <a:gd name="connsiteX12" fmla="*/ 2254250 w 5410200"/>
              <a:gd name="connsiteY12" fmla="*/ 781880 h 781880"/>
              <a:gd name="connsiteX13" fmla="*/ 2007563 w 5410200"/>
              <a:gd name="connsiteY13" fmla="*/ 1039244 h 781880"/>
              <a:gd name="connsiteX14" fmla="*/ 901700 w 5410200"/>
              <a:gd name="connsiteY14" fmla="*/ 781880 h 781880"/>
              <a:gd name="connsiteX15" fmla="*/ 130316 w 5410200"/>
              <a:gd name="connsiteY15" fmla="*/ 781880 h 781880"/>
              <a:gd name="connsiteX16" fmla="*/ 0 w 5410200"/>
              <a:gd name="connsiteY16" fmla="*/ 651564 h 781880"/>
              <a:gd name="connsiteX17" fmla="*/ 0 w 5410200"/>
              <a:gd name="connsiteY17" fmla="*/ 651567 h 781880"/>
              <a:gd name="connsiteX18" fmla="*/ 0 w 5410200"/>
              <a:gd name="connsiteY18" fmla="*/ 456097 h 781880"/>
              <a:gd name="connsiteX19" fmla="*/ 0 w 5410200"/>
              <a:gd name="connsiteY19" fmla="*/ 456097 h 781880"/>
              <a:gd name="connsiteX20" fmla="*/ 0 w 5410200"/>
              <a:gd name="connsiteY20" fmla="*/ 130316 h 781880"/>
              <a:gd name="connsiteX0" fmla="*/ 0 w 5410200"/>
              <a:gd name="connsiteY0" fmla="*/ 130316 h 781880"/>
              <a:gd name="connsiteX1" fmla="*/ 130316 w 5410200"/>
              <a:gd name="connsiteY1" fmla="*/ 0 h 781880"/>
              <a:gd name="connsiteX2" fmla="*/ 901700 w 5410200"/>
              <a:gd name="connsiteY2" fmla="*/ 0 h 781880"/>
              <a:gd name="connsiteX3" fmla="*/ 901700 w 5410200"/>
              <a:gd name="connsiteY3" fmla="*/ 0 h 781880"/>
              <a:gd name="connsiteX4" fmla="*/ 2254250 w 5410200"/>
              <a:gd name="connsiteY4" fmla="*/ 0 h 781880"/>
              <a:gd name="connsiteX5" fmla="*/ 5279884 w 5410200"/>
              <a:gd name="connsiteY5" fmla="*/ 0 h 781880"/>
              <a:gd name="connsiteX6" fmla="*/ 5410200 w 5410200"/>
              <a:gd name="connsiteY6" fmla="*/ 130316 h 781880"/>
              <a:gd name="connsiteX7" fmla="*/ 5410200 w 5410200"/>
              <a:gd name="connsiteY7" fmla="*/ 456097 h 781880"/>
              <a:gd name="connsiteX8" fmla="*/ 5410200 w 5410200"/>
              <a:gd name="connsiteY8" fmla="*/ 456097 h 781880"/>
              <a:gd name="connsiteX9" fmla="*/ 5410200 w 5410200"/>
              <a:gd name="connsiteY9" fmla="*/ 651567 h 781880"/>
              <a:gd name="connsiteX10" fmla="*/ 5410200 w 5410200"/>
              <a:gd name="connsiteY10" fmla="*/ 651564 h 781880"/>
              <a:gd name="connsiteX11" fmla="*/ 5279884 w 5410200"/>
              <a:gd name="connsiteY11" fmla="*/ 781880 h 781880"/>
              <a:gd name="connsiteX12" fmla="*/ 2254250 w 5410200"/>
              <a:gd name="connsiteY12" fmla="*/ 781880 h 781880"/>
              <a:gd name="connsiteX13" fmla="*/ 901700 w 5410200"/>
              <a:gd name="connsiteY13" fmla="*/ 781880 h 781880"/>
              <a:gd name="connsiteX14" fmla="*/ 130316 w 5410200"/>
              <a:gd name="connsiteY14" fmla="*/ 781880 h 781880"/>
              <a:gd name="connsiteX15" fmla="*/ 0 w 5410200"/>
              <a:gd name="connsiteY15" fmla="*/ 651564 h 781880"/>
              <a:gd name="connsiteX16" fmla="*/ 0 w 5410200"/>
              <a:gd name="connsiteY16" fmla="*/ 651567 h 781880"/>
              <a:gd name="connsiteX17" fmla="*/ 0 w 5410200"/>
              <a:gd name="connsiteY17" fmla="*/ 456097 h 781880"/>
              <a:gd name="connsiteX18" fmla="*/ 0 w 5410200"/>
              <a:gd name="connsiteY18" fmla="*/ 456097 h 781880"/>
              <a:gd name="connsiteX19" fmla="*/ 0 w 5410200"/>
              <a:gd name="connsiteY19" fmla="*/ 130316 h 78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410200" h="781880">
                <a:moveTo>
                  <a:pt x="0" y="130316"/>
                </a:moveTo>
                <a:cubicBezTo>
                  <a:pt x="0" y="58344"/>
                  <a:pt x="58344" y="0"/>
                  <a:pt x="130316" y="0"/>
                </a:cubicBezTo>
                <a:lnTo>
                  <a:pt x="901700" y="0"/>
                </a:lnTo>
                <a:lnTo>
                  <a:pt x="901700" y="0"/>
                </a:lnTo>
                <a:lnTo>
                  <a:pt x="2254250" y="0"/>
                </a:lnTo>
                <a:lnTo>
                  <a:pt x="5279884" y="0"/>
                </a:lnTo>
                <a:cubicBezTo>
                  <a:pt x="5351856" y="0"/>
                  <a:pt x="5410200" y="58344"/>
                  <a:pt x="5410200" y="130316"/>
                </a:cubicBezTo>
                <a:lnTo>
                  <a:pt x="5410200" y="456097"/>
                </a:lnTo>
                <a:lnTo>
                  <a:pt x="5410200" y="456097"/>
                </a:lnTo>
                <a:lnTo>
                  <a:pt x="5410200" y="651567"/>
                </a:lnTo>
                <a:lnTo>
                  <a:pt x="5410200" y="651564"/>
                </a:lnTo>
                <a:cubicBezTo>
                  <a:pt x="5410200" y="723536"/>
                  <a:pt x="5351856" y="781880"/>
                  <a:pt x="5279884" y="781880"/>
                </a:cubicBezTo>
                <a:lnTo>
                  <a:pt x="2254250" y="781880"/>
                </a:lnTo>
                <a:lnTo>
                  <a:pt x="901700" y="781880"/>
                </a:lnTo>
                <a:lnTo>
                  <a:pt x="130316" y="781880"/>
                </a:lnTo>
                <a:cubicBezTo>
                  <a:pt x="58344" y="781880"/>
                  <a:pt x="0" y="723536"/>
                  <a:pt x="0" y="651564"/>
                </a:cubicBezTo>
                <a:lnTo>
                  <a:pt x="0" y="651567"/>
                </a:lnTo>
                <a:lnTo>
                  <a:pt x="0" y="456097"/>
                </a:lnTo>
                <a:lnTo>
                  <a:pt x="0" y="456097"/>
                </a:lnTo>
                <a:lnTo>
                  <a:pt x="0" y="1303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System.out.println("Hello");</a:t>
            </a:r>
            <a:endParaRPr lang="bg-BG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4" name="Picture 4" descr="Ð ÐµÐ·ÑÐ»ÑÐ°Ñ Ñ Ð¸Ð·Ð¾Ð±ÑÐ°Ð¶ÐµÐ½Ð¸Ðµ Ð·Ð° java logo">
            <a:extLst>
              <a:ext uri="{FF2B5EF4-FFF2-40B4-BE49-F238E27FC236}">
                <a16:creationId xmlns:a16="http://schemas.microsoft.com/office/drawing/2014/main" id="{ECE77175-C553-4399-BFB9-530D55217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387" y="3927850"/>
            <a:ext cx="1229342" cy="1229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5">
            <a:extLst>
              <a:ext uri="{FF2B5EF4-FFF2-40B4-BE49-F238E27FC236}">
                <a16:creationId xmlns:a16="http://schemas.microsoft.com/office/drawing/2014/main" id="{0F8C9FD5-C8E0-46F8-91C5-8CB5FA439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9099" y="5590689"/>
            <a:ext cx="4761300" cy="648072"/>
          </a:xfrm>
          <a:custGeom>
            <a:avLst/>
            <a:gdLst>
              <a:gd name="connsiteX0" fmla="*/ 0 w 5334000"/>
              <a:gd name="connsiteY0" fmla="*/ 130316 h 781880"/>
              <a:gd name="connsiteX1" fmla="*/ 130316 w 5334000"/>
              <a:gd name="connsiteY1" fmla="*/ 0 h 781880"/>
              <a:gd name="connsiteX2" fmla="*/ 3111500 w 5334000"/>
              <a:gd name="connsiteY2" fmla="*/ 0 h 781880"/>
              <a:gd name="connsiteX3" fmla="*/ 3111500 w 5334000"/>
              <a:gd name="connsiteY3" fmla="*/ 0 h 781880"/>
              <a:gd name="connsiteX4" fmla="*/ 4445000 w 5334000"/>
              <a:gd name="connsiteY4" fmla="*/ 0 h 781880"/>
              <a:gd name="connsiteX5" fmla="*/ 5203684 w 5334000"/>
              <a:gd name="connsiteY5" fmla="*/ 0 h 781880"/>
              <a:gd name="connsiteX6" fmla="*/ 5334000 w 5334000"/>
              <a:gd name="connsiteY6" fmla="*/ 130316 h 781880"/>
              <a:gd name="connsiteX7" fmla="*/ 5334000 w 5334000"/>
              <a:gd name="connsiteY7" fmla="*/ 456097 h 781880"/>
              <a:gd name="connsiteX8" fmla="*/ 5334000 w 5334000"/>
              <a:gd name="connsiteY8" fmla="*/ 456097 h 781880"/>
              <a:gd name="connsiteX9" fmla="*/ 5334000 w 5334000"/>
              <a:gd name="connsiteY9" fmla="*/ 651567 h 781880"/>
              <a:gd name="connsiteX10" fmla="*/ 5334000 w 5334000"/>
              <a:gd name="connsiteY10" fmla="*/ 651564 h 781880"/>
              <a:gd name="connsiteX11" fmla="*/ 5203684 w 5334000"/>
              <a:gd name="connsiteY11" fmla="*/ 781880 h 781880"/>
              <a:gd name="connsiteX12" fmla="*/ 4445000 w 5334000"/>
              <a:gd name="connsiteY12" fmla="*/ 781880 h 781880"/>
              <a:gd name="connsiteX13" fmla="*/ 3516386 w 5334000"/>
              <a:gd name="connsiteY13" fmla="*/ 1078150 h 781880"/>
              <a:gd name="connsiteX14" fmla="*/ 3111500 w 5334000"/>
              <a:gd name="connsiteY14" fmla="*/ 781880 h 781880"/>
              <a:gd name="connsiteX15" fmla="*/ 130316 w 5334000"/>
              <a:gd name="connsiteY15" fmla="*/ 781880 h 781880"/>
              <a:gd name="connsiteX16" fmla="*/ 0 w 5334000"/>
              <a:gd name="connsiteY16" fmla="*/ 651564 h 781880"/>
              <a:gd name="connsiteX17" fmla="*/ 0 w 5334000"/>
              <a:gd name="connsiteY17" fmla="*/ 651567 h 781880"/>
              <a:gd name="connsiteX18" fmla="*/ 0 w 5334000"/>
              <a:gd name="connsiteY18" fmla="*/ 456097 h 781880"/>
              <a:gd name="connsiteX19" fmla="*/ 0 w 5334000"/>
              <a:gd name="connsiteY19" fmla="*/ 456097 h 781880"/>
              <a:gd name="connsiteX20" fmla="*/ 0 w 5334000"/>
              <a:gd name="connsiteY20" fmla="*/ 130316 h 781880"/>
              <a:gd name="connsiteX0" fmla="*/ 0 w 5334000"/>
              <a:gd name="connsiteY0" fmla="*/ 130316 h 781880"/>
              <a:gd name="connsiteX1" fmla="*/ 130316 w 5334000"/>
              <a:gd name="connsiteY1" fmla="*/ 0 h 781880"/>
              <a:gd name="connsiteX2" fmla="*/ 3111500 w 5334000"/>
              <a:gd name="connsiteY2" fmla="*/ 0 h 781880"/>
              <a:gd name="connsiteX3" fmla="*/ 3111500 w 5334000"/>
              <a:gd name="connsiteY3" fmla="*/ 0 h 781880"/>
              <a:gd name="connsiteX4" fmla="*/ 4445000 w 5334000"/>
              <a:gd name="connsiteY4" fmla="*/ 0 h 781880"/>
              <a:gd name="connsiteX5" fmla="*/ 5203684 w 5334000"/>
              <a:gd name="connsiteY5" fmla="*/ 0 h 781880"/>
              <a:gd name="connsiteX6" fmla="*/ 5334000 w 5334000"/>
              <a:gd name="connsiteY6" fmla="*/ 130316 h 781880"/>
              <a:gd name="connsiteX7" fmla="*/ 5334000 w 5334000"/>
              <a:gd name="connsiteY7" fmla="*/ 456097 h 781880"/>
              <a:gd name="connsiteX8" fmla="*/ 5334000 w 5334000"/>
              <a:gd name="connsiteY8" fmla="*/ 456097 h 781880"/>
              <a:gd name="connsiteX9" fmla="*/ 5334000 w 5334000"/>
              <a:gd name="connsiteY9" fmla="*/ 651567 h 781880"/>
              <a:gd name="connsiteX10" fmla="*/ 5334000 w 5334000"/>
              <a:gd name="connsiteY10" fmla="*/ 651564 h 781880"/>
              <a:gd name="connsiteX11" fmla="*/ 5203684 w 5334000"/>
              <a:gd name="connsiteY11" fmla="*/ 781880 h 781880"/>
              <a:gd name="connsiteX12" fmla="*/ 4445000 w 5334000"/>
              <a:gd name="connsiteY12" fmla="*/ 781880 h 781880"/>
              <a:gd name="connsiteX13" fmla="*/ 3111500 w 5334000"/>
              <a:gd name="connsiteY13" fmla="*/ 781880 h 781880"/>
              <a:gd name="connsiteX14" fmla="*/ 130316 w 5334000"/>
              <a:gd name="connsiteY14" fmla="*/ 781880 h 781880"/>
              <a:gd name="connsiteX15" fmla="*/ 0 w 5334000"/>
              <a:gd name="connsiteY15" fmla="*/ 651564 h 781880"/>
              <a:gd name="connsiteX16" fmla="*/ 0 w 5334000"/>
              <a:gd name="connsiteY16" fmla="*/ 651567 h 781880"/>
              <a:gd name="connsiteX17" fmla="*/ 0 w 5334000"/>
              <a:gd name="connsiteY17" fmla="*/ 456097 h 781880"/>
              <a:gd name="connsiteX18" fmla="*/ 0 w 5334000"/>
              <a:gd name="connsiteY18" fmla="*/ 456097 h 781880"/>
              <a:gd name="connsiteX19" fmla="*/ 0 w 5334000"/>
              <a:gd name="connsiteY19" fmla="*/ 130316 h 78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34000" h="781880">
                <a:moveTo>
                  <a:pt x="0" y="130316"/>
                </a:moveTo>
                <a:cubicBezTo>
                  <a:pt x="0" y="58344"/>
                  <a:pt x="58344" y="0"/>
                  <a:pt x="130316" y="0"/>
                </a:cubicBezTo>
                <a:lnTo>
                  <a:pt x="3111500" y="0"/>
                </a:lnTo>
                <a:lnTo>
                  <a:pt x="3111500" y="0"/>
                </a:lnTo>
                <a:lnTo>
                  <a:pt x="4445000" y="0"/>
                </a:lnTo>
                <a:lnTo>
                  <a:pt x="5203684" y="0"/>
                </a:lnTo>
                <a:cubicBezTo>
                  <a:pt x="5275656" y="0"/>
                  <a:pt x="5334000" y="58344"/>
                  <a:pt x="5334000" y="130316"/>
                </a:cubicBezTo>
                <a:lnTo>
                  <a:pt x="5334000" y="456097"/>
                </a:lnTo>
                <a:lnTo>
                  <a:pt x="5334000" y="456097"/>
                </a:lnTo>
                <a:lnTo>
                  <a:pt x="5334000" y="651567"/>
                </a:lnTo>
                <a:lnTo>
                  <a:pt x="5334000" y="651564"/>
                </a:lnTo>
                <a:cubicBezTo>
                  <a:pt x="5334000" y="723536"/>
                  <a:pt x="5275656" y="781880"/>
                  <a:pt x="5203684" y="781880"/>
                </a:cubicBezTo>
                <a:lnTo>
                  <a:pt x="4445000" y="781880"/>
                </a:lnTo>
                <a:lnTo>
                  <a:pt x="3111500" y="781880"/>
                </a:lnTo>
                <a:lnTo>
                  <a:pt x="130316" y="781880"/>
                </a:lnTo>
                <a:cubicBezTo>
                  <a:pt x="58344" y="781880"/>
                  <a:pt x="0" y="723536"/>
                  <a:pt x="0" y="651564"/>
                </a:cubicBezTo>
                <a:lnTo>
                  <a:pt x="0" y="651567"/>
                </a:lnTo>
                <a:lnTo>
                  <a:pt x="0" y="456097"/>
                </a:lnTo>
                <a:lnTo>
                  <a:pt x="0" y="456097"/>
                </a:lnTo>
                <a:lnTo>
                  <a:pt x="0" y="1303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console.log("Hello");</a:t>
            </a:r>
            <a:endParaRPr lang="bg-BG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7" name="Picture 8" descr="Ð ÐµÐ·ÑÐ»ÑÐ°Ñ Ñ Ð¸Ð·Ð¾Ð±ÑÐ°Ð¶ÐµÐ½Ð¸Ðµ Ð·Ð° javascript official logo">
            <a:extLst>
              <a:ext uri="{FF2B5EF4-FFF2-40B4-BE49-F238E27FC236}">
                <a16:creationId xmlns:a16="http://schemas.microsoft.com/office/drawing/2014/main" id="{725171A9-F02D-4B02-9625-477747D41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049" y="5304535"/>
            <a:ext cx="1221238" cy="122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lide Number">
            <a:extLst>
              <a:ext uri="{FF2B5EF4-FFF2-40B4-BE49-F238E27FC236}">
                <a16:creationId xmlns:a16="http://schemas.microsoft.com/office/drawing/2014/main" id="{2899AB14-8C46-46C1-8B38-CA954FBAAD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627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3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F9F131-C88C-47FD-80E1-4DCDB3FA4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7568" y="1121745"/>
            <a:ext cx="9543989" cy="538445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799" dirty="0"/>
              <a:t>Програмите се пишат на </a:t>
            </a:r>
            <a:r>
              <a:rPr lang="bg-BG" sz="3799" b="1" dirty="0">
                <a:solidFill>
                  <a:schemeClr val="bg1"/>
                </a:solidFill>
              </a:rPr>
              <a:t>език за</a:t>
            </a:r>
            <a:r>
              <a:rPr lang="en-US" sz="3799" b="1" dirty="0">
                <a:solidFill>
                  <a:schemeClr val="bg1"/>
                </a:solidFill>
              </a:rPr>
              <a:t> </a:t>
            </a:r>
            <a:r>
              <a:rPr lang="bg-BG" sz="3799" b="1" dirty="0">
                <a:solidFill>
                  <a:schemeClr val="bg1"/>
                </a:solidFill>
              </a:rPr>
              <a:t>програмиране</a:t>
            </a:r>
          </a:p>
          <a:p>
            <a:pPr lvl="1">
              <a:lnSpc>
                <a:spcPct val="100000"/>
              </a:lnSpc>
            </a:pPr>
            <a:r>
              <a:rPr lang="bg-BG" sz="3799" dirty="0"/>
              <a:t>Например </a:t>
            </a:r>
            <a:r>
              <a:rPr lang="en-US" sz="3799" dirty="0"/>
              <a:t>C#, Java, JavaScript</a:t>
            </a:r>
            <a:r>
              <a:rPr lang="bg-BG" sz="3799" dirty="0"/>
              <a:t>,</a:t>
            </a:r>
            <a:r>
              <a:rPr lang="en-US" sz="3799" dirty="0"/>
              <a:t> Python, PHP</a:t>
            </a:r>
            <a:r>
              <a:rPr lang="bg-BG" sz="3799" dirty="0"/>
              <a:t>, </a:t>
            </a:r>
            <a:r>
              <a:rPr lang="en-US" sz="3799" dirty="0"/>
              <a:t>C</a:t>
            </a:r>
            <a:r>
              <a:rPr lang="bg-BG" sz="3799" dirty="0"/>
              <a:t>, </a:t>
            </a:r>
            <a:r>
              <a:rPr lang="en-US" sz="3799" dirty="0"/>
              <a:t>C++, </a:t>
            </a:r>
            <a:r>
              <a:rPr lang="bg-BG" sz="3799" dirty="0"/>
              <a:t>…</a:t>
            </a:r>
          </a:p>
          <a:p>
            <a:pPr>
              <a:lnSpc>
                <a:spcPct val="100000"/>
              </a:lnSpc>
            </a:pPr>
            <a:r>
              <a:rPr lang="bg-BG" sz="3999" dirty="0"/>
              <a:t>Използва се </a:t>
            </a:r>
            <a:r>
              <a:rPr lang="bg-BG" sz="3999" b="1" dirty="0">
                <a:solidFill>
                  <a:schemeClr val="bg1"/>
                </a:solidFill>
              </a:rPr>
              <a:t>среда за програмиране</a:t>
            </a:r>
            <a:r>
              <a:rPr lang="bg-BG" sz="3999" dirty="0"/>
              <a:t> (например</a:t>
            </a:r>
            <a:r>
              <a:rPr lang="en-US" sz="3999" dirty="0"/>
              <a:t> Visual Studio)</a:t>
            </a:r>
            <a:endParaRPr lang="bg-BG" sz="3999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Езици за програмиране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7AA1C05-E265-4410-BC81-62D55093BFC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86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2044" y="1121745"/>
            <a:ext cx="9901655" cy="554514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Програма == </a:t>
            </a:r>
            <a:r>
              <a:rPr lang="bg-BG" sz="3600" b="1" dirty="0">
                <a:solidFill>
                  <a:schemeClr val="bg1"/>
                </a:solidFill>
              </a:rPr>
              <a:t>последователност от команди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Съдържа пресмятания, проверки, повторения</a:t>
            </a:r>
            <a:r>
              <a:rPr lang="en-US" sz="3200" dirty="0"/>
              <a:t> </a:t>
            </a:r>
            <a:r>
              <a:rPr lang="bg-BG" sz="3200" dirty="0"/>
              <a:t>и др.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600" dirty="0"/>
              <a:t>Програмите се пишат в текстов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sz="3200" dirty="0"/>
              <a:t>Текстът на програмата се нарича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сорс код</a:t>
            </a:r>
          </a:p>
          <a:p>
            <a:pPr>
              <a:lnSpc>
                <a:spcPct val="100000"/>
              </a:lnSpc>
            </a:pPr>
            <a:r>
              <a:rPr lang="bg-BG" sz="3600" dirty="0"/>
              <a:t>Сорс кодът се компилира до изпълним файл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Например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Program.cs</a:t>
            </a:r>
            <a:r>
              <a:rPr lang="en-US" sz="3200" dirty="0"/>
              <a:t> </a:t>
            </a:r>
            <a:r>
              <a:rPr lang="bg-BG" sz="3200" dirty="0">
                <a:sym typeface="Wingdings" panose="05000000000000000000" pitchFamily="2" charset="2"/>
              </a:rPr>
              <a:t>се компилира до</a:t>
            </a:r>
            <a:r>
              <a:rPr lang="en-US" sz="3200" dirty="0">
                <a:sym typeface="Wingdings" panose="05000000000000000000" pitchFamily="2" charset="2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Program.exe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Компютърни програми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A8F4687-36CA-49B2-BF44-1F09D284351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18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3440</TotalTime>
  <Words>3303</Words>
  <Application>Microsoft Macintosh PowerPoint</Application>
  <PresentationFormat>Widescreen</PresentationFormat>
  <Paragraphs>527</Paragraphs>
  <Slides>52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Consolas</vt:lpstr>
      <vt:lpstr>Wingdings</vt:lpstr>
      <vt:lpstr>Wingdings 2</vt:lpstr>
      <vt:lpstr>SoftUni</vt:lpstr>
      <vt:lpstr>Въведение в програмирането</vt:lpstr>
      <vt:lpstr>Съдържание</vt:lpstr>
      <vt:lpstr>Какво означава да  "програмираме"?</vt:lpstr>
      <vt:lpstr>Какво означава "програмиране"?</vt:lpstr>
      <vt:lpstr>Езиците като начин на комуникация</vt:lpstr>
      <vt:lpstr>Начин на комуникация (1)</vt:lpstr>
      <vt:lpstr>Начин на комуникация (2)</vt:lpstr>
      <vt:lpstr>Езици за програмиране</vt:lpstr>
      <vt:lpstr>Компютърни програми</vt:lpstr>
      <vt:lpstr>Интересно за C#</vt:lpstr>
      <vt:lpstr>Конзолни програми</vt:lpstr>
      <vt:lpstr>Среда за разработка</vt:lpstr>
      <vt:lpstr>Създаване на конзолна програма</vt:lpstr>
      <vt:lpstr>Писане на програмен код (1)</vt:lpstr>
      <vt:lpstr>Писане на програмен код (2)</vt:lpstr>
      <vt:lpstr>Стартиране на програмата</vt:lpstr>
      <vt:lpstr>Тестване на програмата в Judge</vt:lpstr>
      <vt:lpstr>Типични грешки в C# програмите (1)</vt:lpstr>
      <vt:lpstr>Типични грешки в C# програмите (2)</vt:lpstr>
      <vt:lpstr>Задача: Числата от 1 до 10</vt:lpstr>
      <vt:lpstr>Променливи и типове данни</vt:lpstr>
      <vt:lpstr>Променливи</vt:lpstr>
      <vt:lpstr>Типове данни (1)</vt:lpstr>
      <vt:lpstr>Типове данни (2)</vt:lpstr>
      <vt:lpstr>Работа с конзола</vt:lpstr>
      <vt:lpstr>Прочитане на текст</vt:lpstr>
      <vt:lpstr>Четене на текст</vt:lpstr>
      <vt:lpstr>Интерполация</vt:lpstr>
      <vt:lpstr>Задача: Поздрав по име</vt:lpstr>
      <vt:lpstr>Решение: Поздрав по име</vt:lpstr>
      <vt:lpstr>Съединяване на текст и число</vt:lpstr>
      <vt:lpstr>Задача: Долепяне на данни</vt:lpstr>
      <vt:lpstr>Задача: Лице на квадрат</vt:lpstr>
      <vt:lpstr>Задача: Конвертиране от инчове в сантиметри</vt:lpstr>
      <vt:lpstr>Прости операции с дебъгер</vt:lpstr>
      <vt:lpstr>Дебъгване</vt:lpstr>
      <vt:lpstr>Дебъгване във Visual Studio</vt:lpstr>
      <vt:lpstr>Работа с числа</vt:lpstr>
      <vt:lpstr>Аритметични операции: + и -</vt:lpstr>
      <vt:lpstr>Аритметични операции: * и /</vt:lpstr>
      <vt:lpstr>Особености при деление на числа</vt:lpstr>
      <vt:lpstr>Аритметични операции: %</vt:lpstr>
      <vt:lpstr>Увеличаване (1)</vt:lpstr>
      <vt:lpstr>Увеличаване (2)</vt:lpstr>
      <vt:lpstr>Намаляване (1) </vt:lpstr>
      <vt:lpstr>Намаляване (2)</vt:lpstr>
      <vt:lpstr>Закръгляне и абсолютна стойност</vt:lpstr>
      <vt:lpstr>Форматиране и закръгляне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Въведение в програмирането</dc:title>
  <dc:subject>Модул 1 - ООП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148</cp:revision>
  <dcterms:created xsi:type="dcterms:W3CDTF">2018-05-23T13:08:44Z</dcterms:created>
  <dcterms:modified xsi:type="dcterms:W3CDTF">2023-05-16T08:56:22Z</dcterms:modified>
  <cp:category>computer programming;programming;C#;програмиране;кодиране</cp:category>
</cp:coreProperties>
</file>