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596" r:id="rId14"/>
    <p:sldId id="291" r:id="rId15"/>
    <p:sldId id="535" r:id="rId16"/>
    <p:sldId id="536" r:id="rId17"/>
    <p:sldId id="399" r:id="rId18"/>
    <p:sldId id="576" r:id="rId19"/>
    <p:sldId id="260" r:id="rId20"/>
    <p:sldId id="276" r:id="rId21"/>
    <p:sldId id="571" r:id="rId22"/>
    <p:sldId id="558" r:id="rId23"/>
    <p:sldId id="574" r:id="rId24"/>
    <p:sldId id="567" r:id="rId25"/>
    <p:sldId id="586" r:id="rId26"/>
    <p:sldId id="595" r:id="rId27"/>
    <p:sldId id="573" r:id="rId28"/>
    <p:sldId id="587" r:id="rId29"/>
    <p:sldId id="588" r:id="rId30"/>
    <p:sldId id="572" r:id="rId31"/>
    <p:sldId id="589" r:id="rId32"/>
    <p:sldId id="592" r:id="rId33"/>
    <p:sldId id="492" r:id="rId34"/>
    <p:sldId id="299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D02A722-81FE-4A92-9563-A2DF353CE6E0}">
          <p14:sldIdLst>
            <p14:sldId id="256"/>
            <p14:sldId id="257"/>
          </p14:sldIdLst>
        </p14:section>
        <p14:section name="Данни" id="{DF2A1A09-D2D1-4E5A-B992-C3977A43D5F6}">
          <p14:sldIdLst>
            <p14:sldId id="537"/>
            <p14:sldId id="267"/>
            <p14:sldId id="268"/>
          </p14:sldIdLst>
        </p14:section>
        <p14:section name="Структури от данни" id="{2E7DDF20-E45C-45E4-9287-F1D55FC0E805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F4C7AD00-4693-4ADC-9E46-0A5C31277A88}">
          <p14:sldIdLst>
            <p14:sldId id="568"/>
            <p14:sldId id="290"/>
            <p14:sldId id="596"/>
            <p14:sldId id="291"/>
            <p14:sldId id="535"/>
            <p14:sldId id="536"/>
            <p14:sldId id="399"/>
            <p14:sldId id="576"/>
            <p14:sldId id="260"/>
            <p14:sldId id="276"/>
          </p14:sldIdLst>
        </p14:section>
        <p14:section name="Сложни структури от данни" id="{D124DF14-2ACE-4EFA-90C5-27B67BE0EA6A}">
          <p14:sldIdLst>
            <p14:sldId id="571"/>
            <p14:sldId id="558"/>
            <p14:sldId id="574"/>
            <p14:sldId id="567"/>
            <p14:sldId id="586"/>
            <p14:sldId id="595"/>
            <p14:sldId id="573"/>
            <p14:sldId id="587"/>
            <p14:sldId id="588"/>
            <p14:sldId id="572"/>
            <p14:sldId id="589"/>
            <p14:sldId id="592"/>
            <p14:sldId id="492"/>
          </p14:sldIdLst>
        </p14:section>
        <p14:section name="Обобщение" id="{C57A81BC-42CD-434D-A97A-E3036126EE6B}">
          <p14:sldIdLst>
            <p14:sldId id="29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2B79BB0-DA6D-4D65-0BB4-2703D2AF06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99694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ED0103-CC2D-EC27-ABB5-821FA54869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193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6AB6BAF-FE0E-F78F-655E-5889FB79DD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236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9442CD6-ADAF-2C56-3566-37CB6D1D8D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380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83DB962-F3B1-E36D-CCC4-2292ABBAE5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313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374A054-8A5D-A0A6-05BC-0DA83F51A9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2540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023920-1A65-2567-30A5-9B16FEEAE7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2323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985B7D9-4889-4A48-B3D5-714906C12E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9444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97ED265-EEA9-7D15-327A-94A8C2C5C5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76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7FDADA-9E62-CDD8-557A-EC052B6FD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984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F8DF0016-E97D-9C29-503C-E9F7CC6475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99500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C4CC42F-E099-08F6-77ED-4C4833CAF1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189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F528636-F7C7-9EF8-895B-6F347C0C0A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3269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27AFFE-A62C-BCC9-474E-D7C379839B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0037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3A54DF9-51B2-E30C-E149-1E554615FD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52732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mscorlib/system/collections/generic/dictionary.cs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6379567" y="6062288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4299" y="5635355"/>
            <a:ext cx="4751954" cy="499904"/>
          </a:xfrm>
        </p:spPr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24905"/>
          </a:xfrm>
        </p:spPr>
        <p:txBody>
          <a:bodyPr>
            <a:normAutofit/>
          </a:bodyPr>
          <a:lstStyle/>
          <a:p>
            <a:r>
              <a:rPr lang="bg-BG" dirty="0"/>
              <a:t>Данни и структури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структурите от данни</a:t>
            </a:r>
            <a:endParaRPr lang="en-US" dirty="0"/>
          </a:p>
        </p:txBody>
      </p:sp>
      <p:pic>
        <p:nvPicPr>
          <p:cNvPr id="4" name="Картина 2">
            <a:extLst>
              <a:ext uri="{FF2B5EF4-FFF2-40B4-BE49-F238E27FC236}">
                <a16:creationId xmlns:a16="http://schemas.microsoft.com/office/drawing/2014/main" id="{35FEBA01-D04C-2A3C-6706-2B9B5A862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573" y="2393999"/>
            <a:ext cx="5248785" cy="2890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473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Абстрактни типове данни </a:t>
            </a:r>
            <a:r>
              <a:rPr lang="bg-BG" sz="3599" dirty="0"/>
              <a:t>== </a:t>
            </a: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от операции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Дефинира какво можем да правим със структурата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</a:t>
            </a:r>
            <a:r>
              <a:rPr lang="bg-BG" sz="3599" b="1" dirty="0">
                <a:solidFill>
                  <a:schemeClr val="bg1"/>
                </a:solidFill>
              </a:rPr>
              <a:t>различни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Различните имплементации имат </a:t>
            </a:r>
            <a:r>
              <a:rPr lang="bg-BG" sz="3400" b="1" dirty="0">
                <a:solidFill>
                  <a:schemeClr val="bg1"/>
                </a:solidFill>
              </a:rPr>
              <a:t>различна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ефективност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необходими ресурси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00" y="4972435"/>
            <a:ext cx="3465000" cy="17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3762D3-5862-1EC7-4684-320F60CD90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17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5" y="2034000"/>
            <a:ext cx="3199189" cy="1114678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30947DEF-D28B-4BA0-A9BE-A850153739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Линейни структури от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6B2A882-9208-5170-FFE4-F1EBDAC5746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Масив, списък, свързан списък, стек, опашка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1114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ko-KR" sz="3600" dirty="0"/>
              <a:t>Заемат </a:t>
            </a:r>
            <a:r>
              <a:rPr lang="bg-BG" altLang="ko-KR" sz="3600" b="1" dirty="0">
                <a:solidFill>
                  <a:schemeClr val="bg1"/>
                </a:solidFill>
              </a:rPr>
              <a:t>малко</a:t>
            </a:r>
            <a:r>
              <a:rPr lang="bg-BG" altLang="ko-KR" sz="3600" dirty="0"/>
              <a:t> памет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Имат </a:t>
            </a:r>
            <a:r>
              <a:rPr lang="bg-BG" altLang="ko-KR" sz="36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Обикновено</a:t>
            </a:r>
            <a:r>
              <a:rPr lang="en-US" altLang="ko-KR" sz="3600" dirty="0"/>
              <a:t> </a:t>
            </a:r>
            <a:r>
              <a:rPr lang="bg-BG" altLang="ko-KR" sz="3600" dirty="0"/>
              <a:t>са</a:t>
            </a:r>
            <a:r>
              <a:rPr lang="bg-BG" altLang="ko-KR" sz="3600" b="1" dirty="0">
                <a:solidFill>
                  <a:schemeClr val="bg1"/>
                </a:solidFill>
              </a:rPr>
              <a:t> вградени в езиците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</a:t>
            </a:r>
            <a:r>
              <a:rPr lang="bg-BG" altLang="ko-KR" sz="3600" b="1" dirty="0">
                <a:solidFill>
                  <a:schemeClr val="bg1"/>
                </a:solidFill>
              </a:rPr>
              <a:t>имплементация на масиви</a:t>
            </a:r>
            <a:r>
              <a:rPr lang="bg-BG" altLang="ko-KR" sz="3600" dirty="0"/>
              <a:t>: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altLang="ko-KR" sz="3399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bg-BG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Stack&lt;T&gt;</a:t>
            </a:r>
            <a:endParaRPr lang="en-US" altLang="ko-KR" sz="3399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00" y="4554000"/>
            <a:ext cx="7200000" cy="176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EE9923F-14CC-1F10-350C-9A43B88DD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710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r>
              <a:rPr lang="bg-BG" altLang="ko-KR" sz="3600" dirty="0"/>
              <a:t>Масивът използва</a:t>
            </a:r>
            <a:r>
              <a:rPr lang="en-US" altLang="ko-KR" sz="3600" dirty="0"/>
              <a:t> </a:t>
            </a:r>
            <a:r>
              <a:rPr lang="bg-BG" altLang="ko-KR" sz="3600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dirty="0"/>
          </a:p>
          <a:p>
            <a:pPr>
              <a:spcBef>
                <a:spcPts val="2500"/>
              </a:spcBef>
            </a:pPr>
            <a:r>
              <a:rPr lang="bg-BG" altLang="ko-KR" sz="3600" dirty="0"/>
              <a:t>Използва общо </a:t>
            </a:r>
            <a:r>
              <a:rPr lang="bg-BG" altLang="ko-KR" sz="3600" b="1" dirty="0">
                <a:solidFill>
                  <a:schemeClr val="bg1"/>
                </a:solidFill>
              </a:rPr>
              <a:t>указателя на масив </a:t>
            </a:r>
            <a:r>
              <a:rPr lang="en-US" altLang="ko-KR" sz="3600" b="1" dirty="0">
                <a:solidFill>
                  <a:schemeClr val="bg1"/>
                </a:solidFill>
              </a:rPr>
              <a:t>+ (N * </a:t>
            </a:r>
            <a:r>
              <a:rPr lang="bg-BG" altLang="ko-KR" sz="3600" b="1" dirty="0">
                <a:solidFill>
                  <a:schemeClr val="bg1"/>
                </a:solidFill>
              </a:rPr>
              <a:t>елемент </a:t>
            </a:r>
            <a:r>
              <a:rPr lang="en-US" altLang="ko-KR" sz="3600" b="1" dirty="0">
                <a:solidFill>
                  <a:schemeClr val="bg1"/>
                </a:solidFill>
              </a:rPr>
              <a:t>/</a:t>
            </a:r>
            <a:r>
              <a:rPr lang="bg-BG" altLang="ko-KR" sz="3600" b="1" dirty="0">
                <a:solidFill>
                  <a:schemeClr val="bg1"/>
                </a:solidFill>
              </a:rPr>
              <a:t> размера на указателя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29545"/>
              </p:ext>
            </p:extLst>
          </p:nvPr>
        </p:nvGraphicFramePr>
        <p:xfrm>
          <a:off x="2936563" y="4570296"/>
          <a:ext cx="6356200" cy="1828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915916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86219" y="5046871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1956" y="1793324"/>
            <a:ext cx="2854781" cy="1055298"/>
          </a:xfrm>
          <a:prstGeom prst="wedgeRoundRectCallout">
            <a:avLst>
              <a:gd name="adj1" fmla="val -111269"/>
              <a:gd name="adj2" fmla="val -12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байта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11000" y="4570296"/>
            <a:ext cx="2251233" cy="1531882"/>
          </a:xfrm>
          <a:prstGeom prst="wedgeRoundRectCallout">
            <a:avLst>
              <a:gd name="adj1" fmla="val 87242"/>
              <a:gd name="adj2" fmla="val 2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Масивът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039367-2FC1-E5D7-48CA-AE5E99918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460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</a:pPr>
            <a:r>
              <a:rPr lang="en-US" altLang="ko-KR" sz="3800" b="1" dirty="0">
                <a:solidFill>
                  <a:schemeClr val="bg1"/>
                </a:solidFill>
              </a:rPr>
              <a:t>A</a:t>
            </a:r>
            <a:r>
              <a:rPr lang="bg-BG" altLang="ko-KR" sz="3800" b="1" dirty="0">
                <a:solidFill>
                  <a:schemeClr val="bg1"/>
                </a:solidFill>
              </a:rPr>
              <a:t>дрес на елемента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/>
              <a:t>=</a:t>
            </a:r>
            <a:r>
              <a:rPr lang="bg-BG" altLang="ko-KR" sz="3800" b="1" dirty="0">
                <a:solidFill>
                  <a:schemeClr val="bg1"/>
                </a:solidFill>
              </a:rPr>
              <a:t> Адрес на масива </a:t>
            </a:r>
            <a:r>
              <a:rPr lang="en-US" altLang="ko-KR" sz="3800" b="1" dirty="0"/>
              <a:t>+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dirty="0"/>
              <a:t>(</a:t>
            </a:r>
            <a:r>
              <a:rPr lang="bg-BG" altLang="ko-KR" sz="3800" b="1" dirty="0">
                <a:solidFill>
                  <a:schemeClr val="bg1"/>
                </a:solidFill>
              </a:rPr>
              <a:t>индекса на елемента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/>
              <a:t>*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bg-BG" altLang="ko-KR" sz="3800" b="1" dirty="0">
                <a:solidFill>
                  <a:schemeClr val="bg1"/>
                </a:solidFill>
              </a:rPr>
              <a:t>размер</a:t>
            </a:r>
            <a:r>
              <a:rPr lang="en-US" altLang="ko-KR" sz="3800" dirty="0"/>
              <a:t>)</a:t>
            </a:r>
            <a:endParaRPr lang="en-US" altLang="ko-KR" sz="3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bg-BG" altLang="ko-KR" sz="3800" dirty="0">
                <a:ea typeface="굴림" pitchFamily="50" charset="-127"/>
              </a:rPr>
              <a:t>Масивите имат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800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800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800" dirty="0">
                <a:ea typeface="굴림" pitchFamily="50" charset="-127"/>
              </a:rPr>
              <a:t> </a:t>
            </a:r>
            <a:r>
              <a:rPr lang="bg-BG" altLang="ko-KR" sz="3800" dirty="0">
                <a:ea typeface="굴림" pitchFamily="50" charset="-127"/>
              </a:rPr>
              <a:t>за да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разширим</a:t>
            </a:r>
            <a:r>
              <a:rPr lang="bg-BG" altLang="ko-KR" sz="3800" dirty="0">
                <a:ea typeface="굴림" pitchFamily="50" charset="-127"/>
              </a:rPr>
              <a:t> масива,</a:t>
            </a:r>
            <a:r>
              <a:rPr lang="en-US" altLang="ko-KR" sz="3800" dirty="0">
                <a:ea typeface="굴림" pitchFamily="50" charset="-127"/>
              </a:rPr>
              <a:t> </a:t>
            </a:r>
            <a:r>
              <a:rPr lang="bg-BG" altLang="ko-KR" sz="3800" dirty="0">
                <a:ea typeface="굴림" pitchFamily="50" charset="-127"/>
              </a:rPr>
              <a:t>трябва да го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копираме</a:t>
            </a:r>
            <a:endParaRPr lang="en-US" altLang="ko-KR" sz="38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87E917-C3A2-59EC-F22C-AFC158D83D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90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Динамични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оразмеряващи се</a:t>
            </a:r>
            <a:r>
              <a:rPr lang="en-US" altLang="ko-KR" dirty="0">
                <a:ea typeface="굴림" pitchFamily="50" charset="-127"/>
              </a:rPr>
              <a:t>) </a:t>
            </a:r>
            <a:r>
              <a:rPr lang="bg-BG" altLang="ko-KR" dirty="0">
                <a:ea typeface="굴림" pitchFamily="50" charset="-127"/>
              </a:rPr>
              <a:t>масиви </a:t>
            </a:r>
            <a:r>
              <a:rPr lang="en-US" altLang="ko-KR" dirty="0">
                <a:ea typeface="굴림" pitchFamily="50" charset="-127"/>
              </a:rPr>
              <a:t>– </a:t>
            </a:r>
            <a:r>
              <a:rPr lang="bg-BG" altLang="ko-KR" dirty="0">
                <a:ea typeface="굴림" pitchFamily="50" charset="-127"/>
              </a:rPr>
              <a:t>имат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променлив размер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Имплементирани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са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 с масив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045594" cy="882654"/>
          </a:xfrm>
        </p:spPr>
        <p:txBody>
          <a:bodyPr>
            <a:normAutofit/>
          </a:bodyPr>
          <a:lstStyle/>
          <a:p>
            <a:r>
              <a:rPr lang="bg-BG" altLang="ko-KR" sz="4000" dirty="0">
                <a:ea typeface="굴림" pitchFamily="50" charset="-127"/>
              </a:rPr>
              <a:t>Динамични масиви</a:t>
            </a:r>
            <a:endParaRPr lang="bg-BG" sz="4000" dirty="0"/>
          </a:p>
        </p:txBody>
      </p:sp>
      <p:sp>
        <p:nvSpPr>
          <p:cNvPr id="6" name="Oval 5"/>
          <p:cNvSpPr/>
          <p:nvPr/>
        </p:nvSpPr>
        <p:spPr>
          <a:xfrm>
            <a:off x="1128679" y="3693109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90239"/>
              </p:ext>
            </p:extLst>
          </p:nvPr>
        </p:nvGraphicFramePr>
        <p:xfrm>
          <a:off x="1678234" y="4134599"/>
          <a:ext cx="3024893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6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24032" y="475421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49043" y="3920639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5242408" y="3930815"/>
            <a:ext cx="133514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</a:t>
            </a:r>
            <a:endParaRPr lang="en-GB" sz="2799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225522" y="5775727"/>
            <a:ext cx="1809954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Добавяне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2148366" y="5785697"/>
            <a:ext cx="1684541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Взимане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3880099" y="5760992"/>
            <a:ext cx="161107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Слагане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546613" y="5728965"/>
            <a:ext cx="235321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Премахване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260200" y="5283611"/>
            <a:ext cx="2280566" cy="4110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</p:cNvCxnSpPr>
          <p:nvPr/>
        </p:nvCxnSpPr>
        <p:spPr>
          <a:xfrm flipV="1">
            <a:off x="2990637" y="5284768"/>
            <a:ext cx="567925" cy="500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 flipV="1">
            <a:off x="3558563" y="5303584"/>
            <a:ext cx="955828" cy="441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3558563" y="5295884"/>
            <a:ext cx="3077185" cy="400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768964" y="3158838"/>
            <a:ext cx="3203679" cy="45708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Масив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21584" y="3608111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23732"/>
              </p:ext>
            </p:extLst>
          </p:nvPr>
        </p:nvGraphicFramePr>
        <p:xfrm>
          <a:off x="7972643" y="4134599"/>
          <a:ext cx="343085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6560" y="474927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647422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0048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26333" y="6233612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4920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546613" y="453008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TextBox 57"/>
          <p:cNvSpPr txBox="1"/>
          <p:nvPr/>
        </p:nvSpPr>
        <p:spPr>
          <a:xfrm>
            <a:off x="6099326" y="4540257"/>
            <a:ext cx="176137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Премахва</a:t>
            </a:r>
            <a:endParaRPr lang="en-GB" sz="2799" dirty="0"/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38182DC-90D6-4346-9FA7-7710391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58" y="2342755"/>
            <a:ext cx="2926471" cy="1055298"/>
          </a:xfrm>
          <a:prstGeom prst="wedgeRoundRectCallout">
            <a:avLst>
              <a:gd name="adj1" fmla="val -27985"/>
              <a:gd name="adj2" fmla="val 77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Нов масив с копиран размер</a:t>
            </a:r>
            <a:endParaRPr lang="en-US" sz="2799" b="1" dirty="0">
              <a:solidFill>
                <a:schemeClr val="bg2"/>
              </a:solidFill>
              <a:ea typeface="굴림" pitchFamily="50" charset="-127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0D41FB8-27AC-CD2F-4E66-3413E2866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7331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600" dirty="0">
                <a:ea typeface="굴림" pitchFamily="50" charset="-127"/>
              </a:rPr>
              <a:t>Преоразмеряване на масив</a:t>
            </a:r>
            <a:r>
              <a:rPr lang="en-US" altLang="ko-KR" sz="3600" dirty="0">
                <a:ea typeface="굴림" pitchFamily="50" charset="-127"/>
              </a:rPr>
              <a:t>: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капацитета, който има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3600" dirty="0">
                <a:ea typeface="굴림" pitchFamily="50" charset="-127"/>
              </a:rPr>
              <a:t>Списък: преоразмеряване</a:t>
            </a:r>
            <a:r>
              <a:rPr lang="en-US" altLang="ko-KR" sz="3600" dirty="0">
                <a:ea typeface="굴림" pitchFamily="50" charset="-127"/>
              </a:rPr>
              <a:t> *2 – </a:t>
            </a:r>
            <a:r>
              <a:rPr lang="bg-BG" altLang="ko-KR" sz="3600" dirty="0">
                <a:ea typeface="굴림" pitchFamily="50" charset="-127"/>
              </a:rPr>
              <a:t>Добавяне</a:t>
            </a:r>
            <a:r>
              <a:rPr lang="en-US" altLang="ko-KR" sz="3600" dirty="0">
                <a:ea typeface="굴림" pitchFamily="50" charset="-127"/>
              </a:rPr>
              <a:t> O(1)</a:t>
            </a:r>
            <a:endParaRPr lang="bg-BG" sz="3600" dirty="0"/>
          </a:p>
        </p:txBody>
      </p:sp>
      <p:sp>
        <p:nvSpPr>
          <p:cNvPr id="5" name="Arrow: Right 4"/>
          <p:cNvSpPr/>
          <p:nvPr/>
        </p:nvSpPr>
        <p:spPr>
          <a:xfrm>
            <a:off x="4328797" y="5319183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616461" y="5329360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5136827" y="2320748"/>
            <a:ext cx="1918345" cy="56825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3599" b="1" dirty="0">
                <a:latin typeface="Consolas" panose="020B0609020204030204" pitchFamily="49" charset="0"/>
              </a:rPr>
              <a:t>Списък</a:t>
            </a:r>
            <a:endParaRPr lang="en-GB" sz="35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01792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62560"/>
              </p:ext>
            </p:extLst>
          </p:nvPr>
        </p:nvGraphicFramePr>
        <p:xfrm>
          <a:off x="8993387" y="3758849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935053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5053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516605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07866"/>
              </p:ext>
            </p:extLst>
          </p:nvPr>
        </p:nvGraphicFramePr>
        <p:xfrm>
          <a:off x="5108200" y="3758849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49867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9866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615718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56577"/>
              </p:ext>
            </p:extLst>
          </p:nvPr>
        </p:nvGraphicFramePr>
        <p:xfrm>
          <a:off x="1207313" y="3758849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48980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8979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369843" y="5319183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574394" y="5329360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725535" y="5832037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16369" y="5832037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197098" y="5831975"/>
            <a:ext cx="3259551" cy="578713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Амортизира</a:t>
            </a:r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 O(1)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EF56EDF-67C7-12E3-31C2-0FC049E877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903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0982" y="1143000"/>
            <a:ext cx="11815018" cy="552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Свързан списък </a:t>
            </a:r>
            <a:r>
              <a:rPr lang="en-US" sz="3200" dirty="0">
                <a:sym typeface="Symbol" pitchFamily="18" charset="2"/>
              </a:rPr>
              <a:t>== </a:t>
            </a: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динамичен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базиран на указател</a:t>
            </a:r>
            <a:r>
              <a:rPr lang="en-US" sz="3200" dirty="0"/>
              <a:t>) </a:t>
            </a:r>
            <a:r>
              <a:rPr lang="bg-BG" sz="3200" dirty="0"/>
              <a:t>списък</a:t>
            </a:r>
            <a:endParaRPr lang="en-US" sz="3200" dirty="0"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Единичен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spcBef>
                <a:spcPts val="35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Двойно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bg-BG" sz="3200" dirty="0"/>
              <a:t> и свойства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  <a:r>
              <a:rPr lang="en-US" dirty="0"/>
              <a:t> (LinkedList)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2991000" y="2442734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894547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3827442" y="4928470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3042" y="17273275"/>
              <a:ext cx="797031" cy="732544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0A20662-C53C-EF41-6078-01804879B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614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A14098-58DC-F061-3426-EEFDDC11F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725" y="1269000"/>
            <a:ext cx="10836275" cy="5897356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var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</a:t>
            </a:r>
            <a:endParaRPr lang="en-US" dirty="0">
              <a:solidFill>
                <a:schemeClr val="accent2"/>
              </a:solidFill>
              <a:cs typeface="Consolas" panose="020B0609020204030204" pitchFamily="49" charset="0"/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6BED065-9C4D-6278-8684-D89AEA3667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B103B0D4-E8FA-5056-B0BA-0E5DAB8A125E}"/>
              </a:ext>
            </a:extLst>
          </p:cNvPr>
          <p:cNvSpPr txBox="1"/>
          <p:nvPr/>
        </p:nvSpPr>
        <p:spPr>
          <a:xfrm>
            <a:off x="1506001" y="5274000"/>
            <a:ext cx="9945000" cy="7970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>
                <a:solidFill>
                  <a:schemeClr val="accent2"/>
                </a:solidFill>
                <a:latin typeface="+mj-lt"/>
              </a:rPr>
              <a:t>// </a:t>
            </a:r>
            <a:r>
              <a:rPr lang="bg-BG" sz="3600" b="1" dirty="0">
                <a:solidFill>
                  <a:schemeClr val="accent2"/>
                </a:solidFill>
                <a:latin typeface="+mj-lt"/>
                <a:cs typeface="Consolas" panose="020B0609020204030204" pitchFamily="49" charset="0"/>
              </a:rPr>
              <a:t>Резултат</a:t>
            </a:r>
            <a:r>
              <a:rPr lang="en-US" sz="3600" b="1" dirty="0">
                <a:solidFill>
                  <a:schemeClr val="accent2"/>
                </a:solidFill>
                <a:latin typeface="+mj-lt"/>
                <a:cs typeface="Calibri" panose="020F0502020204030204" pitchFamily="34" charset="0"/>
              </a:rPr>
              <a:t>: </a:t>
            </a:r>
            <a:r>
              <a:rPr lang="en-US" sz="3600" b="1" dirty="0">
                <a:solidFill>
                  <a:schemeClr val="accent2"/>
                </a:solidFill>
                <a:latin typeface="+mj-lt"/>
                <a:cs typeface="Consolas" panose="020B0609020204030204" pitchFamily="49" charset="0"/>
              </a:rPr>
              <a:t>First, After First, Before Last, Last</a:t>
            </a:r>
            <a:endParaRPr lang="bg-BG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3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 </a:t>
            </a:r>
            <a:r>
              <a:rPr lang="bg-BG" sz="3400" dirty="0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bg-BG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bg-BG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bg-BG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Стек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41601DF3-0A52-40EB-FDD7-5F9BE1067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431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Структури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структури от данни</a:t>
            </a:r>
            <a:r>
              <a:rPr lang="en-US" dirty="0"/>
              <a:t>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структури от данни: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Речник, </a:t>
            </a:r>
            <a:r>
              <a:rPr lang="en-US" noProof="1"/>
              <a:t>OrderedBag</a:t>
            </a:r>
            <a:r>
              <a:rPr lang="bg-BG" noProof="1"/>
              <a:t>, </a:t>
            </a:r>
            <a:r>
              <a:rPr lang="en-US" noProof="1"/>
              <a:t>MultiDictionary</a:t>
            </a:r>
            <a:r>
              <a:rPr lang="bg-BG" noProof="1"/>
              <a:t>, </a:t>
            </a:r>
            <a:r>
              <a:rPr lang="en-US" dirty="0"/>
              <a:t>Heap</a:t>
            </a:r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F4F633-9D59-8B45-6CB3-37C920F2E86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0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Опашката </a:t>
            </a:r>
            <a:r>
              <a:rPr lang="bg-BG" sz="3600" dirty="0"/>
              <a:t>осигурява </a:t>
            </a:r>
            <a:r>
              <a:rPr lang="bg-BG" sz="3600" dirty="0">
                <a:ea typeface="+mn-lt"/>
                <a:cs typeface="+mn-lt"/>
              </a:rPr>
              <a:t>следните функции</a:t>
            </a:r>
            <a:r>
              <a:rPr lang="bg-BG" sz="3600" dirty="0"/>
              <a:t>:</a:t>
            </a: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Добавяне </a:t>
            </a:r>
            <a:r>
              <a:rPr lang="bg-BG" sz="3400" dirty="0"/>
              <a:t>на елемент в края на опашката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Премахване </a:t>
            </a:r>
            <a:r>
              <a:rPr lang="bg-BG" sz="3400" dirty="0"/>
              <a:t>на първия елемент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Връщане </a:t>
            </a:r>
            <a:r>
              <a:rPr lang="bg-BG" sz="3400" dirty="0"/>
              <a:t>на първия елемент без премахване</a:t>
            </a:r>
            <a:endParaRPr lang="bg-BG" sz="340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6" y="2693674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88302" y="5900589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88303" y="4048645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8FDB23D3-6F43-FBA2-5B5F-AFE8143D0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92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0717B7E-B088-59C4-B058-89FB6D3D36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Сложни структури от данни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5CD7FED-4C50-CDFD-1CD1-0341DABD06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ru-RU" sz="4800" dirty="0"/>
              <a:t>Речници, MaxHeap, дървета и графи</a:t>
            </a:r>
            <a:endParaRPr lang="bg-BG" sz="4800" dirty="0"/>
          </a:p>
        </p:txBody>
      </p:sp>
    </p:spTree>
    <p:extLst>
      <p:ext uri="{BB962C8B-B14F-4D97-AF65-F5344CB8AC3E}">
        <p14:creationId xmlns:p14="http://schemas.microsoft.com/office/powerpoint/2010/main" val="151313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4000" y="1196125"/>
            <a:ext cx="12144444" cy="5528766"/>
          </a:xfrm>
        </p:spPr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Речник</a:t>
            </a:r>
            <a:r>
              <a:rPr lang="bg-BG" sz="3600" dirty="0"/>
              <a:t> == съвкупност от двойки от </a:t>
            </a:r>
            <a:r>
              <a:rPr lang="bg-BG" sz="3600" b="1" dirty="0">
                <a:solidFill>
                  <a:schemeClr val="bg1"/>
                </a:solidFill>
              </a:rPr>
              <a:t>ключ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400" dirty="0"/>
              <a:t>Познат е като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мап</a:t>
            </a:r>
            <a:r>
              <a:rPr lang="bg-BG" sz="3400" dirty="0"/>
              <a:t>" или</a:t>
            </a:r>
            <a:r>
              <a:rPr lang="en-US" sz="3400" dirty="0"/>
              <a:t> "</a:t>
            </a:r>
            <a:r>
              <a:rPr lang="bg-BG" sz="34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4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400" dirty="0"/>
              <a:t>Има много имплементации:</a:t>
            </a:r>
            <a:endParaRPr lang="en-US" sz="3400" dirty="0"/>
          </a:p>
          <a:p>
            <a:pPr lvl="2">
              <a:lnSpc>
                <a:spcPct val="98000"/>
              </a:lnSpc>
            </a:pPr>
            <a:r>
              <a:rPr lang="bg-BG" sz="3200" dirty="0"/>
              <a:t>Хеш таблица</a:t>
            </a:r>
            <a:r>
              <a:rPr lang="en-US" sz="3200" dirty="0"/>
              <a:t>, </a:t>
            </a:r>
            <a:r>
              <a:rPr lang="bg-BG" sz="3200" dirty="0"/>
              <a:t>балансирано дърво</a:t>
            </a:r>
            <a:r>
              <a:rPr lang="en-US" sz="3200" dirty="0"/>
              <a:t>, </a:t>
            </a:r>
            <a:r>
              <a:rPr lang="bg-BG" sz="3200" dirty="0"/>
              <a:t>списък</a:t>
            </a:r>
            <a:r>
              <a:rPr lang="en-US" sz="3200" dirty="0"/>
              <a:t>, </a:t>
            </a:r>
            <a:r>
              <a:rPr lang="bg-BG" sz="3200" dirty="0"/>
              <a:t>масив</a:t>
            </a:r>
            <a:r>
              <a:rPr lang="en-US" sz="3200" dirty="0"/>
              <a:t>, 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</a:t>
            </a:r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2001000" y="4284000"/>
            <a:ext cx="7200000" cy="2231513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9758983"/>
                </p:ext>
              </p:extLst>
            </p:nvPr>
          </p:nvGraphicFramePr>
          <p:xfrm>
            <a:off x="3775055" y="5159001"/>
            <a:ext cx="4379535" cy="869500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7588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002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Име (ключ)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9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Номер (стойност)</a:t>
              </a:r>
              <a:endParaRPr lang="en-US" sz="2799" dirty="0"/>
            </a:p>
          </p:txBody>
        </p:sp>
      </p:grpSp>
      <p:sp>
        <p:nvSpPr>
          <p:cNvPr id="3" name="Slide Number">
            <a:extLst>
              <a:ext uri="{FF2B5EF4-FFF2-40B4-BE49-F238E27FC236}">
                <a16:creationId xmlns:a16="http://schemas.microsoft.com/office/drawing/2014/main" id="{89CEF4CF-DBAF-6A1B-64ED-E6A27519B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4395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561000" y="1404000"/>
            <a:ext cx="11006752" cy="4618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var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A7D031-BA2F-4587-9E63-2F9F2E45207B}"/>
              </a:ext>
            </a:extLst>
          </p:cNvPr>
          <p:cNvSpPr txBox="1">
            <a:spLocks/>
          </p:cNvSpPr>
          <p:nvPr/>
        </p:nvSpPr>
        <p:spPr>
          <a:xfrm>
            <a:off x="181237" y="6220023"/>
            <a:ext cx="11808021" cy="53811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/>
            <a:r>
              <a:rPr lang="bg-BG" sz="2399" dirty="0"/>
              <a:t>Кода за</a:t>
            </a:r>
            <a:r>
              <a:rPr lang="en-US" sz="2399" dirty="0"/>
              <a:t> </a:t>
            </a:r>
            <a:r>
              <a:rPr lang="en-US" sz="2399" b="1" dirty="0"/>
              <a:t>Dictionary&lt;TKey, TValue&gt;</a:t>
            </a:r>
            <a:r>
              <a:rPr lang="en-US" sz="2399" dirty="0"/>
              <a:t>: </a:t>
            </a:r>
            <a:r>
              <a:rPr lang="en-US" sz="2399" dirty="0">
                <a:hlinkClick r:id="rId2"/>
              </a:rPr>
              <a:t>https://github.com/microsoft/referencesource</a:t>
            </a:r>
            <a:endParaRPr lang="en-US" sz="2399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– Пример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DCA7A13-F84D-A1F3-2D2D-E25CEA3173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6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6618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"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</a:t>
            </a:r>
            <a:r>
              <a:rPr lang="bg-BG" b="1" dirty="0">
                <a:solidFill>
                  <a:schemeClr val="bg1"/>
                </a:solidFill>
              </a:rPr>
              <a:t>балансирано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в дървото са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Обхождането</a:t>
            </a:r>
            <a:r>
              <a:rPr lang="ru-RU" dirty="0"/>
              <a:t> на дървото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bg-BG" dirty="0"/>
              <a:t>, когато елементите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</a:t>
            </a:r>
            <a:r>
              <a:rPr lang="bg-BG" b="1" dirty="0">
                <a:solidFill>
                  <a:schemeClr val="bg1"/>
                </a:solidFill>
              </a:rPr>
              <a:t>по-добра производителност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(базирано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r>
              <a:rPr lang="bg-BG" dirty="0"/>
              <a:t>)</a:t>
            </a:r>
            <a:endParaRPr lang="en-US" sz="2799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86C3E0-897A-387B-43B9-2B8F3703E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57307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Торба</a:t>
            </a:r>
            <a:r>
              <a:rPr lang="en-US" sz="3200" dirty="0"/>
              <a:t> (</a:t>
            </a:r>
            <a:r>
              <a:rPr lang="bg-BG" sz="3200" dirty="0"/>
              <a:t>мулти сет</a:t>
            </a:r>
            <a:r>
              <a:rPr lang="en-US" sz="3200" dirty="0"/>
              <a:t>) </a:t>
            </a:r>
            <a:r>
              <a:rPr lang="bg-BG" sz="3200" dirty="0"/>
              <a:t>на основата на балансиращо търсещо дърво</a:t>
            </a:r>
            <a:endParaRPr lang="en-US" sz="3200" b="1" noProof="1">
              <a:solidFill>
                <a:schemeClr val="bg1"/>
              </a:solidFill>
              <a:cs typeface="Consolas" pitchFamily="49" charset="0"/>
            </a:endParaRPr>
          </a:p>
          <a:p>
            <a:r>
              <a:rPr lang="bg-BG" sz="3200" noProof="1">
                <a:cs typeface="Consolas" pitchFamily="49" charset="0"/>
              </a:rPr>
              <a:t>Съдържа</a:t>
            </a:r>
            <a:r>
              <a:rPr lang="en-US" sz="3200" noProof="1"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двойки от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&lt;Key, Value&gt;</a:t>
            </a:r>
          </a:p>
          <a:p>
            <a:r>
              <a:rPr lang="bg-BG" sz="3200" noProof="1">
                <a:cs typeface="Consolas" pitchFamily="49" charset="0"/>
              </a:rPr>
              <a:t>Няколко елемента могат да имат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еднакъв ключ</a:t>
            </a:r>
            <a:endParaRPr lang="en-US" sz="3200" b="1" noProof="1">
              <a:cs typeface="Consolas" pitchFamily="49" charset="0"/>
            </a:endParaRPr>
          </a:p>
          <a:p>
            <a:r>
              <a:rPr lang="bg-BG" sz="3200" dirty="0"/>
              <a:t>Добавяне</a:t>
            </a:r>
            <a:r>
              <a:rPr lang="en-US" sz="3200" dirty="0"/>
              <a:t> / </a:t>
            </a:r>
            <a:r>
              <a:rPr lang="bg-BG" sz="3200" dirty="0"/>
              <a:t>Намиране</a:t>
            </a:r>
            <a:r>
              <a:rPr lang="en-US" sz="3200" dirty="0"/>
              <a:t> / </a:t>
            </a:r>
            <a:r>
              <a:rPr lang="bg-BG" sz="3200" dirty="0"/>
              <a:t>Премахване</a:t>
            </a:r>
            <a:r>
              <a:rPr lang="en-US" sz="3200" dirty="0"/>
              <a:t> </a:t>
            </a:r>
            <a:r>
              <a:rPr lang="bg-BG" sz="3200" dirty="0"/>
              <a:t>на елемент се извършват за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време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bg-BG" sz="3200" dirty="0"/>
              <a:t>рябва да имплементира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  <a:endParaRPr lang="en-US" sz="3200" dirty="0"/>
          </a:p>
          <a:p>
            <a:r>
              <a:rPr lang="bg-BG" sz="3200" dirty="0"/>
              <a:t>За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200" dirty="0"/>
              <a:t>, </a:t>
            </a:r>
            <a:r>
              <a:rPr lang="bg-BG" sz="3200" dirty="0"/>
              <a:t>инсталирайте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от</a:t>
            </a:r>
            <a:r>
              <a:rPr lang="en-US" sz="3200" dirty="0"/>
              <a:t> NuGet Packages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10340955" y="1804808"/>
            <a:ext cx="1412075" cy="136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78" y="4081579"/>
            <a:ext cx="3463293" cy="756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8F15F0D-687E-2F8A-2B69-5A517241C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524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182-92E1-1946-5906-419AB379C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Изберете 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NuGet Package Manager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Manage NuGet Packages for Solution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].</a:t>
            </a:r>
          </a:p>
          <a:p>
            <a:r>
              <a:rPr lang="bg-BG" sz="2700" dirty="0">
                <a:solidFill>
                  <a:srgbClr val="374151"/>
                </a:solidFill>
                <a:latin typeface="Söhne"/>
              </a:rPr>
              <a:t>Използвайте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търсачката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 горния десен ъгъл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на "</a:t>
            </a:r>
            <a:r>
              <a:rPr lang="en-US" sz="2700" b="1" dirty="0">
                <a:solidFill>
                  <a:srgbClr val="374151"/>
                </a:solidFill>
                <a:latin typeface="Söhne"/>
              </a:rPr>
              <a:t>Manage NuGet Packages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"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прозореца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Когато намерите пакета,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щракнете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върху него и изберете 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Install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След като инсталацията приключи, пакетът ще бъде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добавен към проекта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BG" sz="27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5FF7E-74E5-A67A-179B-39464FD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инсталираме пакети</a:t>
            </a:r>
            <a:endParaRPr lang="en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40939C8-DA3B-F8AD-DC87-963D14D8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13" y="1449000"/>
            <a:ext cx="5672324" cy="46264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7805B2D-3FCB-C700-798C-EFB63381E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52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61EB88-2288-039C-349B-47379E4E2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804831" cy="1157152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Използвайте класа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noProof="1"/>
              <a:t>,</a:t>
            </a:r>
            <a:r>
              <a:rPr lang="bg-BG" noProof="1"/>
              <a:t> за </a:t>
            </a:r>
            <a:r>
              <a:rPr lang="bg-BG" dirty="0"/>
              <a:t>да прочетете </a:t>
            </a:r>
            <a:r>
              <a:rPr lang="bg-BG" b="1" dirty="0">
                <a:solidFill>
                  <a:schemeClr val="bg1"/>
                </a:solidFill>
              </a:rPr>
              <a:t>списък от думи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ги отпечатайте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 ред</a:t>
            </a:r>
            <a:endParaRPr lang="en-US" b="1" dirty="0">
              <a:solidFill>
                <a:schemeClr val="bg1"/>
              </a:solidFill>
            </a:endParaRPr>
          </a:p>
          <a:p>
            <a:endParaRPr lang="bg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D8BEA2-4D44-92F6-3CBE-D0DC85AB3B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7781" y="2346749"/>
            <a:ext cx="10679958" cy="4380787"/>
          </a:xfrm>
        </p:spPr>
        <p:txBody>
          <a:bodyPr/>
          <a:lstStyle/>
          <a:p>
            <a:pPr>
              <a:lnSpc>
                <a:spcPct val="50000"/>
              </a:lnSpc>
            </a:pPr>
            <a:br>
              <a:rPr lang="en-GB" sz="2800" dirty="0"/>
            </a:br>
            <a:r>
              <a:rPr lang="en-GB" sz="2800" dirty="0"/>
              <a:t>OrderedBag&lt;string&gt; bag = new </a:t>
            </a:r>
            <a:r>
              <a:rPr lang="en-GB" sz="2800" dirty="0">
                <a:solidFill>
                  <a:schemeClr val="bg1"/>
                </a:solidFill>
              </a:rPr>
              <a:t>OrderedBag&lt;string&gt;()</a:t>
            </a:r>
            <a:r>
              <a:rPr lang="en-GB" sz="2800" dirty="0"/>
              <a:t>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("Peter");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("Maria");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("Ana");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("Nina");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</a:t>
            </a:r>
            <a:r>
              <a:rPr lang="en-GB" sz="2800" dirty="0" err="1"/>
              <a:t>bag.Add</a:t>
            </a:r>
            <a:r>
              <a:rPr lang="en-GB" sz="2800" dirty="0"/>
              <a:t>("</a:t>
            </a:r>
            <a:r>
              <a:rPr lang="en-GB" sz="2800" dirty="0" err="1"/>
              <a:t>Mitko</a:t>
            </a:r>
            <a:r>
              <a:rPr lang="en-GB" sz="2800" dirty="0"/>
              <a:t>");</a:t>
            </a:r>
          </a:p>
          <a:p>
            <a:pPr>
              <a:lnSpc>
                <a:spcPct val="50000"/>
              </a:lnSpc>
            </a:pPr>
            <a:endParaRPr lang="en-GB" sz="2800" dirty="0"/>
          </a:p>
          <a:p>
            <a:pPr>
              <a:lnSpc>
                <a:spcPct val="50000"/>
              </a:lnSpc>
            </a:pPr>
            <a:r>
              <a:rPr lang="en-GB" sz="2800" dirty="0"/>
              <a:t>	foreach (var element in bag)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{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   Console.WriteLine(element);</a:t>
            </a:r>
          </a:p>
          <a:p>
            <a:pPr>
              <a:lnSpc>
                <a:spcPct val="50000"/>
              </a:lnSpc>
            </a:pPr>
            <a:r>
              <a:rPr lang="en-GB" sz="2800" dirty="0"/>
              <a:t>	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noProof="1"/>
              <a:t>OrderedBag</a:t>
            </a:r>
            <a:r>
              <a:rPr lang="en-US" dirty="0"/>
              <a:t>&lt;T&gt;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D18CF9F-C1B0-B4EC-4C94-F3849AE705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0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Речник</a:t>
            </a:r>
            <a:r>
              <a:rPr lang="en-US" sz="3600" dirty="0"/>
              <a:t> (</a:t>
            </a:r>
            <a:r>
              <a:rPr lang="bg-BG" sz="3600" dirty="0"/>
              <a:t>мап</a:t>
            </a:r>
            <a:r>
              <a:rPr lang="en-US" sz="3600" dirty="0"/>
              <a:t>)</a:t>
            </a: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bg-BG" sz="3600" dirty="0"/>
              <a:t>имплементиран</a:t>
            </a:r>
            <a:r>
              <a:rPr lang="en-US" sz="3600" dirty="0"/>
              <a:t> 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хеш таблица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Позволя повторения </a:t>
            </a:r>
            <a:r>
              <a:rPr lang="en-US" sz="3600" dirty="0"/>
              <a:t>(</a:t>
            </a:r>
            <a:r>
              <a:rPr lang="bg-BG" sz="3600" dirty="0"/>
              <a:t>конфигурируеми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Добавя</a:t>
            </a:r>
            <a:r>
              <a:rPr lang="en-US" sz="3600" dirty="0"/>
              <a:t> / </a:t>
            </a:r>
            <a:r>
              <a:rPr lang="bg-BG" sz="3600" dirty="0"/>
              <a:t>Намира</a:t>
            </a:r>
            <a:r>
              <a:rPr lang="en-US" sz="3600" dirty="0"/>
              <a:t> / </a:t>
            </a:r>
            <a:r>
              <a:rPr lang="bg-BG" sz="3600" dirty="0"/>
              <a:t>Премахва</a:t>
            </a:r>
            <a:r>
              <a:rPr lang="en-US" sz="3600" dirty="0"/>
              <a:t> </a:t>
            </a:r>
            <a:r>
              <a:rPr lang="bg-BG" sz="3600" dirty="0"/>
              <a:t>елемент</a:t>
            </a:r>
            <a:r>
              <a:rPr lang="en-US" sz="3600" dirty="0"/>
              <a:t> </a:t>
            </a:r>
            <a:r>
              <a:rPr lang="bg-BG" sz="3600" dirty="0"/>
              <a:t>за време </a:t>
            </a:r>
            <a:r>
              <a:rPr lang="en-US" sz="3600" b="1" dirty="0">
                <a:solidFill>
                  <a:schemeClr val="bg1"/>
                </a:solidFill>
              </a:rPr>
              <a:t>O(1)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Като</a:t>
            </a:r>
            <a:r>
              <a:rPr lang="en-US" sz="3600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Dictionary&lt;TKey,</a:t>
            </a:r>
            <a:r>
              <a:rPr lang="en-US" sz="3600" b="1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bg-BG" sz="3600" noProof="1"/>
              <a:t>За да използвате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MiltiDictionary&lt;TKey,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bg-BG" sz="3600" dirty="0"/>
              <a:t>инсталирайте пакета</a:t>
            </a:r>
            <a:r>
              <a:rPr lang="en-US" sz="3600" dirty="0"/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10426598" y="1117016"/>
            <a:ext cx="1575000" cy="1682809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B15D24A-B088-9893-5971-409BC3078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465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11000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400" dirty="0"/>
              <a:t>Използвайте класа </a:t>
            </a:r>
            <a:r>
              <a:rPr lang="en-US" sz="3400" b="1" noProof="1">
                <a:solidFill>
                  <a:schemeClr val="bg1"/>
                </a:solidFill>
              </a:rPr>
              <a:t>MultiDictionary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bg-BG" sz="3400" dirty="0"/>
              <a:t>, за да прочетете </a:t>
            </a:r>
            <a:r>
              <a:rPr lang="bg-BG" sz="3400" b="1" dirty="0">
                <a:solidFill>
                  <a:schemeClr val="bg1"/>
                </a:solidFill>
              </a:rPr>
              <a:t>телефонен указател</a:t>
            </a:r>
            <a:r>
              <a:rPr lang="en-US" sz="3400" dirty="0"/>
              <a:t>, </a:t>
            </a:r>
            <a:r>
              <a:rPr lang="bg-BG" sz="3400" dirty="0"/>
              <a:t>където всеки човек има </a:t>
            </a:r>
            <a:r>
              <a:rPr lang="bg-BG" sz="3400" b="1" dirty="0">
                <a:solidFill>
                  <a:schemeClr val="bg1"/>
                </a:solidFill>
              </a:rPr>
              <a:t>много номера</a:t>
            </a:r>
            <a:endParaRPr lang="en-US" sz="3400" dirty="0"/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812215" y="2529235"/>
            <a:ext cx="7088785" cy="392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/>
              <a:t>MultiDictionary&lt;string, string&gt; phoneBook = </a:t>
            </a:r>
          </a:p>
          <a:p>
            <a:r>
              <a:rPr lang="en-GB" sz="2199" dirty="0"/>
              <a:t>  </a:t>
            </a:r>
            <a:r>
              <a:rPr lang="en-GB" sz="2199" dirty="0">
                <a:solidFill>
                  <a:schemeClr val="bg1"/>
                </a:solidFill>
              </a:rPr>
              <a:t>new MultiDictionary&lt;string, string&gt;(true)</a:t>
            </a:r>
            <a:r>
              <a:rPr lang="en-GB" sz="2199" dirty="0"/>
              <a:t>;</a:t>
            </a:r>
          </a:p>
          <a:p>
            <a:r>
              <a:rPr lang="en-GB" sz="2199" dirty="0"/>
              <a:t>phoneBook.Add("Peter", "088 123 456");</a:t>
            </a:r>
          </a:p>
          <a:p>
            <a:r>
              <a:rPr lang="en-GB" sz="2199" dirty="0"/>
              <a:t>phoneBook.Add("Maria", "089 999 888");</a:t>
            </a:r>
          </a:p>
          <a:p>
            <a:r>
              <a:rPr lang="en-GB" sz="2199" dirty="0"/>
              <a:t>phoneBook.Add("Peter", "088 999 777");</a:t>
            </a:r>
          </a:p>
          <a:p>
            <a:endParaRPr lang="en-GB" sz="2199" dirty="0"/>
          </a:p>
          <a:p>
            <a:r>
              <a:rPr lang="en-GB" sz="2199" dirty="0"/>
              <a:t>foreach (var phoneNum in phoneBook["Peter"])</a:t>
            </a:r>
          </a:p>
          <a:p>
            <a:r>
              <a:rPr lang="en-GB" sz="2199" dirty="0"/>
              <a:t>{</a:t>
            </a:r>
          </a:p>
          <a:p>
            <a:r>
              <a:rPr lang="en-GB" sz="2199" dirty="0"/>
              <a:t>   Console.WriteLine(phoneNum);</a:t>
            </a:r>
          </a:p>
          <a:p>
            <a:pPr>
              <a:spcAft>
                <a:spcPts val="200"/>
              </a:spcAft>
            </a:pPr>
            <a:r>
              <a:rPr lang="en-GB" sz="2199" dirty="0"/>
              <a:t>}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MultiDictionary&lt;K, V</a:t>
            </a:r>
            <a:r>
              <a:rPr lang="en-US" dirty="0"/>
              <a:t>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66000" y="2356547"/>
            <a:ext cx="4600644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rgbClr val="234465"/>
                </a:solidFill>
                <a:latin typeface="Calibri" panose="020F0502020204030204" pitchFamily="34" charset="0"/>
              </a:rPr>
              <a:t>Намерете номерата на</a:t>
            </a: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 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626401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8F5457-02CD-E02E-2EF6-2F5D298BEE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EE649F6-519A-70A7-CD7C-BD0F19AEE6D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Данни в компютъра</a:t>
            </a:r>
          </a:p>
        </p:txBody>
      </p:sp>
    </p:spTree>
    <p:extLst>
      <p:ext uri="{BB962C8B-B14F-4D97-AF65-F5344CB8AC3E}">
        <p14:creationId xmlns:p14="http://schemas.microsoft.com/office/powerpoint/2010/main" val="242637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15000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Структура от данни, базирана на дърво</a:t>
            </a:r>
            <a:r>
              <a:rPr lang="en-GB" dirty="0"/>
              <a:t>, </a:t>
            </a:r>
            <a:r>
              <a:rPr lang="bg-BG" dirty="0"/>
              <a:t>съхранявана в </a:t>
            </a:r>
            <a:r>
              <a:rPr lang="bg-BG" b="1" dirty="0">
                <a:solidFill>
                  <a:schemeClr val="bg1"/>
                </a:solidFill>
              </a:rPr>
              <a:t>масив</a:t>
            </a: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Бързо извличане на </a:t>
            </a:r>
            <a:r>
              <a:rPr lang="bg-BG" b="1" dirty="0">
                <a:solidFill>
                  <a:schemeClr val="bg1"/>
                </a:solidFill>
              </a:rPr>
              <a:t>минималния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максималния </a:t>
            </a:r>
            <a:r>
              <a:rPr lang="bg-BG" dirty="0"/>
              <a:t>елемент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Heap</a:t>
            </a:r>
            <a:r>
              <a:rPr lang="bg-BG" dirty="0"/>
              <a:t>-овете</a:t>
            </a:r>
            <a:r>
              <a:rPr lang="en-GB" dirty="0"/>
              <a:t> </a:t>
            </a:r>
            <a:r>
              <a:rPr lang="bg-BG" dirty="0"/>
              <a:t>съдържат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свойство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heap </a:t>
            </a:r>
            <a:r>
              <a:rPr lang="bg-BG" dirty="0"/>
              <a:t>за всеки елемент</a:t>
            </a:r>
            <a:r>
              <a:rPr lang="en-GB" dirty="0"/>
              <a:t>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≤ </a:t>
            </a:r>
            <a:r>
              <a:rPr lang="bg-BG" dirty="0"/>
              <a:t>деца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≥ </a:t>
            </a:r>
            <a:r>
              <a:rPr lang="bg-BG" dirty="0"/>
              <a:t>деца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MaxHeap&lt;T&gt;</a:t>
            </a:r>
            <a:r>
              <a:rPr lang="en-US" sz="3199" noProof="1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MoreComplexDataStructures</a:t>
            </a:r>
            <a:r>
              <a:rPr lang="bg-BG" sz="3199" b="1" noProof="1">
                <a:solidFill>
                  <a:schemeClr val="bg1"/>
                </a:solidFill>
              </a:rPr>
              <a:t> </a:t>
            </a:r>
            <a:r>
              <a:rPr lang="bg-BG" sz="3199" noProof="1"/>
              <a:t>от</a:t>
            </a:r>
            <a:r>
              <a:rPr lang="bg-BG" sz="3199" b="1" noProof="1"/>
              <a:t> </a:t>
            </a:r>
            <a:r>
              <a:rPr lang="en-US" sz="3199" dirty="0"/>
              <a:t>NuGet</a:t>
            </a:r>
            <a:br>
              <a:rPr lang="en-US" sz="3199" dirty="0"/>
            </a:br>
            <a:r>
              <a:rPr lang="en-US" sz="3199" dirty="0"/>
              <a:t>package </a:t>
            </a:r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(</a:t>
            </a:r>
            <a:r>
              <a:rPr lang="bg-BG" dirty="0"/>
              <a:t>Двоична пирамида</a:t>
            </a:r>
            <a:r>
              <a:rPr lang="en-US" dirty="0"/>
              <a:t>)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71" y="5049000"/>
            <a:ext cx="2910129" cy="1809000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309" y="3249804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3E419D1-C39A-9B2D-14F7-11939E4AB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49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77732" y="1094375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MaxHeap&lt;T&gt;</a:t>
            </a:r>
            <a:r>
              <a:rPr lang="en-US" dirty="0"/>
              <a:t>,</a:t>
            </a:r>
            <a:r>
              <a:rPr lang="bg-BG" dirty="0"/>
              <a:t> за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сортирате</a:t>
            </a:r>
            <a:r>
              <a:rPr lang="en-US" dirty="0"/>
              <a:t> </a:t>
            </a:r>
            <a:r>
              <a:rPr lang="bg-BG" dirty="0"/>
              <a:t>имена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низходящ ред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/>
            <a:r>
              <a:rPr lang="bg-BG" dirty="0"/>
              <a:t>Отпечатайте всяко име</a:t>
            </a:r>
            <a:r>
              <a:rPr lang="en-US" dirty="0"/>
              <a:t> </a:t>
            </a:r>
            <a:r>
              <a:rPr lang="bg-BG" dirty="0"/>
              <a:t>чрез метода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ExtractMax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1351380" y="2912983"/>
            <a:ext cx="86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MaxHeap&lt;string&gt; heap = new </a:t>
            </a:r>
            <a:r>
              <a:rPr lang="en-GB" sz="2400" dirty="0">
                <a:solidFill>
                  <a:schemeClr val="bg1"/>
                </a:solidFill>
              </a:rPr>
              <a:t>MaxHeap&lt;string&gt;()</a:t>
            </a:r>
            <a:r>
              <a:rPr lang="en-GB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heap.Insert("Pesho");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heap.Insert("Kiro");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heap.Insert("Asen");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heap.Insert("Miro");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while (heap.Count &gt; 0)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Console.WriteLine(heap.</a:t>
            </a:r>
            <a:r>
              <a:rPr lang="en-GB" sz="2400" dirty="0">
                <a:solidFill>
                  <a:schemeClr val="bg1"/>
                </a:solidFill>
              </a:rPr>
              <a:t>ExtractMax()</a:t>
            </a:r>
            <a:r>
              <a:rPr lang="en-GB" sz="2400" dirty="0"/>
              <a:t>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}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80" y="3519000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5960EC8-782D-79A8-2FAB-0C2DF666C7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7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1067760"/>
            <a:ext cx="10251774" cy="57353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Дърво</a:t>
            </a:r>
            <a:r>
              <a:rPr lang="en-US" sz="3499" dirty="0"/>
              <a:t> == </a:t>
            </a:r>
            <a:r>
              <a:rPr lang="bg-BG" sz="3499" dirty="0"/>
              <a:t>АТД,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</a:t>
            </a:r>
            <a:r>
              <a:rPr lang="en-US" sz="3499" b="1" dirty="0">
                <a:solidFill>
                  <a:schemeClr val="bg1"/>
                </a:solidFill>
              </a:rPr>
              <a:t> </a:t>
            </a:r>
            <a:r>
              <a:rPr lang="bg-BG" sz="3499" b="1" dirty="0">
                <a:solidFill>
                  <a:schemeClr val="bg1"/>
                </a:solidFill>
              </a:rPr>
              <a:t>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Стойност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Родител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друга препратка към дърво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Деца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колекция от дърва</a:t>
            </a:r>
            <a:endParaRPr lang="en-US" sz="3400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</a:t>
            </a:r>
            <a:r>
              <a:rPr lang="en-US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Йерархична</a:t>
            </a:r>
            <a:r>
              <a:rPr lang="en-US" sz="3400" dirty="0"/>
              <a:t> </a:t>
            </a:r>
            <a:r>
              <a:rPr lang="bg-BG" sz="3400" dirty="0"/>
              <a:t>структура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езици </a:t>
            </a:r>
            <a:r>
              <a:rPr lang="bg-BG" sz="3400" dirty="0"/>
              <a:t>за маркиране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 </a:t>
            </a:r>
            <a:r>
              <a:rPr lang="bg-BG" sz="3400" dirty="0"/>
              <a:t>алгоритми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185180" y="1224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F2EAB2C-80F6-97C5-4736-05DF8F6D8C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връх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 от граф</a:t>
            </a:r>
            <a:endParaRPr lang="en-US" dirty="0"/>
          </a:p>
          <a:p>
            <a:pPr lvl="1"/>
            <a:r>
              <a:rPr lang="bg-BG" dirty="0"/>
              <a:t>Може да има </a:t>
            </a:r>
            <a:r>
              <a:rPr lang="bg-BG" b="1" dirty="0">
                <a:solidFill>
                  <a:schemeClr val="bg1"/>
                </a:solidFill>
              </a:rPr>
              <a:t>име/стойност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(Ребро)</a:t>
            </a:r>
            <a:endParaRPr lang="en-US" dirty="0"/>
          </a:p>
          <a:p>
            <a:pPr lvl="1"/>
            <a:r>
              <a:rPr lang="bg-BG" dirty="0"/>
              <a:t>Свързва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върха</a:t>
            </a:r>
            <a:endParaRPr lang="en-US" dirty="0"/>
          </a:p>
          <a:p>
            <a:pPr lvl="1"/>
            <a:r>
              <a:rPr lang="bg-BG" dirty="0"/>
              <a:t>Може да бъде насочен/</a:t>
            </a:r>
            <a:r>
              <a:rPr lang="bg-BG" dirty="0" err="1"/>
              <a:t>ненасочен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Slide Number">
            <a:extLst>
              <a:ext uri="{FF2B5EF4-FFF2-40B4-BE49-F238E27FC236}">
                <a16:creationId xmlns:a16="http://schemas.microsoft.com/office/drawing/2014/main" id="{215A6CBA-8AF5-6373-D1FB-0DA3142F80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8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1502" y="1647238"/>
            <a:ext cx="11189498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Структури от данни </a:t>
            </a:r>
            <a:r>
              <a:rPr lang="en-US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</a:t>
            </a:r>
            <a:r>
              <a:rPr lang="bg-BG" sz="3600" b="1" dirty="0">
                <a:solidFill>
                  <a:schemeClr val="bg2"/>
                </a:solidFill>
              </a:rPr>
              <a:t>по-добра ефективност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Абстрактни типове данни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– </a:t>
            </a:r>
            <a:r>
              <a:rPr lang="bg-BG" sz="3400" dirty="0">
                <a:solidFill>
                  <a:schemeClr val="bg2"/>
                </a:solidFill>
              </a:rPr>
              <a:t>описват </a:t>
            </a:r>
            <a:r>
              <a:rPr lang="bg-BG" sz="3400" b="1" dirty="0">
                <a:solidFill>
                  <a:schemeClr val="bg2"/>
                </a:solidFill>
              </a:rPr>
              <a:t>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масиви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списъци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стек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опашка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свързан списък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речници, </a:t>
            </a:r>
            <a:r>
              <a:rPr lang="en-US" sz="3600" dirty="0">
                <a:solidFill>
                  <a:schemeClr val="bg2"/>
                </a:solidFill>
              </a:rPr>
              <a:t>Bag, Heap</a:t>
            </a:r>
            <a:r>
              <a:rPr lang="bg-BG" sz="3600" dirty="0">
                <a:solidFill>
                  <a:schemeClr val="bg2"/>
                </a:solidFill>
              </a:rPr>
              <a:t> и др.</a:t>
            </a: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00DED71-A745-DD7A-1279-A13273125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5237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1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095CA54-DDFC-4D90-2E51-C9C350D522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652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Превежда набор от </a:t>
            </a:r>
            <a:r>
              <a:rPr lang="bg-BG" sz="3600" b="1" dirty="0">
                <a:solidFill>
                  <a:schemeClr val="bg1"/>
                </a:solidFill>
              </a:rPr>
              <a:t>символи</a:t>
            </a:r>
            <a:r>
              <a:rPr lang="bg-BG" sz="3600" dirty="0"/>
              <a:t> с някаква </a:t>
            </a:r>
            <a:r>
              <a:rPr lang="bg-BG" sz="3600" b="1" dirty="0">
                <a:solidFill>
                  <a:schemeClr val="bg1"/>
                </a:solidFill>
              </a:rPr>
              <a:t>цел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Опростено – съхранява </a:t>
            </a:r>
            <a:r>
              <a:rPr lang="bg-BG" sz="3600" b="1" dirty="0">
                <a:solidFill>
                  <a:schemeClr val="bg1"/>
                </a:solidFill>
              </a:rPr>
              <a:t>битове</a:t>
            </a:r>
            <a:r>
              <a:rPr lang="bg-BG" sz="3600" dirty="0"/>
              <a:t> като информация в паметта</a:t>
            </a:r>
            <a:endParaRPr lang="en-US" sz="3600" dirty="0"/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00000" cy="882654"/>
          </a:xfrm>
        </p:spPr>
        <p:txBody>
          <a:bodyPr>
            <a:normAutofit/>
          </a:bodyPr>
          <a:lstStyle/>
          <a:p>
            <a:r>
              <a:rPr lang="bg-BG" sz="3800" dirty="0"/>
              <a:t>Как се запаметяват данните в компютъра? (1)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9216"/>
              </p:ext>
            </p:extLst>
          </p:nvPr>
        </p:nvGraphicFramePr>
        <p:xfrm>
          <a:off x="1663500" y="4329000"/>
          <a:ext cx="8865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5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4325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FD975B7-EEB9-E1E0-196B-A8FDB462E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8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Информацията от битове може да се преведе по </a:t>
            </a:r>
            <a:r>
              <a:rPr lang="bg-BG" b="1" dirty="0">
                <a:solidFill>
                  <a:schemeClr val="bg1"/>
                </a:solidFill>
              </a:rPr>
              <a:t>различни начини </a:t>
            </a:r>
            <a:r>
              <a:rPr lang="bg-BG" dirty="0"/>
              <a:t>в зависимост от </a:t>
            </a:r>
            <a:r>
              <a:rPr lang="bg-BG" b="1" dirty="0">
                <a:solidFill>
                  <a:schemeClr val="bg1"/>
                </a:solidFill>
              </a:rPr>
              <a:t>типа на данните</a:t>
            </a:r>
          </a:p>
          <a:p>
            <a:pPr lvl="1"/>
            <a:r>
              <a:rPr lang="bg-BG" sz="3200" dirty="0"/>
              <a:t>Все пак битовете имат само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1</a:t>
            </a:r>
            <a:r>
              <a:rPr lang="bg-BG" sz="3200" dirty="0"/>
              <a:t> като стойност</a:t>
            </a:r>
          </a:p>
          <a:p>
            <a:r>
              <a:rPr lang="bg-BG" sz="3600" dirty="0"/>
              <a:t>Примери:</a:t>
            </a:r>
            <a:endParaRPr lang="bg-BG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2"/>
                </a:solidFill>
              </a:rPr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00" y="100750"/>
            <a:ext cx="9906000" cy="882654"/>
          </a:xfrm>
        </p:spPr>
        <p:txBody>
          <a:bodyPr>
            <a:noAutofit/>
          </a:bodyPr>
          <a:lstStyle/>
          <a:p>
            <a:r>
              <a:rPr lang="bg-BG" sz="3800" dirty="0"/>
              <a:t>Как се запаметяват данните в компютъра? (2)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32361"/>
              </p:ext>
            </p:extLst>
          </p:nvPr>
        </p:nvGraphicFramePr>
        <p:xfrm>
          <a:off x="2946000" y="3297931"/>
          <a:ext cx="7079499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33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  <a:r>
                        <a:rPr lang="en-US" sz="2400" baseline="0" dirty="0"/>
                        <a:t> Code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 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8211000" y="5680792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8BFEBA9-01FC-0080-3CB8-EB021C53C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6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дзаглавие 9">
            <a:extLst>
              <a:ext uri="{FF2B5EF4-FFF2-40B4-BE49-F238E27FC236}">
                <a16:creationId xmlns:a16="http://schemas.microsoft.com/office/drawing/2014/main" id="{94911252-E3F5-82F5-41F3-9ADB0693D1A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видове</a:t>
            </a:r>
          </a:p>
        </p:txBody>
      </p:sp>
      <p:sp>
        <p:nvSpPr>
          <p:cNvPr id="13" name="Заглавие 12">
            <a:extLst>
              <a:ext uri="{FF2B5EF4-FFF2-40B4-BE49-F238E27FC236}">
                <a16:creationId xmlns:a16="http://schemas.microsoft.com/office/drawing/2014/main" id="{21E08575-2ED9-31AC-F5E1-DE44E5CEDF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309086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==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управлението им по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54251"/>
              </p:ext>
            </p:extLst>
          </p:nvPr>
        </p:nvGraphicFramePr>
        <p:xfrm>
          <a:off x="2496000" y="3695949"/>
          <a:ext cx="8865000" cy="301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16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5927284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bg-BG" sz="22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дължината на масива</a:t>
                      </a:r>
                      <a:r>
                        <a:rPr lang="en-US" sz="2200" baseline="0" dirty="0"/>
                        <a:t>) * 4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списъка</a:t>
                      </a:r>
                      <a:r>
                        <a:rPr lang="en-US" sz="2200" baseline="0" dirty="0"/>
                        <a:t>) * 8 </a:t>
                      </a:r>
                      <a:r>
                        <a:rPr lang="bg-BG" sz="2200" dirty="0"/>
                        <a:t>байта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Dictionary&lt;int,</a:t>
                      </a:r>
                      <a:r>
                        <a:rPr lang="en-US" sz="2200" baseline="0" dirty="0"/>
                        <a:t> int[]</a:t>
                      </a:r>
                      <a:r>
                        <a:rPr lang="en-US" sz="2200" dirty="0"/>
                        <a:t>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речника</a:t>
                      </a:r>
                      <a:r>
                        <a:rPr lang="en-US" sz="2200" baseline="0" dirty="0"/>
                        <a:t>) * </a:t>
                      </a:r>
                      <a:r>
                        <a:rPr lang="bg-BG" sz="2200" baseline="0" dirty="0"/>
                        <a:t>всички </a:t>
                      </a:r>
                      <a:r>
                        <a:rPr lang="bg-BG" sz="2200" dirty="0"/>
                        <a:t>байтове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6D99C50-7CC7-8247-8688-D1D1D5452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9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Дървета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Двоично</a:t>
            </a:r>
            <a:r>
              <a:rPr lang="en-US" dirty="0"/>
              <a:t>, </a:t>
            </a:r>
            <a:r>
              <a:rPr lang="bg-BG" dirty="0"/>
              <a:t>сортирано търсещо дърво</a:t>
            </a:r>
            <a:r>
              <a:rPr lang="en-US" dirty="0"/>
              <a:t>, </a:t>
            </a:r>
            <a:r>
              <a:rPr lang="bg-BG" dirty="0"/>
              <a:t>балансирано дърво и др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Речници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Мап</a:t>
            </a:r>
            <a:r>
              <a:rPr lang="en-US" dirty="0"/>
              <a:t>, </a:t>
            </a:r>
            <a:r>
              <a:rPr lang="bg-BG" dirty="0"/>
              <a:t>асоциативни масиви</a:t>
            </a:r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(1)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12" y="1811724"/>
            <a:ext cx="2176221" cy="16729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5004000"/>
            <a:ext cx="1896385" cy="18963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B6D6AED-CCE4-9DD8-81C0-F635FB842C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76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Сет</a:t>
            </a:r>
            <a:r>
              <a:rPr lang="en-US" sz="3499" dirty="0"/>
              <a:t>, </a:t>
            </a:r>
            <a:r>
              <a:rPr lang="bg-BG" sz="3499" b="1" dirty="0">
                <a:solidFill>
                  <a:schemeClr val="bg1"/>
                </a:solidFill>
              </a:rPr>
              <a:t>мулти сет</a:t>
            </a:r>
            <a:r>
              <a:rPr lang="en-US" sz="3499" dirty="0"/>
              <a:t>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bags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Сортиран сет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bg-BG" sz="3499" b="1" dirty="0">
                <a:solidFill>
                  <a:schemeClr val="bg1"/>
                </a:solidFill>
              </a:rPr>
              <a:t>речници</a:t>
            </a:r>
            <a:endParaRPr lang="en-US" sz="3499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499" dirty="0"/>
              <a:t>/</a:t>
            </a:r>
            <a:r>
              <a:rPr lang="bg-BG" sz="3499" dirty="0"/>
              <a:t> </a:t>
            </a:r>
            <a:r>
              <a:rPr lang="en-US" sz="3499" dirty="0"/>
              <a:t>heap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Специални структури от дърво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Суфиксно дърво </a:t>
            </a:r>
            <a:r>
              <a:rPr lang="en-US" dirty="0"/>
              <a:t>, </a:t>
            </a:r>
            <a:r>
              <a:rPr lang="bg-BG" dirty="0"/>
              <a:t>интервално дърво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индексирано дърво,</a:t>
            </a:r>
            <a:r>
              <a:rPr lang="en-US" noProof="1"/>
              <a:t> </a:t>
            </a:r>
            <a:r>
              <a:rPr lang="bg-BG" noProof="1"/>
              <a:t>въже и др.</a:t>
            </a:r>
            <a:endParaRPr lang="en-US" noProof="1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Графи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Директни</a:t>
            </a:r>
            <a:r>
              <a:rPr lang="en-US" dirty="0"/>
              <a:t> / </a:t>
            </a:r>
            <a:r>
              <a:rPr lang="bg-BG" dirty="0"/>
              <a:t>недиректни</a:t>
            </a:r>
            <a:r>
              <a:rPr lang="en-US" dirty="0"/>
              <a:t>, </a:t>
            </a:r>
            <a:r>
              <a:rPr lang="bg-BG" dirty="0"/>
              <a:t>с тежест</a:t>
            </a:r>
            <a:r>
              <a:rPr lang="en-US" dirty="0"/>
              <a:t> / </a:t>
            </a:r>
            <a:r>
              <a:rPr lang="bg-BG" dirty="0"/>
              <a:t>без тежест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свързани</a:t>
            </a:r>
            <a:r>
              <a:rPr lang="en-US" dirty="0"/>
              <a:t> / </a:t>
            </a:r>
            <a:r>
              <a:rPr lang="bg-BG" dirty="0"/>
              <a:t>несвързани</a:t>
            </a:r>
            <a:r>
              <a:rPr lang="en-US" dirty="0"/>
              <a:t>, </a:t>
            </a:r>
            <a:r>
              <a:rPr lang="bg-BG" dirty="0"/>
              <a:t>циклични</a:t>
            </a:r>
            <a:r>
              <a:rPr lang="en-US" dirty="0"/>
              <a:t> / </a:t>
            </a:r>
            <a:r>
              <a:rPr lang="bg-BG" dirty="0"/>
              <a:t>ациклични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1" y="3396603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10" y="1219776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90" y="2518253"/>
            <a:ext cx="883458" cy="88345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94" y="5293624"/>
            <a:ext cx="1945259" cy="12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E1A33B5-F406-94A3-3D38-ACBBE8BD4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28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3851</TotalTime>
  <Words>2188</Words>
  <Application>Microsoft Macintosh PowerPoint</Application>
  <PresentationFormat>Widescreen</PresentationFormat>
  <Paragraphs>451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굴림</vt:lpstr>
      <vt:lpstr>Arial</vt:lpstr>
      <vt:lpstr>Calibri</vt:lpstr>
      <vt:lpstr>Consolas</vt:lpstr>
      <vt:lpstr>Segoe UI Symbol</vt:lpstr>
      <vt:lpstr>Söhne</vt:lpstr>
      <vt:lpstr>Symbol</vt:lpstr>
      <vt:lpstr>Wingdings</vt:lpstr>
      <vt:lpstr>SoftUni</vt:lpstr>
      <vt:lpstr>Въведение в структурите от данни</vt:lpstr>
      <vt:lpstr>Съдържание</vt:lpstr>
      <vt:lpstr>Данни в компютъра</vt:lpstr>
      <vt:lpstr>Как се запаметяват данните в компютъра? (1)</vt:lpstr>
      <vt:lpstr>Как се запаметяват данните в компютъра? (2)</vt:lpstr>
      <vt:lpstr>Структури от данни</vt:lpstr>
      <vt:lpstr>Структура от данни</vt:lpstr>
      <vt:lpstr>Основни структури от данни (1)</vt:lpstr>
      <vt:lpstr>Основни структури от данни (2)</vt:lpstr>
      <vt:lpstr>Абстрактни типове данни (АТД)</vt:lpstr>
      <vt:lpstr>Масив, списък, свързан списък, стек, опашка</vt:lpstr>
      <vt:lpstr>Масив</vt:lpstr>
      <vt:lpstr>Защо масивите са толкова бързи? (1)</vt:lpstr>
      <vt:lpstr>Защо масивите са толкова бързи? (2)</vt:lpstr>
      <vt:lpstr>Динамични масиви</vt:lpstr>
      <vt:lpstr>Списък: преоразмеряване *2 – Добавяне O(1)</vt:lpstr>
      <vt:lpstr>Свързан списък (LinkedList)</vt:lpstr>
      <vt:lpstr>Примери: LinkedList&lt;T&gt;</vt:lpstr>
      <vt:lpstr>Стек</vt:lpstr>
      <vt:lpstr>Опашка</vt:lpstr>
      <vt:lpstr>Речници, MaxHeap, дървета и графи</vt:lpstr>
      <vt:lpstr>Речник (Мап)</vt:lpstr>
      <vt:lpstr>Речник – Пример</vt:lpstr>
      <vt:lpstr>SortedDictionary&lt;TKey,TValue&gt;</vt:lpstr>
      <vt:lpstr>OrderedBag&lt;T&gt;</vt:lpstr>
      <vt:lpstr>Как да инсталираме пакети</vt:lpstr>
      <vt:lpstr>OrderedBag&lt;T&gt; – Пример</vt:lpstr>
      <vt:lpstr>MultiDictionary&lt;TKey, TValue&gt;</vt:lpstr>
      <vt:lpstr>MultiDictionary&lt;K, V&gt; – Пример</vt:lpstr>
      <vt:lpstr>MaxHeap&lt;T&gt; (Двоична пирамида)</vt:lpstr>
      <vt:lpstr>MaxHeap&lt;T&gt; – Пример</vt:lpstr>
      <vt:lpstr>Дърво</vt:lpstr>
      <vt:lpstr>Графи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структурите от данни</dc:title>
  <dc:subject>Модул 2 - Структури от данни и алгоритми</dc:subject>
  <dc:creator>BG-IT-Edu</dc:creator>
  <cp:keywords>Software University; SoftUni; programming; coding; software development; education; training; course; algorithms; C#</cp:keywords>
  <dc:description>Open Programming and IT Courseware for IT Teachers (BG-IT-Edu): https://github.com/BG-IT-Edu
With the kind support of SoftUni: https://softuni.bg</dc:description>
  <cp:lastModifiedBy>Alexandrina Mehandzhiyska</cp:lastModifiedBy>
  <cp:revision>105</cp:revision>
  <dcterms:created xsi:type="dcterms:W3CDTF">2018-05-23T13:08:44Z</dcterms:created>
  <dcterms:modified xsi:type="dcterms:W3CDTF">2024-02-13T13:17:35Z</dcterms:modified>
  <cp:category>computer programming;programming</cp:category>
</cp:coreProperties>
</file>