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589" r:id="rId14"/>
    <p:sldId id="719" r:id="rId15"/>
    <p:sldId id="664" r:id="rId16"/>
    <p:sldId id="682" r:id="rId17"/>
    <p:sldId id="700" r:id="rId18"/>
    <p:sldId id="701" r:id="rId19"/>
    <p:sldId id="702" r:id="rId20"/>
    <p:sldId id="718" r:id="rId21"/>
    <p:sldId id="698" r:id="rId22"/>
    <p:sldId id="703" r:id="rId23"/>
    <p:sldId id="706" r:id="rId24"/>
    <p:sldId id="705" r:id="rId25"/>
    <p:sldId id="704" r:id="rId26"/>
    <p:sldId id="649" r:id="rId27"/>
    <p:sldId id="707" r:id="rId28"/>
    <p:sldId id="708" r:id="rId29"/>
    <p:sldId id="709" r:id="rId30"/>
    <p:sldId id="710" r:id="rId31"/>
    <p:sldId id="711" r:id="rId32"/>
    <p:sldId id="713" r:id="rId33"/>
    <p:sldId id="712" r:id="rId34"/>
    <p:sldId id="714" r:id="rId35"/>
    <p:sldId id="715" r:id="rId36"/>
    <p:sldId id="720" r:id="rId37"/>
    <p:sldId id="721" r:id="rId38"/>
    <p:sldId id="722" r:id="rId39"/>
    <p:sldId id="633" r:id="rId40"/>
    <p:sldId id="504" r:id="rId41"/>
    <p:sldId id="5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  <p14:sldId id="702"/>
            <p14:sldId id="718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20"/>
            <p14:sldId id="721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59" autoAdjust="0"/>
    <p:restoredTop sz="95188" autoAdjust="0"/>
  </p:normalViewPr>
  <p:slideViewPr>
    <p:cSldViewPr showGuides="1">
      <p:cViewPr varScale="1">
        <p:scale>
          <a:sx n="103" d="100"/>
          <a:sy n="103" d="100"/>
        </p:scale>
        <p:origin x="192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10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2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37179"/>
            <a:ext cx="1901238" cy="886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200" dirty="0"/>
              <a:t>Стандартният </a:t>
            </a: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фреймуърк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.NET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200" dirty="0"/>
              <a:t>Осигурява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</a:t>
            </a:r>
            <a:r>
              <a:rPr lang="en-US" sz="3200" dirty="0"/>
              <a:t>-</a:t>
            </a:r>
            <a:r>
              <a:rPr lang="bg-BG" sz="3200" dirty="0"/>
              <a:t>базирани заявки 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CRUD</a:t>
            </a:r>
            <a:r>
              <a:rPr lang="bg-BG" sz="3200" dirty="0"/>
              <a:t> операции</a:t>
            </a:r>
            <a:endParaRPr lang="en-US" sz="3200" dirty="0"/>
          </a:p>
          <a:p>
            <a:r>
              <a:rPr lang="bg-BG" sz="3200" dirty="0"/>
              <a:t>Автоматично проследява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промените на обекти</a:t>
            </a:r>
            <a:endParaRPr lang="en-US" sz="3200" dirty="0"/>
          </a:p>
          <a:p>
            <a:r>
              <a:rPr lang="bg-BG" sz="3200" dirty="0"/>
              <a:t>Работи с различни </a:t>
            </a:r>
            <a:r>
              <a:rPr lang="bg-BG" sz="32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200" dirty="0"/>
              <a:t>С отворен код (</a:t>
            </a:r>
            <a:r>
              <a:rPr lang="en-US" sz="3200" b="1" dirty="0">
                <a:solidFill>
                  <a:schemeClr val="bg1"/>
                </a:solidFill>
              </a:rPr>
              <a:t>open-source</a:t>
            </a:r>
            <a:r>
              <a:rPr lang="en-US" sz="32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модерен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</a:t>
            </a:r>
          </a:p>
          <a:p>
            <a:r>
              <a:rPr lang="bg-BG" dirty="0"/>
              <a:t>Поддържа </a:t>
            </a:r>
            <a:r>
              <a:rPr lang="bg-BG" b="1" dirty="0"/>
              <a:t>LINQ</a:t>
            </a:r>
            <a:r>
              <a:rPr lang="bg-BG" dirty="0"/>
              <a:t> заявки, </a:t>
            </a:r>
            <a:r>
              <a:rPr lang="bg-BG" b="1" dirty="0"/>
              <a:t>проследяване на промените</a:t>
            </a:r>
            <a:r>
              <a:rPr lang="bg-BG" dirty="0"/>
              <a:t>, </a:t>
            </a:r>
            <a:r>
              <a:rPr lang="bg-BG" b="1" dirty="0"/>
              <a:t>актуализации</a:t>
            </a:r>
            <a:r>
              <a:rPr lang="bg-BG" dirty="0"/>
              <a:t> и </a:t>
            </a:r>
            <a:r>
              <a:rPr lang="bg-BG" b="1" dirty="0"/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/>
              <a:t>SQL Server</a:t>
            </a:r>
            <a:r>
              <a:rPr lang="bg-BG" dirty="0"/>
              <a:t>/</a:t>
            </a:r>
            <a:r>
              <a:rPr lang="bg-BG" b="1" dirty="0"/>
              <a:t>Azure</a:t>
            </a:r>
            <a:r>
              <a:rPr lang="bg-BG" dirty="0"/>
              <a:t> </a:t>
            </a:r>
            <a:r>
              <a:rPr lang="bg-BG" b="1" dirty="0"/>
              <a:t>SQL</a:t>
            </a:r>
            <a:r>
              <a:rPr lang="bg-BG" dirty="0"/>
              <a:t> </a:t>
            </a:r>
            <a:r>
              <a:rPr lang="en-US" b="1" dirty="0"/>
              <a:t>Database</a:t>
            </a:r>
            <a:r>
              <a:rPr lang="bg-BG" dirty="0"/>
              <a:t>, </a:t>
            </a:r>
            <a:r>
              <a:rPr lang="bg-BG" b="1" dirty="0"/>
              <a:t>SQLite</a:t>
            </a:r>
            <a:r>
              <a:rPr lang="bg-BG" dirty="0"/>
              <a:t>, </a:t>
            </a:r>
            <a:r>
              <a:rPr lang="bg-BG" b="1" dirty="0"/>
              <a:t>MySQL</a:t>
            </a:r>
            <a:r>
              <a:rPr lang="bg-BG" dirty="0"/>
              <a:t>, </a:t>
            </a:r>
            <a:r>
              <a:rPr lang="bg-BG" b="1" dirty="0"/>
              <a:t>PostgreSQL</a:t>
            </a:r>
            <a:r>
              <a:rPr lang="bg-BG" dirty="0"/>
              <a:t> и други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528069"/>
          </a:xfrm>
        </p:spPr>
        <p:txBody>
          <a:bodyPr>
            <a:normAutofit/>
          </a:bodyPr>
          <a:lstStyle/>
          <a:p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r>
              <a:rPr lang="bg-BG" sz="2900" dirty="0"/>
              <a:t>, но с поддръжка за .NET Core</a:t>
            </a:r>
          </a:p>
          <a:p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/>
              <a:t>релационни</a:t>
            </a:r>
            <a:r>
              <a:rPr lang="bg-BG" sz="2900" dirty="0"/>
              <a:t> бази данни</a:t>
            </a:r>
            <a:endParaRPr lang="en-BG" sz="29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BG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string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 err="1"/>
              <a:t>DBContext</a:t>
            </a:r>
            <a:r>
              <a:rPr lang="en-US" dirty="0"/>
              <a:t>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4" y="1196706"/>
            <a:ext cx="6983479" cy="28342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531" y="4102455"/>
            <a:ext cx="9002530" cy="26930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Стрелка: огъната нагоре 9">
            <a:extLst>
              <a:ext uri="{FF2B5EF4-FFF2-40B4-BE49-F238E27FC236}">
                <a16:creationId xmlns:a16="http://schemas.microsoft.com/office/drawing/2014/main" id="{EC165FBC-3194-A777-65E3-49B079AC8768}"/>
              </a:ext>
            </a:extLst>
          </p:cNvPr>
          <p:cNvSpPr/>
          <p:nvPr/>
        </p:nvSpPr>
        <p:spPr bwMode="auto">
          <a:xfrm rot="5400000">
            <a:off x="1856259" y="4063916"/>
            <a:ext cx="944754" cy="1062598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Изпълняваме командите </a:t>
            </a:r>
            <a:r>
              <a:rPr lang="bg-BG" sz="3200" b="1" dirty="0">
                <a:solidFill>
                  <a:schemeClr val="bg1"/>
                </a:solidFill>
              </a:rPr>
              <a:t>една по една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4275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47258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1381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3501" y="3675891"/>
            <a:ext cx="7827499" cy="3007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</a:t>
            </a:r>
            <a:r>
              <a:rPr lang="bg-BG" dirty="0"/>
              <a:t>-ване 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Изпълняваме следната команда, за да създадем </a:t>
            </a:r>
            <a:r>
              <a:rPr lang="bg-BG" sz="2800" b="1" dirty="0">
                <a:solidFill>
                  <a:schemeClr val="bg1"/>
                </a:solidFill>
              </a:rPr>
              <a:t>скеле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bg1"/>
                </a:solidFill>
              </a:rPr>
              <a:t>scaffold</a:t>
            </a:r>
            <a:r>
              <a:rPr lang="en-US" sz="2800" dirty="0"/>
              <a:t>) </a:t>
            </a:r>
            <a:r>
              <a:rPr lang="bg-BG" sz="2800" dirty="0"/>
              <a:t>на </a:t>
            </a:r>
            <a:r>
              <a:rPr lang="en-US" sz="2800" b="1" dirty="0">
                <a:solidFill>
                  <a:schemeClr val="bg1"/>
                </a:solidFill>
              </a:rPr>
              <a:t>context </a:t>
            </a:r>
            <a:r>
              <a:rPr lang="bg-BG" sz="2800" b="1" dirty="0">
                <a:solidFill>
                  <a:schemeClr val="bg1"/>
                </a:solidFill>
              </a:rPr>
              <a:t>класа</a:t>
            </a:r>
            <a:r>
              <a:rPr lang="en-US" sz="2800" b="1" dirty="0">
                <a:solidFill>
                  <a:schemeClr val="bg1"/>
                </a:solidFill>
              </a:rPr>
              <a:t> TODO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6004915B-A119-D421-25B5-305BD796E771}"/>
              </a:ext>
            </a:extLst>
          </p:cNvPr>
          <p:cNvSpPr txBox="1">
            <a:spLocks/>
          </p:cNvSpPr>
          <p:nvPr/>
        </p:nvSpPr>
        <p:spPr>
          <a:xfrm>
            <a:off x="696000" y="2137582"/>
            <a:ext cx="10617235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Scaffold-DbContext -Connection "Server=(localdb)\MSSQLLocalDB;Database=SoftUni;Integrated Security=True;" -Provider Microsoft.EntityFrameworkCore.SqlServer -OutputDir Data/Models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37A1C-27CD-1375-1DEB-5DB7C122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97" y="3698417"/>
            <a:ext cx="10073409" cy="29323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Променяне на структурата на проекта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7885267" cy="5527326"/>
          </a:xfrm>
        </p:spPr>
        <p:txBody>
          <a:bodyPr/>
          <a:lstStyle/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  <a:r>
              <a:rPr lang="bg-BG" dirty="0"/>
              <a:t> на файловете и </a:t>
            </a:r>
            <a:r>
              <a:rPr lang="bg-BG" b="1" dirty="0">
                <a:solidFill>
                  <a:schemeClr val="bg1"/>
                </a:solidFill>
              </a:rPr>
              <a:t>структурата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Namespace</a:t>
            </a:r>
            <a:r>
              <a:rPr lang="en-US" dirty="0"/>
              <a:t>-о</a:t>
            </a:r>
            <a:r>
              <a:rPr lang="bg-BG" dirty="0"/>
              <a:t>вете трябва да са </a:t>
            </a:r>
            <a:r>
              <a:rPr lang="bg-BG" b="1" dirty="0">
                <a:solidFill>
                  <a:schemeClr val="bg1"/>
                </a:solidFill>
              </a:rPr>
              <a:t>същите </a:t>
            </a:r>
            <a:r>
              <a:rPr lang="bg-BG" dirty="0"/>
              <a:t>като изброените:</a:t>
            </a:r>
            <a:endParaRPr lang="en-US" dirty="0"/>
          </a:p>
        </p:txBody>
      </p:sp>
      <p:pic>
        <p:nvPicPr>
          <p:cNvPr id="10" name="Картина 6">
            <a:extLst>
              <a:ext uri="{FF2B5EF4-FFF2-40B4-BE49-F238E27FC236}">
                <a16:creationId xmlns:a16="http://schemas.microsoft.com/office/drawing/2014/main" id="{5A45148C-DAFE-EAF9-DFB1-77146662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703" y="1882689"/>
            <a:ext cx="4680504" cy="17813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Картина 8">
            <a:extLst>
              <a:ext uri="{FF2B5EF4-FFF2-40B4-BE49-F238E27FC236}">
                <a16:creationId xmlns:a16="http://schemas.microsoft.com/office/drawing/2014/main" id="{14781B0B-1A63-CFFD-55E0-3B5156160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069" y="1258045"/>
            <a:ext cx="3754005" cy="43467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88858E-2242-E8A8-5AF4-A37EDE19FABA}"/>
              </a:ext>
            </a:extLst>
          </p:cNvPr>
          <p:cNvSpPr txBox="1">
            <a:spLocks/>
          </p:cNvSpPr>
          <p:nvPr/>
        </p:nvSpPr>
        <p:spPr>
          <a:xfrm>
            <a:off x="697406" y="5089878"/>
            <a:ext cx="314918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799" b="1" noProof="1">
                <a:latin typeface="Consolas" panose="020B0609020204030204" pitchFamily="49" charset="0"/>
              </a:rPr>
              <a:t>SoftUni</a:t>
            </a:r>
          </a:p>
          <a:p>
            <a:pPr>
              <a:lnSpc>
                <a:spcPct val="100000"/>
              </a:lnSpc>
            </a:pPr>
            <a:r>
              <a:rPr lang="de-DE" sz="2799" b="1" noProof="1">
                <a:latin typeface="Consolas" panose="020B0609020204030204" pitchFamily="49" charset="0"/>
              </a:rPr>
              <a:t>SoftUni.Data</a:t>
            </a:r>
          </a:p>
          <a:p>
            <a:pPr>
              <a:lnSpc>
                <a:spcPct val="100000"/>
              </a:lnSpc>
            </a:pPr>
            <a:r>
              <a:rPr lang="de-DE" sz="2799" b="1" noProof="1">
                <a:latin typeface="Consolas" panose="020B0609020204030204" pitchFamily="49" charset="0"/>
              </a:rPr>
              <a:t>SoftUni.Models</a:t>
            </a:r>
          </a:p>
        </p:txBody>
      </p:sp>
    </p:spTree>
    <p:extLst>
      <p:ext uri="{BB962C8B-B14F-4D97-AF65-F5344CB8AC3E}">
        <p14:creationId xmlns:p14="http://schemas.microsoft.com/office/powerpoint/2010/main" val="406157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ORM</a:t>
            </a:r>
            <a:r>
              <a:rPr lang="bg-BG" sz="34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400" dirty="0">
                <a:solidFill>
                  <a:schemeClr val="bg1"/>
                </a:solidFill>
              </a:rPr>
              <a:t>​</a:t>
            </a:r>
            <a:r>
              <a:rPr lang="en-GB" sz="3400" b="1" dirty="0">
                <a:solidFill>
                  <a:schemeClr val="bg1"/>
                </a:solidFill>
              </a:rPr>
              <a:t>Code First </a:t>
            </a:r>
            <a:r>
              <a:rPr lang="bg-BG" sz="3400" dirty="0"/>
              <a:t>и</a:t>
            </a:r>
            <a:r>
              <a:rPr lang="en-GB" sz="3400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400" dirty="0"/>
              <a:t>Въведение в </a:t>
            </a:r>
            <a:r>
              <a:rPr lang="en-GB" sz="34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bg-BG" sz="3400" dirty="0"/>
              <a:t>Конфигурация на </a:t>
            </a:r>
            <a:r>
              <a:rPr lang="bg-BG" sz="3400" b="1" dirty="0">
                <a:solidFill>
                  <a:schemeClr val="bg1"/>
                </a:solidFill>
              </a:rPr>
              <a:t>връзка</a:t>
            </a:r>
            <a:r>
              <a:rPr lang="bg-BG" sz="3400" dirty="0"/>
              <a:t> към база данни</a:t>
            </a:r>
            <a:r>
              <a:rPr lang="en-US" sz="3400" dirty="0"/>
              <a:t> – </a:t>
            </a:r>
            <a:r>
              <a:rPr lang="en-GB" sz="3400" b="1" dirty="0">
                <a:solidFill>
                  <a:schemeClr val="bg1"/>
                </a:solidFill>
              </a:rPr>
              <a:t>connection string</a:t>
            </a:r>
            <a:endParaRPr lang="en-GB" sz="3400" dirty="0">
              <a:solidFill>
                <a:schemeClr val="bg1"/>
              </a:solidFill>
            </a:endParaRPr>
          </a:p>
          <a:p>
            <a:r>
              <a:rPr lang="bg-BG" sz="3400" dirty="0"/>
              <a:t>Генериране на </a:t>
            </a:r>
            <a:r>
              <a:rPr lang="en-GB" sz="3400" b="1" dirty="0">
                <a:solidFill>
                  <a:schemeClr val="bg1"/>
                </a:solidFill>
              </a:rPr>
              <a:t>ORM </a:t>
            </a:r>
            <a:r>
              <a:rPr lang="bg-BG" sz="3400" b="1" dirty="0">
                <a:solidFill>
                  <a:schemeClr val="bg1"/>
                </a:solidFill>
              </a:rPr>
              <a:t>модел</a:t>
            </a:r>
            <a:r>
              <a:rPr lang="bg-BG" sz="3400" dirty="0"/>
              <a:t> по съществуваща база данни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Четене на данни</a:t>
            </a:r>
            <a:r>
              <a:rPr lang="bg-BG" sz="3400" dirty="0"/>
              <a:t> с </a:t>
            </a:r>
            <a:r>
              <a:rPr lang="en-US" sz="3400" dirty="0"/>
              <a:t>Entity Framework</a:t>
            </a:r>
            <a:endParaRPr lang="en-GB" sz="3400" dirty="0"/>
          </a:p>
          <a:p>
            <a:r>
              <a:rPr lang="bg-BG" sz="3400" dirty="0"/>
              <a:t>Примерно приложение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до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нови обекти</a:t>
            </a:r>
            <a:r>
              <a:rPr lang="en-US" sz="3000" dirty="0"/>
              <a:t> (</a:t>
            </a:r>
            <a:r>
              <a:rPr lang="en-US" sz="3000" b="1" noProof="1">
                <a:solidFill>
                  <a:schemeClr val="bg1"/>
                </a:solidFill>
              </a:rPr>
              <a:t>Add() </a:t>
            </a:r>
            <a:r>
              <a:rPr lang="bg-BG" sz="3000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на данни от база данни </a:t>
            </a:r>
            <a:r>
              <a:rPr lang="bg-BG" sz="3000" dirty="0"/>
              <a:t>чрез модифициране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Лесно навигиране през </a:t>
            </a:r>
            <a:r>
              <a:rPr lang="bg-BG" sz="3200" b="1" dirty="0">
                <a:solidFill>
                  <a:schemeClr val="bg1"/>
                </a:solidFill>
              </a:rPr>
              <a:t>връзките в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Управление на базата данни –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мигриране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20000"/>
          </a:bodyPr>
          <a:lstStyle/>
          <a:p>
            <a:r>
              <a:rPr lang="bg-BG" sz="3399" noProof="1"/>
              <a:t>Създаване на инстанция на </a:t>
            </a:r>
            <a:r>
              <a:rPr lang="en-US" sz="3399" b="1" noProof="1">
                <a:solidFill>
                  <a:schemeClr val="bg1"/>
                </a:solidFill>
              </a:rPr>
              <a:t>DbContext</a:t>
            </a:r>
            <a:r>
              <a:rPr lang="en-US" sz="3399" dirty="0"/>
              <a:t>:</a:t>
            </a:r>
          </a:p>
          <a:p>
            <a:pPr lvl="1"/>
            <a:endParaRPr lang="en-US" sz="3399" dirty="0"/>
          </a:p>
          <a:p>
            <a:r>
              <a:rPr lang="bg-BG" sz="3399" dirty="0"/>
              <a:t>В конструктора може да подадем </a:t>
            </a:r>
            <a:r>
              <a:rPr lang="bg-BG" sz="3399" b="1" dirty="0">
                <a:solidFill>
                  <a:schemeClr val="bg1"/>
                </a:solidFill>
              </a:rPr>
              <a:t>връзката</a:t>
            </a:r>
            <a:r>
              <a:rPr lang="bg-BG" sz="3399" dirty="0"/>
              <a:t> към база данни - </a:t>
            </a:r>
            <a:r>
              <a:rPr lang="en-US" sz="3399" dirty="0"/>
              <a:t> (</a:t>
            </a:r>
            <a:r>
              <a:rPr lang="en-US" sz="3399" b="1" dirty="0">
                <a:solidFill>
                  <a:schemeClr val="bg1"/>
                </a:solidFill>
              </a:rPr>
              <a:t>connection string</a:t>
            </a:r>
            <a:r>
              <a:rPr lang="en-US" sz="3399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DbContext</a:t>
            </a:r>
            <a:r>
              <a:rPr lang="en-US" sz="3399" dirty="0"/>
              <a:t> </a:t>
            </a:r>
            <a:r>
              <a:rPr lang="bg-BG" sz="3399" dirty="0"/>
              <a:t>характеристики</a:t>
            </a:r>
            <a:r>
              <a:rPr lang="en-US" sz="3399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</a:t>
            </a:r>
            <a:r>
              <a:rPr lang="bg-BG" dirty="0"/>
              <a:t>методи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DB Connection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Съдържа информация за </a:t>
            </a:r>
            <a:r>
              <a:rPr lang="bg-BG" b="1" dirty="0">
                <a:solidFill>
                  <a:schemeClr val="bg1"/>
                </a:solidFill>
              </a:rPr>
              <a:t>автоматично проследяване на промените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Всички класове обекти (таблици</a:t>
            </a:r>
            <a:r>
              <a:rPr lang="en-US" dirty="0"/>
              <a:t>)</a:t>
            </a:r>
            <a:r>
              <a:rPr lang="bg-BG" dirty="0"/>
              <a:t> са посочени като свойства (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dirty="0"/>
              <a:t>Например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6" y="1944388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EF </a:t>
            </a:r>
            <a:r>
              <a:rPr lang="bg-BG" sz="3200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286462" y="5006483"/>
            <a:ext cx="8432947" cy="1310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</a:t>
            </a:r>
            <a:r>
              <a:rPr lang="en-US" sz="2199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274252" y="1878125"/>
            <a:ext cx="11119304" cy="2529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8" y="2439294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това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297" y="3501052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766200" y="2176123"/>
            <a:ext cx="10659603" cy="2806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5871059" y="4184091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Конзолно приложение - 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82E55-0ADE-828A-456F-E8F7B360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73" y="774000"/>
            <a:ext cx="6317254" cy="3817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/>
              <a:t>Console App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задаваме подходящо </a:t>
            </a:r>
            <a:r>
              <a:rPr lang="bg-BG" b="1" dirty="0"/>
              <a:t>име</a:t>
            </a:r>
            <a:r>
              <a:rPr lang="bg-BG" dirty="0"/>
              <a:t>, например "</a:t>
            </a:r>
            <a:r>
              <a:rPr lang="en-US" b="1" dirty="0">
                <a:solidFill>
                  <a:schemeClr val="bg1"/>
                </a:solidFill>
              </a:rPr>
              <a:t>GroceryStore</a:t>
            </a:r>
            <a:r>
              <a:rPr lang="bg-BG" dirty="0"/>
              <a:t>"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89" y="3156190"/>
            <a:ext cx="5336859" cy="18596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000" y="2259000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2926" y="37765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Connect to Database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и</a:t>
            </a:r>
            <a:r>
              <a:rPr lang="bg-BG" dirty="0"/>
              <a:t> </a:t>
            </a:r>
            <a:r>
              <a:rPr lang="bg-BG" dirty="0" err="1"/>
              <a:t>кликаме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79" y="3474000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000" y="2664000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511737" y="38179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1904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</a:p>
          <a:p>
            <a:pPr lvl="1"/>
            <a:r>
              <a:rPr lang="bg-BG" sz="2400" dirty="0"/>
              <a:t>На </a:t>
            </a:r>
            <a:r>
              <a:rPr lang="en-US" sz="2400" b="1" dirty="0">
                <a:solidFill>
                  <a:schemeClr val="bg1"/>
                </a:solidFill>
              </a:rPr>
              <a:t>Server name</a:t>
            </a:r>
            <a:r>
              <a:rPr lang="en-US" sz="2400" dirty="0"/>
              <a:t>,</a:t>
            </a:r>
            <a:r>
              <a:rPr lang="bg-BG" sz="2400" dirty="0"/>
              <a:t> попълваме:</a:t>
            </a:r>
          </a:p>
          <a:p>
            <a:pPr lvl="1"/>
            <a:endParaRPr lang="bg-BG" dirty="0"/>
          </a:p>
          <a:p>
            <a:r>
              <a:rPr lang="bg-BG" sz="2800" dirty="0"/>
              <a:t>Създаваме </a:t>
            </a:r>
            <a:r>
              <a:rPr lang="bg-BG" sz="28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400" dirty="0"/>
              <a:t>В полето </a:t>
            </a:r>
            <a:r>
              <a:rPr lang="en-US" sz="2400" b="1" dirty="0"/>
              <a:t>Select or enter a database name</a:t>
            </a:r>
            <a:r>
              <a:rPr lang="en-US" sz="2400" dirty="0"/>
              <a:t>,</a:t>
            </a:r>
            <a:r>
              <a:rPr lang="bg-BG" sz="2400" dirty="0"/>
              <a:t> задаваме </a:t>
            </a:r>
            <a:r>
              <a:rPr lang="bg-BG" sz="2400" b="1" dirty="0">
                <a:solidFill>
                  <a:schemeClr val="bg1"/>
                </a:solidFill>
              </a:rPr>
              <a:t>подходящо име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BA8921-1D4C-1C7C-9EFF-0DDCF30A4715}"/>
              </a:ext>
            </a:extLst>
          </p:cNvPr>
          <p:cNvSpPr txBox="1">
            <a:spLocks/>
          </p:cNvSpPr>
          <p:nvPr/>
        </p:nvSpPr>
        <p:spPr>
          <a:xfrm>
            <a:off x="1081911" y="2753231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(localdb)\MSSQLLocalDB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C6D42-DAB3-90E6-5943-94D9E0E3A2D4}"/>
              </a:ext>
            </a:extLst>
          </p:cNvPr>
          <p:cNvSpPr txBox="1">
            <a:spLocks/>
          </p:cNvSpPr>
          <p:nvPr/>
        </p:nvSpPr>
        <p:spPr>
          <a:xfrm>
            <a:off x="1081911" y="5049000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DatabaseFirst.Grocerystore</a:t>
            </a:r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да създадем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  <a:r>
              <a:rPr lang="bg-BG" dirty="0"/>
              <a:t> база данни</a:t>
            </a:r>
          </a:p>
          <a:p>
            <a:r>
              <a:rPr lang="bg-BG" dirty="0"/>
              <a:t>Новата база данни може да я намерим в </a:t>
            </a:r>
            <a:r>
              <a:rPr lang="en-US" b="1" dirty="0">
                <a:solidFill>
                  <a:schemeClr val="bg1"/>
                </a:solidFill>
              </a:rPr>
              <a:t>Server Explorer</a:t>
            </a:r>
          </a:p>
          <a:p>
            <a:r>
              <a:rPr lang="bg-BG" dirty="0"/>
              <a:t>Кликаме върху нея с десен бутон и избираме </a:t>
            </a:r>
            <a:r>
              <a:rPr lang="bg-BG" b="1" dirty="0">
                <a:solidFill>
                  <a:schemeClr val="bg1"/>
                </a:solidFill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ew Query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98" y="3816125"/>
            <a:ext cx="4043843" cy="1863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3816153"/>
            <a:ext cx="4268485" cy="18638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2DA029BA-410F-AC02-881B-7EE1E3D83095}"/>
              </a:ext>
            </a:extLst>
          </p:cNvPr>
          <p:cNvSpPr/>
          <p:nvPr/>
        </p:nvSpPr>
        <p:spPr>
          <a:xfrm>
            <a:off x="5510796" y="443863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00" dirty="0"/>
              <a:t>Създаваме </a:t>
            </a:r>
            <a:r>
              <a:rPr lang="bg-BG" sz="2700" b="1" dirty="0">
                <a:solidFill>
                  <a:schemeClr val="bg1"/>
                </a:solidFill>
              </a:rPr>
              <a:t>нова таблица </a:t>
            </a:r>
            <a:r>
              <a:rPr lang="bg-BG" sz="2700" dirty="0"/>
              <a:t>с продукти и </a:t>
            </a:r>
            <a:r>
              <a:rPr lang="bg-BG" sz="2700" b="1" dirty="0">
                <a:solidFill>
                  <a:schemeClr val="bg1"/>
                </a:solidFill>
              </a:rPr>
              <a:t>добавяме</a:t>
            </a:r>
            <a:r>
              <a:rPr lang="bg-BG" sz="2700" dirty="0"/>
              <a:t> няколко </a:t>
            </a:r>
            <a:r>
              <a:rPr lang="bg-BG" sz="2700" b="1" dirty="0">
                <a:solidFill>
                  <a:schemeClr val="bg1"/>
                </a:solidFill>
              </a:rPr>
              <a:t>продукта</a:t>
            </a:r>
            <a:r>
              <a:rPr lang="bg-BG" sz="2700" dirty="0"/>
              <a:t> към нея</a:t>
            </a:r>
          </a:p>
          <a:p>
            <a:r>
              <a:rPr lang="bg-BG" sz="2700" dirty="0"/>
              <a:t>Изпълняваме дадения </a:t>
            </a:r>
            <a:r>
              <a:rPr lang="en-US" sz="2700" b="1" dirty="0">
                <a:solidFill>
                  <a:schemeClr val="bg1"/>
                </a:solidFill>
              </a:rPr>
              <a:t>SQL </a:t>
            </a:r>
            <a:r>
              <a:rPr lang="bg-BG" sz="27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595027" y="2561876"/>
            <a:ext cx="11001946" cy="3776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C03C-78C4-9E69-4EE4-C1B31C7A6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73" y="4306000"/>
            <a:ext cx="5016500" cy="234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>
                <a:solidFill>
                  <a:schemeClr val="bg1"/>
                </a:solidFill>
              </a:rPr>
              <a:t>Execute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Скриптът </a:t>
            </a:r>
            <a:r>
              <a:rPr lang="bg-BG" sz="3200" b="1" dirty="0"/>
              <a:t>създаде</a:t>
            </a:r>
            <a:r>
              <a:rPr lang="bg-BG" sz="3200" dirty="0"/>
              <a:t> таблица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bg-BG" sz="3200" dirty="0"/>
              <a:t> и </a:t>
            </a:r>
            <a:r>
              <a:rPr lang="bg-BG" sz="3200" b="1" dirty="0"/>
              <a:t>добави</a:t>
            </a:r>
            <a:r>
              <a:rPr lang="bg-BG" sz="3200" dirty="0"/>
              <a:t> към нея </a:t>
            </a:r>
            <a:r>
              <a:rPr lang="bg-BG" sz="3200" b="1" dirty="0">
                <a:solidFill>
                  <a:schemeClr val="bg1"/>
                </a:solidFill>
              </a:rPr>
              <a:t>продукти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4" y="3204000"/>
            <a:ext cx="6153353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34" y="3994033"/>
            <a:ext cx="2784222" cy="781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7373718" y="407535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достъпим </a:t>
            </a:r>
            <a:r>
              <a:rPr lang="bg-BG" sz="3200" b="1" dirty="0"/>
              <a:t>записите</a:t>
            </a:r>
            <a:r>
              <a:rPr lang="bg-BG" sz="3200" dirty="0"/>
              <a:t> в </a:t>
            </a:r>
            <a:r>
              <a:rPr lang="bg-BG" sz="3200" b="1" dirty="0"/>
              <a:t>таблицата</a:t>
            </a:r>
            <a:r>
              <a:rPr lang="bg-BG" sz="3200" dirty="0"/>
              <a:t> с десен бутон върху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&gt; </a:t>
            </a:r>
            <a:r>
              <a:rPr lang="en-US" sz="3200" b="1" dirty="0">
                <a:solidFill>
                  <a:schemeClr val="bg1"/>
                </a:solidFill>
              </a:rPr>
              <a:t>Show Table Data 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6" y="2708946"/>
            <a:ext cx="4190338" cy="3028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5" y="2662984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CFD3A4BC-7B4C-9AA1-D342-6FBDA98A49B5}"/>
              </a:ext>
            </a:extLst>
          </p:cNvPr>
          <p:cNvSpPr/>
          <p:nvPr/>
        </p:nvSpPr>
        <p:spPr>
          <a:xfrm>
            <a:off x="5123997" y="391373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bg-BG" sz="3200" dirty="0"/>
              <a:t>С десен бутон на </a:t>
            </a:r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-&gt;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-&gt; </a:t>
            </a:r>
            <a:r>
              <a:rPr lang="bg-BG" sz="3200" dirty="0"/>
              <a:t>отваряме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3025727"/>
            <a:ext cx="5265000" cy="3474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bg-BG" b="1" dirty="0">
                <a:solidFill>
                  <a:schemeClr val="bg1"/>
                </a:solidFill>
              </a:rPr>
              <a:t>модели </a:t>
            </a:r>
            <a:r>
              <a:rPr lang="bg-BG" dirty="0"/>
              <a:t>по базата данни: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41E8473-E143-0AE4-1D0F-EB2D58EE998B}"/>
              </a:ext>
            </a:extLst>
          </p:cNvPr>
          <p:cNvSpPr txBox="1">
            <a:spLocks/>
          </p:cNvSpPr>
          <p:nvPr/>
        </p:nvSpPr>
        <p:spPr>
          <a:xfrm>
            <a:off x="440443" y="4823878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Вече имаме </a:t>
            </a:r>
            <a:r>
              <a:rPr lang="en-US" sz="3200" b="1" dirty="0">
                <a:solidFill>
                  <a:schemeClr val="bg1"/>
                </a:solidFill>
              </a:rPr>
              <a:t>DbContext </a:t>
            </a:r>
            <a:r>
              <a:rPr lang="en-US" sz="3200" dirty="0"/>
              <a:t>и</a:t>
            </a:r>
            <a:r>
              <a:rPr lang="bg-BG" sz="3200" dirty="0"/>
              <a:t> модел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39DF-9050-0D2D-05C9-73281E20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2741"/>
            <a:ext cx="7666200" cy="4704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bg-BG" dirty="0"/>
              <a:t>метода на програмата ни, можем да прочетем </a:t>
            </a:r>
            <a:r>
              <a:rPr lang="bg-BG" b="1" dirty="0">
                <a:solidFill>
                  <a:schemeClr val="bg1"/>
                </a:solidFill>
              </a:rPr>
              <a:t>всички продукти </a:t>
            </a:r>
            <a:r>
              <a:rPr lang="bg-BG" dirty="0"/>
              <a:t>от нашата </a:t>
            </a:r>
            <a:r>
              <a:rPr lang="bg-BG" b="1" dirty="0">
                <a:solidFill>
                  <a:schemeClr val="bg1"/>
                </a:solidFill>
              </a:rPr>
              <a:t>база данни </a:t>
            </a:r>
            <a:r>
              <a:rPr lang="bg-BG" dirty="0"/>
              <a:t>със следния </a:t>
            </a:r>
            <a:r>
              <a:rPr lang="bg-BG" b="1" dirty="0">
                <a:solidFill>
                  <a:schemeClr val="bg1"/>
                </a:solidFill>
              </a:rPr>
              <a:t>код</a:t>
            </a:r>
            <a:r>
              <a:rPr lang="bg-BG" dirty="0"/>
              <a:t>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2508627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using (var db = new DatabaseFirstGroceryStoreContext())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Console.WriteLine("All products in database:");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foreach (var product in db.Products)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Console.WriteLine("{0} - {1} per {2}",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product.Name,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product.Price,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product.UnitType);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8F648-33BB-3A65-53FB-68DCE44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359000"/>
            <a:ext cx="8220432" cy="49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ORM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3200" dirty="0"/>
              <a:t>Code First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3200" dirty="0"/>
              <a:t>Database First</a:t>
            </a:r>
            <a:endParaRPr lang="bg-BG" sz="32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dirty="0"/>
              <a:t>Entity Framework </a:t>
            </a:r>
            <a:r>
              <a:rPr lang="bg-BG" sz="3200" dirty="0"/>
              <a:t>е стандартът на .</a:t>
            </a:r>
            <a:r>
              <a:rPr lang="en-US" sz="3200" dirty="0"/>
              <a:t>NET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3200" dirty="0"/>
              <a:t>Connection string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общи 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79" y="3040108"/>
            <a:ext cx="5767843" cy="27867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48" y="3072101"/>
            <a:ext cx="2417848" cy="2588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3831903" y="4083731"/>
            <a:ext cx="595549" cy="5665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обект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обект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093684" y="347625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679980" y="2574000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799977" y="3081700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е</a:t>
            </a: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диници</a:t>
            </a:r>
            <a:endParaRPr lang="en-US" sz="1999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подходи за създаване на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/>
              <a:t>създават</a:t>
            </a:r>
            <a:r>
              <a:rPr lang="bg-BG" dirty="0"/>
              <a:t> </a:t>
            </a:r>
            <a:r>
              <a:rPr lang="bg-BG" b="1" dirty="0"/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/>
              <a:t>ORM</a:t>
            </a:r>
            <a:r>
              <a:rPr lang="en-US" dirty="0"/>
              <a:t> </a:t>
            </a:r>
            <a:r>
              <a:rPr lang="bg-BG" b="1" dirty="0"/>
              <a:t>създава</a:t>
            </a:r>
            <a:r>
              <a:rPr lang="bg-BG" dirty="0"/>
              <a:t> </a:t>
            </a:r>
            <a:r>
              <a:rPr lang="bg-BG" b="1" dirty="0"/>
              <a:t>база данни</a:t>
            </a:r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241224" y="4058836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242" y="3429000"/>
            <a:ext cx="3294792" cy="18501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708921"/>
            <a:ext cx="4312478" cy="35283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/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/>
              <a:t>генериране</a:t>
            </a:r>
            <a:r>
              <a:rPr lang="bg-BG" dirty="0"/>
              <a:t> на </a:t>
            </a:r>
            <a:r>
              <a:rPr lang="bg-BG" b="1" dirty="0"/>
              <a:t>обектно-ориентиран модел</a:t>
            </a:r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099451" y="403371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1055440" y="2564905"/>
            <a:ext cx="4680520" cy="3761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638" y="3418086"/>
            <a:ext cx="3294792" cy="18501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23093</TotalTime>
  <Words>2073</Words>
  <Application>Microsoft Macintosh PowerPoint</Application>
  <PresentationFormat>Widescreen</PresentationFormat>
  <Paragraphs>310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</vt:lpstr>
      <vt:lpstr>Entity Framework и Entity Framework Core</vt:lpstr>
      <vt:lpstr>Конфигурация на връзка към база данни</vt:lpstr>
      <vt:lpstr>Connection string</vt:lpstr>
      <vt:lpstr>Database First с Entity Framework</vt:lpstr>
      <vt:lpstr>Package Manager Console</vt:lpstr>
      <vt:lpstr>Инсталиране на Entity Framework пакети</vt:lpstr>
      <vt:lpstr>Scaffold-ване на Context клас</vt:lpstr>
      <vt:lpstr>Променяне на структурата на проекта</vt:lpstr>
      <vt:lpstr>ADO.NET Entity Data Model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(1)</vt:lpstr>
      <vt:lpstr>Демо</vt:lpstr>
      <vt:lpstr>Създаване на конзолно приложение</vt:lpstr>
      <vt:lpstr>Създаване на база данни</vt:lpstr>
      <vt:lpstr>Конфигурация на връзка</vt:lpstr>
      <vt:lpstr>Създаване на база данни</vt:lpstr>
      <vt:lpstr>Създаване и попълване на таблица (1)</vt:lpstr>
      <vt:lpstr>Създаване и попълване на таблица (2)</vt:lpstr>
      <vt:lpstr>Преглед на записите</vt:lpstr>
      <vt:lpstr>Инсталиране на Entity Framework пакети (1)</vt:lpstr>
      <vt:lpstr>Инсталиране на Entity Framework пакети (2)</vt:lpstr>
      <vt:lpstr>Структура на проекта</vt:lpstr>
      <vt:lpstr>Четене на данни</vt:lpstr>
      <vt:lpstr>Резултат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182</cp:revision>
  <dcterms:created xsi:type="dcterms:W3CDTF">2018-05-23T13:08:44Z</dcterms:created>
  <dcterms:modified xsi:type="dcterms:W3CDTF">2024-04-17T07:44:26Z</dcterms:modified>
  <cp:category/>
</cp:coreProperties>
</file>