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6260F53-E7A8-4C36-98C6-EFA6D724CF7A}">
          <p14:sldIdLst>
            <p14:sldId id="291"/>
            <p14:sldId id="292"/>
          </p14:sldIdLst>
        </p14:section>
        <p14:section name="Шаблони за дизайн" id="{635BEAD6-B0B3-43E2-9502-13BB3D4723C6}">
          <p14:sldIdLst>
            <p14:sldId id="294"/>
            <p14:sldId id="295"/>
            <p14:sldId id="296"/>
            <p14:sldId id="297"/>
            <p14:sldId id="494"/>
          </p14:sldIdLst>
        </p14:section>
        <p14:section name="Типове шаблони за дизайн" id="{7DCB62EB-7460-4581-BA2C-EEA1D73FD929}">
          <p14:sldIdLst>
            <p14:sldId id="301"/>
            <p14:sldId id="302"/>
            <p14:sldId id="495"/>
          </p14:sldIdLst>
        </p14:section>
        <p14:section name="Creational шаблони" id="{9245A61C-C383-496A-8C32-90D8A4D551CE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шаблони" id="{264A1D7D-1B6E-4C7C-A3A7-401F58145B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шаблони" id="{33DDB4CA-31A3-437D-9DAC-6302010EA2AC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Обобщение" id="{672020F4-DF3C-4604-B595-80A0FC6FD017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6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331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A58400-9ADF-48C0-910F-1B9F0B065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44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DC02A7-7D70-4E63-8E2D-381DBEC49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616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9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6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A34148-6056-478C-9CDD-88D636041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545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AC01D-DF1D-49AC-9458-3F8A046E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651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666DF-85FE-43D9-95A3-14F3018B2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510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8829D-2170-4A31-9132-F8B46C21A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56673C-7948-4369-A0C1-36DA41DAF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FE9DD6-1A8B-4B0A-8536-3B270BD28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4DFA43-47D5-497B-9653-4709B457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14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EA391-4447-493D-AA4C-66FCD44CB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03959"/>
            <a:ext cx="11083636" cy="1720041"/>
          </a:xfrm>
        </p:spPr>
        <p:txBody>
          <a:bodyPr>
            <a:normAutofit/>
          </a:bodyPr>
          <a:lstStyle/>
          <a:p>
            <a:r>
              <a:rPr lang="bg-BG" dirty="0"/>
              <a:t>Шаблони за дизайн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Design Patterns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59796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шаблони на ниво клас и обект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339B154-7466-4264-9AA1-F3E0A8D6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BFA0-2E25-4682-A3B5-B7478182FD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884175"/>
          </a:xfrm>
        </p:spPr>
        <p:txBody>
          <a:bodyPr/>
          <a:lstStyle/>
          <a:p>
            <a:r>
              <a:rPr lang="en-GB" dirty="0"/>
              <a:t>Creational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/>
              <a:t>Шаблони за създаване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Предоставят </a:t>
            </a:r>
            <a:r>
              <a:rPr lang="bg-BG" sz="3400" b="1" dirty="0">
                <a:solidFill>
                  <a:schemeClr val="bg1"/>
                </a:solidFill>
              </a:rPr>
              <a:t>механизми за създаване на обекти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обекти по начин,</a:t>
            </a:r>
            <a:r>
              <a:rPr lang="bg-BG" sz="3600" b="1" dirty="0">
                <a:solidFill>
                  <a:schemeClr val="bg1"/>
                </a:solidFill>
              </a:rPr>
              <a:t> подходящ</a:t>
            </a:r>
            <a:br>
              <a:rPr lang="bg-BG" sz="3600" dirty="0"/>
            </a:br>
            <a:r>
              <a:rPr lang="bg-BG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конкретната ситуация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Две главни идеи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 err="1">
                <a:solidFill>
                  <a:schemeClr val="bg1"/>
                </a:solidFill>
              </a:rPr>
              <a:t>Енкапсулиране</a:t>
            </a:r>
            <a:r>
              <a:rPr lang="en-US" sz="3400" dirty="0"/>
              <a:t> </a:t>
            </a:r>
            <a:r>
              <a:rPr lang="bg-BG" sz="3400" dirty="0"/>
              <a:t>на логика, която класовете използват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Скриване</a:t>
            </a:r>
            <a:r>
              <a:rPr lang="en-US" sz="3400" dirty="0"/>
              <a:t> </a:t>
            </a:r>
            <a:r>
              <a:rPr lang="bg-BG" sz="3400" dirty="0"/>
              <a:t>на начина по който инстанциите на класовете са създадени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/>
              <a:t>Шаблони за създаване </a:t>
            </a:r>
            <a:r>
              <a:rPr lang="bg-BG" sz="4000" b="1"/>
              <a:t>– ц</a:t>
            </a:r>
            <a:r>
              <a:rPr lang="bg-BG"/>
              <a:t>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01CEC-CEDB-4BB0-90C8-E0D06CE0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0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Creational </a:t>
            </a:r>
            <a:r>
              <a:rPr lang="bg-BG" dirty="0"/>
              <a:t>шаблони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F5536C1-F84C-4B6F-8AF6-303483435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Най-често използваният</a:t>
            </a:r>
            <a:r>
              <a:rPr lang="en-GB" sz="3600" dirty="0"/>
              <a:t> creational </a:t>
            </a:r>
            <a:r>
              <a:rPr lang="bg-BG" sz="3600" dirty="0"/>
              <a:t>шаблони за дизайн</a:t>
            </a:r>
            <a:endParaRPr lang="en-GB" sz="3600" dirty="0"/>
          </a:p>
          <a:p>
            <a:r>
              <a:rPr lang="en-GB" sz="3600" dirty="0"/>
              <a:t>Singleton </a:t>
            </a:r>
            <a:r>
              <a:rPr lang="bg-BG" sz="3600" dirty="0"/>
              <a:t>клас</a:t>
            </a:r>
            <a:r>
              <a:rPr lang="en-GB" sz="3600" dirty="0"/>
              <a:t> </a:t>
            </a:r>
            <a:r>
              <a:rPr lang="bg-BG" sz="3600" dirty="0"/>
              <a:t>трябва да има </a:t>
            </a:r>
            <a:r>
              <a:rPr lang="bg-BG" sz="3600" b="1" dirty="0">
                <a:solidFill>
                  <a:schemeClr val="bg1"/>
                </a:solidFill>
              </a:rPr>
              <a:t>само една инстанция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Не е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глобална променлива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Възможни проблеми</a:t>
            </a:r>
            <a:endParaRPr lang="en-GB" sz="3600" dirty="0"/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363467" y="3429000"/>
            <a:ext cx="6370003" cy="297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E694D0-42C1-4342-A2F8-703193C86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19A3E-8E35-4706-8DDA-C77F69EEE2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noProof="1"/>
              <a:t>„Фабрика“ за </a:t>
            </a:r>
            <a:r>
              <a:rPr lang="bg-BG" sz="3600" b="1" noProof="1">
                <a:solidFill>
                  <a:schemeClr val="bg1"/>
                </a:solidFill>
              </a:rPr>
              <a:t>клониране</a:t>
            </a:r>
            <a:r>
              <a:rPr lang="en-US" sz="3600" noProof="1"/>
              <a:t> </a:t>
            </a:r>
            <a:r>
              <a:rPr lang="bg-BG" sz="3600" noProof="1"/>
              <a:t>на нови инстанции от прототип</a:t>
            </a:r>
            <a:endParaRPr lang="en-US" sz="3600" noProof="1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noProof="1"/>
              <a:t>Създава нови обекти като копира прототипа, вместо с ключовата дума </a:t>
            </a:r>
            <a:r>
              <a:rPr lang="en-US" sz="3400" noProof="1"/>
              <a:t>“</a:t>
            </a:r>
            <a:r>
              <a:rPr lang="en-US" sz="3400" b="1" noProof="1"/>
              <a:t>new</a:t>
            </a:r>
            <a:r>
              <a:rPr lang="en-US" sz="3400" noProof="1"/>
              <a:t>"</a:t>
            </a:r>
            <a:endParaRPr lang="bg-BG" sz="3400" noProof="1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</a:rPr>
              <a:t>ICloneable</a:t>
            </a:r>
            <a:r>
              <a:rPr lang="en-US" sz="3600" noProof="1"/>
              <a:t> </a:t>
            </a:r>
            <a:r>
              <a:rPr lang="bg-BG" sz="3600" noProof="1"/>
              <a:t>интерфейс</a:t>
            </a:r>
            <a:r>
              <a:rPr lang="en-US" sz="3600" noProof="1"/>
              <a:t> </a:t>
            </a:r>
            <a:br>
              <a:rPr lang="bg-BG" sz="3600" noProof="1"/>
            </a:br>
            <a:r>
              <a:rPr lang="bg-BG" sz="3600" noProof="1"/>
              <a:t>играе ролята на прототип</a:t>
            </a:r>
            <a:r>
              <a:rPr lang="en-US" sz="3600" noProof="1"/>
              <a:t>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1" y="2664000"/>
            <a:ext cx="6133627" cy="335889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ED7215-F820-4683-A956-5FDAEB39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</a:t>
            </a:r>
            <a:r>
              <a:rPr lang="en-US" dirty="0"/>
              <a:t>Prototype</a:t>
            </a:r>
            <a:r>
              <a:rPr lang="bg-BG" dirty="0"/>
              <a:t>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0D12DB-754E-4E28-821E-FA0B3EE973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Конкретен </a:t>
            </a:r>
            <a:r>
              <a:rPr lang="en-US" dirty="0"/>
              <a:t>Prototype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2D7B9A-74DC-4FF5-89D3-A7258341FB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BF0B2B-80F0-4DA5-BEBD-226D9A9F2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Structural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Шаблони за дизайн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/>
              <a:t>Видове шаблони</a:t>
            </a:r>
            <a:endParaRPr lang="en-US" sz="3600" dirty="0"/>
          </a:p>
          <a:p>
            <a:pPr lvl="1"/>
            <a:r>
              <a:rPr lang="bg-BG" sz="3400" dirty="0"/>
              <a:t>Шаблони за създаване (</a:t>
            </a:r>
            <a:r>
              <a:rPr lang="en-US" sz="3400" dirty="0"/>
              <a:t>Creational Patterns)</a:t>
            </a:r>
          </a:p>
          <a:p>
            <a:pPr lvl="1"/>
            <a:r>
              <a:rPr lang="bg-BG" sz="3400" dirty="0"/>
              <a:t>Структурни шаблони (</a:t>
            </a:r>
            <a:r>
              <a:rPr lang="en-US" sz="3400" dirty="0"/>
              <a:t>Structural Patterns)</a:t>
            </a:r>
          </a:p>
          <a:p>
            <a:pPr lvl="1"/>
            <a:r>
              <a:rPr lang="bg-BG" sz="3400" dirty="0"/>
              <a:t>Поведенчески шаблони (</a:t>
            </a:r>
            <a:r>
              <a:rPr lang="en-US" sz="3400" dirty="0"/>
              <a:t>Behavioral Patterns)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AEA6D5-535A-44F8-84BB-6888BA622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Описват начини за структуриране </a:t>
            </a:r>
            <a:r>
              <a:rPr lang="bg-BG" sz="3600" b="1" dirty="0">
                <a:solidFill>
                  <a:schemeClr val="bg1"/>
                </a:solidFill>
              </a:rPr>
              <a:t>на обекти</a:t>
            </a:r>
            <a:r>
              <a:rPr lang="en-US" sz="3600" dirty="0"/>
              <a:t> </a:t>
            </a:r>
            <a:r>
              <a:rPr lang="bg-BG" sz="3600" dirty="0"/>
              <a:t>, за да се имплементира </a:t>
            </a:r>
            <a:r>
              <a:rPr lang="bg-BG" sz="3600" b="1" dirty="0">
                <a:solidFill>
                  <a:schemeClr val="bg1"/>
                </a:solidFill>
              </a:rPr>
              <a:t>нова функционалност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Улесняват дизайна като идентифицират лесен начин за осъществяване на </a:t>
            </a:r>
            <a:r>
              <a:rPr lang="bg-BG" sz="3600" b="1" dirty="0">
                <a:solidFill>
                  <a:schemeClr val="bg1"/>
                </a:solidFill>
              </a:rPr>
              <a:t>връзка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елементите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Всичко за класова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обектна</a:t>
            </a:r>
            <a:r>
              <a:rPr lang="en-US" sz="3600" dirty="0"/>
              <a:t> </a:t>
            </a:r>
            <a:r>
              <a:rPr lang="bg-BG" sz="3600" dirty="0"/>
              <a:t>композиция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Наследственост</a:t>
            </a:r>
            <a:r>
              <a:rPr lang="bg-BG" sz="3400" dirty="0"/>
              <a:t>, за да се композират интерфейси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Начини да се композират обекти, за да се получи </a:t>
            </a:r>
            <a:r>
              <a:rPr lang="bg-BG" sz="3400" b="1" dirty="0">
                <a:solidFill>
                  <a:schemeClr val="bg1"/>
                </a:solidFill>
              </a:rPr>
              <a:t>нова функционалност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7ACB34-2696-4389-BB0D-8AEEB594C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7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Structural </a:t>
            </a:r>
            <a:r>
              <a:rPr lang="bg-BG" dirty="0"/>
              <a:t>шаблони</a:t>
            </a: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1A2E5B72-7C02-4FE5-B4FE-5299CFAE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4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Дава</a:t>
            </a:r>
            <a:r>
              <a:rPr lang="en-GB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унифициран интерфейс </a:t>
            </a:r>
            <a:r>
              <a:rPr lang="bg-BG" sz="3400" dirty="0"/>
              <a:t>на група от интерфейси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2281674" y="3259134"/>
            <a:ext cx="33454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6096000" y="3249000"/>
            <a:ext cx="33055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68300" y="1944000"/>
            <a:ext cx="9842700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интерфейс от по-високо ниво</a:t>
            </a:r>
            <a:r>
              <a:rPr lang="bg-BG" sz="3400" dirty="0"/>
              <a:t>, който прави подсистемата по-лесна за ползване</a:t>
            </a:r>
            <a:endParaRPr lang="en-GB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061FE-D7B2-462D-9251-D6E8E789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F31FC6-6FE8-41B1-8847-9A14DB70E5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18F628-1AA3-44DD-909A-E95FFFDF4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Подсистемни</a:t>
            </a:r>
            <a:r>
              <a:rPr lang="bg-BG" dirty="0"/>
              <a:t>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239BBC-8B60-48E6-963C-CF78417080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Позволява </a:t>
            </a:r>
            <a:r>
              <a:rPr lang="bg-BG" sz="3200" b="1" dirty="0">
                <a:solidFill>
                  <a:schemeClr val="bg1"/>
                </a:solidFill>
              </a:rPr>
              <a:t>комбинирането</a:t>
            </a:r>
            <a:r>
              <a:rPr lang="en-GB" sz="3200" dirty="0"/>
              <a:t> </a:t>
            </a:r>
            <a:r>
              <a:rPr lang="bg-BG" sz="3200" dirty="0"/>
              <a:t>на различни типове обекти в дървовидни структури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Използва се, когато: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Имате различни</a:t>
            </a:r>
            <a:br>
              <a:rPr lang="bg-BG" sz="3200" dirty="0"/>
            </a:br>
            <a:r>
              <a:rPr lang="bg-BG" sz="3200" dirty="0"/>
              <a:t>обекти, които </a:t>
            </a:r>
            <a:br>
              <a:rPr lang="bg-BG" sz="3200" dirty="0"/>
            </a:br>
            <a:r>
              <a:rPr lang="bg-BG" sz="3200" dirty="0"/>
              <a:t>искате да </a:t>
            </a:r>
            <a:r>
              <a:rPr lang="bg-BG" sz="3200" b="1" dirty="0">
                <a:solidFill>
                  <a:schemeClr val="bg1"/>
                </a:solidFill>
              </a:rPr>
              <a:t>третирате </a:t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по еднакъв начин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Искате да представите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йерархия</a:t>
            </a:r>
            <a:r>
              <a:rPr lang="bg-BG" sz="3200" dirty="0"/>
              <a:t> от обекти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00" y="2647533"/>
            <a:ext cx="7413377" cy="34319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CE3D0A-E8EB-4D30-B03E-FE70CA5E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7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288157-C48D-4B3C-99B6-68903A2F0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157222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D73D43-2C2A-49BC-9BFE-293E062CC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689F60-B6B4-4FFD-A91F-75292992E8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63C7D9-552D-C690-7350-25BD2D835F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r>
              <a:rPr lang="en-US" dirty="0"/>
              <a:t>, </a:t>
            </a:r>
            <a:r>
              <a:rPr lang="bg-BG" dirty="0"/>
              <a:t>решения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Шаблони за дизайн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A1AC1C-192E-4576-8115-659E0841B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667D4-E4A5-4F93-9A7F-90C41DAB70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Behavioral</a:t>
            </a:r>
            <a:r>
              <a:rPr lang="en-GB" dirty="0"/>
              <a:t>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Свързани са с </a:t>
            </a:r>
            <a:r>
              <a:rPr lang="bg-BG" sz="3600" b="1" dirty="0">
                <a:solidFill>
                  <a:schemeClr val="bg1"/>
                </a:solidFill>
              </a:rPr>
              <a:t>интеракцията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обекти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 </a:t>
            </a:r>
            <a:r>
              <a:rPr lang="bg-BG" sz="3400" b="1" dirty="0">
                <a:solidFill>
                  <a:schemeClr val="bg1"/>
                </a:solidFill>
              </a:rPr>
              <a:t>разпределянето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отговорности</a:t>
            </a:r>
            <a:br>
              <a:rPr lang="en-US" sz="3400" dirty="0"/>
            </a:br>
            <a:r>
              <a:rPr lang="bg-BG" sz="3400" dirty="0"/>
              <a:t>между обекти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енкапсулирането</a:t>
            </a:r>
            <a:r>
              <a:rPr lang="bg-BG" sz="3400" b="1" dirty="0">
                <a:solidFill>
                  <a:schemeClr val="bg1"/>
                </a:solidFill>
              </a:rPr>
              <a:t> на поведение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обект и делегирането на заявки към него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Увеличава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гъвкавостта</a:t>
            </a:r>
            <a:r>
              <a:rPr lang="en-US" sz="3600" dirty="0"/>
              <a:t> </a:t>
            </a:r>
            <a:r>
              <a:rPr lang="bg-BG" sz="3600" dirty="0"/>
              <a:t>при провеждането на комуникация между класове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6AF9C7-D28C-487A-927A-A941D5978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9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Behavioral </a:t>
            </a:r>
            <a:r>
              <a:rPr lang="bg-BG" dirty="0"/>
              <a:t>шаблони </a:t>
            </a:r>
            <a:r>
              <a:rPr lang="en-US" dirty="0"/>
              <a:t>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64FCD16-90AD-4D39-B014-E6585DE1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Behavioral </a:t>
            </a:r>
            <a:r>
              <a:rPr lang="bg-BG" dirty="0"/>
              <a:t>шаблони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6CA0871-BE7F-40B2-9907-E92A8C91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Обект, който </a:t>
            </a:r>
            <a:r>
              <a:rPr lang="bg-BG" b="1" dirty="0" err="1">
                <a:solidFill>
                  <a:schemeClr val="bg1"/>
                </a:solidFill>
              </a:rPr>
              <a:t>енкапсулира</a:t>
            </a:r>
            <a:r>
              <a:rPr lang="en-GB" dirty="0"/>
              <a:t> </a:t>
            </a:r>
            <a:r>
              <a:rPr lang="bg-BG" dirty="0"/>
              <a:t>цялата информация, нужна за да се извика метод по-късно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3" y="2250831"/>
            <a:ext cx="6832964" cy="3878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Позволява </a:t>
            </a:r>
            <a:r>
              <a:rPr lang="bg-BG" b="1" dirty="0" err="1">
                <a:solidFill>
                  <a:schemeClr val="bg1"/>
                </a:solidFill>
              </a:rPr>
              <a:t>параметризирането</a:t>
            </a:r>
            <a:r>
              <a:rPr lang="en-GB" dirty="0"/>
              <a:t> </a:t>
            </a:r>
            <a:r>
              <a:rPr lang="bg-BG" dirty="0"/>
              <a:t>на клиенти</a:t>
            </a:r>
            <a:r>
              <a:rPr lang="en-GB" dirty="0"/>
              <a:t> </a:t>
            </a:r>
            <a:r>
              <a:rPr lang="bg-BG" dirty="0"/>
              <a:t>с</a:t>
            </a:r>
            <a:r>
              <a:rPr lang="en-GB" dirty="0"/>
              <a:t> </a:t>
            </a:r>
            <a:r>
              <a:rPr lang="bg-BG" dirty="0"/>
              <a:t>различни заявки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618EA5-C305-4426-B6AB-D3369E87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5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D7EC0-8974-4661-817B-48231AE8A6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9DD72-1FE9-466B-BF55-A833C8192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B66D30-9249-4DB8-B06E-C050AB88A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EDF0D9-B30C-4C16-AB58-1358013AD8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Шаблони за дизайн</a:t>
            </a:r>
            <a:r>
              <a:rPr lang="bg-BG" sz="4000" dirty="0"/>
              <a:t> (</a:t>
            </a:r>
            <a:r>
              <a:rPr lang="en-US" sz="4000" dirty="0"/>
              <a:t>design patterns</a:t>
            </a:r>
            <a:r>
              <a:rPr lang="bg-BG" sz="4000" dirty="0"/>
              <a:t>)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Генерални</a:t>
            </a:r>
            <a:r>
              <a:rPr lang="en-US" sz="3800" dirty="0"/>
              <a:t> </a:t>
            </a:r>
            <a:r>
              <a:rPr lang="bg-BG" sz="3800" dirty="0"/>
              <a:t>и</a:t>
            </a:r>
            <a:r>
              <a:rPr lang="en-US" sz="3800" dirty="0"/>
              <a:t> </a:t>
            </a:r>
            <a:r>
              <a:rPr lang="bg-BG" sz="3800" b="1" dirty="0" err="1">
                <a:solidFill>
                  <a:schemeClr val="bg1"/>
                </a:solidFill>
              </a:rPr>
              <a:t>преизползваеми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решения</a:t>
            </a:r>
            <a:r>
              <a:rPr lang="en-US" sz="3800" dirty="0"/>
              <a:t> </a:t>
            </a:r>
            <a:r>
              <a:rPr lang="bg-BG" sz="3800" dirty="0"/>
              <a:t>на често срещани казуси в софтуерния дизайн</a:t>
            </a:r>
            <a:endParaRPr lang="en-US" sz="38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Шаблон</a:t>
            </a:r>
            <a:r>
              <a:rPr lang="en-US" sz="3800" dirty="0"/>
              <a:t> </a:t>
            </a:r>
            <a:r>
              <a:rPr lang="bg-BG" sz="3800" dirty="0"/>
              <a:t>за решаване на проблеми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bg-BG" sz="3800" dirty="0"/>
              <a:t>Добавя допълнителни слоеве на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абстракция</a:t>
            </a:r>
            <a:r>
              <a:rPr lang="bg-BG" sz="3800" dirty="0"/>
              <a:t>, за да се постигне гъвкавост</a:t>
            </a:r>
            <a:endParaRPr lang="en-US" sz="38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Какво представляват шаблоните за дизайн</a:t>
            </a:r>
            <a:r>
              <a:rPr lang="en-US" sz="3800" dirty="0"/>
              <a:t>?</a:t>
            </a:r>
            <a:endParaRPr lang="bg-BG" sz="3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703044-DA7D-4C7E-80A9-F2723D441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bg-BG" dirty="0"/>
              <a:t>Дефинира </a:t>
            </a:r>
            <a:r>
              <a:rPr lang="bg-BG" b="1" dirty="0">
                <a:solidFill>
                  <a:schemeClr val="bg1"/>
                </a:solidFill>
              </a:rPr>
              <a:t>скелет</a:t>
            </a:r>
            <a:r>
              <a:rPr lang="en-GB" dirty="0"/>
              <a:t> </a:t>
            </a:r>
            <a:r>
              <a:rPr lang="bg-BG" dirty="0"/>
              <a:t>за алгоритъм в метод</a:t>
            </a:r>
            <a:r>
              <a:rPr lang="en-GB" dirty="0"/>
              <a:t>, </a:t>
            </a:r>
            <a:r>
              <a:rPr lang="bg-BG" dirty="0"/>
              <a:t>като оставя част от имплементацията на подкласовете</a:t>
            </a:r>
            <a:endParaRPr lang="en-GB" dirty="0"/>
          </a:p>
          <a:p>
            <a:r>
              <a:rPr lang="bg-BG" dirty="0"/>
              <a:t>Позволява на подкласовете да </a:t>
            </a:r>
            <a:r>
              <a:rPr lang="bg-BG" b="1" dirty="0" err="1">
                <a:solidFill>
                  <a:schemeClr val="bg1"/>
                </a:solidFill>
              </a:rPr>
              <a:t>редефинират</a:t>
            </a:r>
            <a:r>
              <a:rPr lang="en-GB" dirty="0"/>
              <a:t> </a:t>
            </a:r>
            <a:r>
              <a:rPr lang="bg-BG" dirty="0"/>
              <a:t>имплементацията на някои </a:t>
            </a:r>
            <a:r>
              <a:rPr lang="bg-BG" b="1" dirty="0">
                <a:solidFill>
                  <a:schemeClr val="bg1"/>
                </a:solidFill>
              </a:rPr>
              <a:t>части</a:t>
            </a:r>
            <a:r>
              <a:rPr lang="en-GB" dirty="0"/>
              <a:t> </a:t>
            </a:r>
            <a:r>
              <a:rPr lang="bg-BG" dirty="0"/>
              <a:t>от алгоритъма</a:t>
            </a:r>
            <a:r>
              <a:rPr lang="en-GB" dirty="0"/>
              <a:t>, </a:t>
            </a:r>
            <a:r>
              <a:rPr lang="bg-BG" dirty="0"/>
              <a:t>но не неговата структура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C6AD85A-3870-4734-85A4-B2920A6A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F14147-2325-4F0E-81F2-8D83F4F5F8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AF3B88-4085-40DC-9C2B-2CE44F494C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98386" y="1624495"/>
            <a:ext cx="820138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 за дизайн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Дават решение на често срещани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проблеми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Създава допълнителни слоеве на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абстракция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Три главни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шаблони за дизайн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CF116C-A5DF-4D32-A9A0-52726D5C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27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75ADEC-72FF-4CE6-BB53-70041FD15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Шаблоните решават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структурни софтуерни проблеми </a:t>
            </a:r>
            <a:r>
              <a:rPr lang="bg-BG" sz="4000" dirty="0"/>
              <a:t>като</a:t>
            </a:r>
            <a:r>
              <a:rPr lang="en-US" sz="4000" dirty="0"/>
              <a:t>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Абстракция (</a:t>
            </a:r>
            <a:r>
              <a:rPr lang="en-US" sz="3600" dirty="0"/>
              <a:t>abstraction)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 err="1"/>
              <a:t>Енкапсулация</a:t>
            </a:r>
            <a:r>
              <a:rPr lang="en-US" sz="3600" dirty="0"/>
              <a:t> (encapsulation)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 на</a:t>
            </a:r>
            <a:r>
              <a:rPr lang="en-US" sz="3600" dirty="0"/>
              <a:t> </a:t>
            </a:r>
            <a:r>
              <a:rPr lang="bg-BG" sz="3600" dirty="0"/>
              <a:t>отговорностите (</a:t>
            </a:r>
            <a:r>
              <a:rPr lang="en-US" sz="3600" dirty="0"/>
              <a:t>separation of concerns</a:t>
            </a:r>
            <a:r>
              <a:rPr lang="bg-BG" sz="3600" dirty="0"/>
              <a:t>)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Свързаност на отговорностите (</a:t>
            </a:r>
            <a:r>
              <a:rPr lang="en-US" sz="3600" dirty="0"/>
              <a:t>cohesion)</a:t>
            </a:r>
            <a:r>
              <a:rPr lang="bg-BG" sz="3600" dirty="0"/>
              <a:t> и функционално обвързване (</a:t>
            </a:r>
            <a:r>
              <a:rPr lang="en-US" sz="3600" dirty="0"/>
              <a:t>coupling)</a:t>
            </a:r>
            <a:endParaRPr lang="bg-BG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</a:t>
            </a:r>
            <a:r>
              <a:rPr lang="en-US" sz="3600" dirty="0"/>
              <a:t> </a:t>
            </a:r>
            <a:r>
              <a:rPr lang="bg-BG" sz="3600" dirty="0"/>
              <a:t>на</a:t>
            </a:r>
            <a:r>
              <a:rPr lang="en-US" sz="3600" dirty="0"/>
              <a:t> </a:t>
            </a:r>
            <a:r>
              <a:rPr lang="bg-BG" sz="3600" dirty="0"/>
              <a:t>интерфейс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имплементация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Какви проблеми решават шаблоните за дизайн</a:t>
            </a:r>
            <a:r>
              <a:rPr lang="en-US" sz="340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3026EB-7A62-4A1E-8DB4-289A3CA5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Име на шаблона </a:t>
            </a:r>
            <a:r>
              <a:rPr lang="en-US" sz="3600" dirty="0"/>
              <a:t>- </a:t>
            </a:r>
            <a:r>
              <a:rPr lang="bg-BG" sz="3600" dirty="0"/>
              <a:t>обогатява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лексиката</a:t>
            </a:r>
            <a:r>
              <a:rPr lang="en-US" sz="3600" dirty="0"/>
              <a:t> </a:t>
            </a:r>
            <a:r>
              <a:rPr lang="bg-BG" sz="3600" dirty="0"/>
              <a:t>на софтуерните дизайнери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Проблем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намерение</a:t>
            </a:r>
            <a:r>
              <a:rPr lang="en-US" sz="3600" dirty="0"/>
              <a:t>, </a:t>
            </a:r>
            <a:r>
              <a:rPr lang="bg-BG" sz="3600" dirty="0"/>
              <a:t>контекст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как да се приложи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Решение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абстрактен</a:t>
            </a:r>
            <a:r>
              <a:rPr lang="en-US" sz="3600" dirty="0"/>
              <a:t> </a:t>
            </a:r>
            <a:r>
              <a:rPr lang="bg-BG" sz="3600" dirty="0"/>
              <a:t>код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Последствия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резултати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плюсове и минуси (</a:t>
            </a:r>
            <a:r>
              <a:rPr lang="en-US" sz="3600" dirty="0"/>
              <a:t>trade-offs</a:t>
            </a:r>
            <a:r>
              <a:rPr lang="bg-BG" sz="3600" dirty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</a:t>
            </a:r>
            <a:r>
              <a:rPr lang="en-US" dirty="0"/>
              <a:t> </a:t>
            </a:r>
            <a:r>
              <a:rPr lang="bg-BG" dirty="0"/>
              <a:t>на шаблоните за дизайн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976A00-40A7-4975-A479-614138B5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000" y="1138917"/>
            <a:ext cx="5850000" cy="50350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200" b="1" dirty="0"/>
              <a:t>Недостатъци</a:t>
            </a:r>
            <a:endParaRPr lang="en-US" sz="3100" b="1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Разработчиците могат да изпитат </a:t>
            </a:r>
            <a:r>
              <a:rPr lang="bg-BG" sz="3100" b="1" dirty="0" err="1">
                <a:solidFill>
                  <a:schemeClr val="bg1"/>
                </a:solidFill>
              </a:rPr>
              <a:t>пренатоварване</a:t>
            </a:r>
            <a:r>
              <a:rPr lang="bg-BG" sz="3100" dirty="0"/>
              <a:t> с </a:t>
            </a:r>
            <a:r>
              <a:rPr lang="bg-BG" sz="3100" b="1" dirty="0">
                <a:solidFill>
                  <a:schemeClr val="bg1"/>
                </a:solidFill>
              </a:rPr>
              <a:t>шаблони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Валидират се чрез </a:t>
            </a:r>
            <a:r>
              <a:rPr lang="bg-BG" sz="3100" b="1" dirty="0">
                <a:solidFill>
                  <a:schemeClr val="bg1"/>
                </a:solidFill>
              </a:rPr>
              <a:t>дискусии</a:t>
            </a:r>
            <a:r>
              <a:rPr lang="bg-BG" sz="3100" dirty="0"/>
              <a:t> и чрез </a:t>
            </a:r>
            <a:r>
              <a:rPr lang="bg-BG" sz="3100" b="1" dirty="0">
                <a:solidFill>
                  <a:schemeClr val="bg1"/>
                </a:solidFill>
              </a:rPr>
              <a:t>опит</a:t>
            </a:r>
            <a:r>
              <a:rPr lang="en-US" sz="3100" dirty="0"/>
              <a:t>, </a:t>
            </a:r>
            <a:r>
              <a:rPr lang="bg-BG" sz="3100" dirty="0"/>
              <a:t>а не чрез автоматизирано тестване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Използват се само ако са </a:t>
            </a:r>
            <a:r>
              <a:rPr lang="bg-BG" sz="3100" b="1" dirty="0">
                <a:solidFill>
                  <a:schemeClr val="bg1"/>
                </a:solidFill>
              </a:rPr>
              <a:t>добре разбрани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402" y="1138916"/>
            <a:ext cx="5230598" cy="5125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/>
              <a:t>Предимства</a:t>
            </a:r>
            <a:endParaRPr lang="en-GB" sz="2800" b="1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Имената формират сходна лексика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Осигуряват</a:t>
            </a:r>
            <a:r>
              <a:rPr lang="en-US" sz="2800" dirty="0"/>
              <a:t> </a:t>
            </a:r>
            <a:r>
              <a:rPr lang="bg-BG" sz="2800" b="1" dirty="0" err="1">
                <a:solidFill>
                  <a:schemeClr val="bg1"/>
                </a:solidFill>
              </a:rPr>
              <a:t>преизползване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 софтуерни архитектури в голям мащаб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Помагат за подобряване на </a:t>
            </a:r>
            <a:r>
              <a:rPr lang="bg-BG" sz="2800" b="1" dirty="0">
                <a:solidFill>
                  <a:schemeClr val="bg1"/>
                </a:solidFill>
              </a:rPr>
              <a:t>комуникацията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b="1" dirty="0">
                <a:solidFill>
                  <a:schemeClr val="bg1"/>
                </a:solidFill>
              </a:rPr>
              <a:t>Забързват</a:t>
            </a:r>
            <a:r>
              <a:rPr lang="en-US" sz="2800" dirty="0"/>
              <a:t> </a:t>
            </a:r>
            <a:r>
              <a:rPr lang="bg-BG" sz="2800" dirty="0"/>
              <a:t>разработката на кода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C2064-AAFB-4D69-B851-74C3C3276A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1ABE8-8AD5-433A-995C-C6601ACA23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шаблони за дизайн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Главни типове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19" y="3699000"/>
            <a:ext cx="5060170" cy="3034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91F3E7-5DCE-4880-BFB2-F21C16B60F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56000" y="1235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Инициализация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конфигурация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Използват начини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структуриране</a:t>
            </a:r>
            <a:r>
              <a:rPr lang="en-US" sz="3200" dirty="0"/>
              <a:t> </a:t>
            </a:r>
            <a:r>
              <a:rPr lang="bg-BG" sz="3200" dirty="0"/>
              <a:t>на обекти, за да имплементират </a:t>
            </a:r>
            <a:r>
              <a:rPr lang="bg-BG" sz="3200" b="1" dirty="0">
                <a:solidFill>
                  <a:schemeClr val="bg1"/>
                </a:solidFill>
              </a:rPr>
              <a:t>нова функционалност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Композиция</a:t>
            </a:r>
            <a:r>
              <a:rPr lang="en-US" sz="3200" dirty="0"/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Динамични </a:t>
            </a:r>
            <a:r>
              <a:rPr lang="bg-BG" sz="3200" b="1" dirty="0">
                <a:solidFill>
                  <a:schemeClr val="bg1"/>
                </a:solidFill>
              </a:rPr>
              <a:t>интеракции</a:t>
            </a:r>
            <a:r>
              <a:rPr lang="en-US" sz="3200" dirty="0"/>
              <a:t> 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Разпределят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отговорност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responsibility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3462</TotalTime>
  <Words>1887</Words>
  <Application>Microsoft Office PowerPoint</Application>
  <PresentationFormat>Widescreen</PresentationFormat>
  <Paragraphs>393</Paragraphs>
  <Slides>45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Шаблони за дизайн (Design Patterns)</vt:lpstr>
      <vt:lpstr>Съдържание</vt:lpstr>
      <vt:lpstr>Шаблони за дизайн</vt:lpstr>
      <vt:lpstr>Какво представляват шаблоните за дизайн?</vt:lpstr>
      <vt:lpstr>Какви проблеми решават шаблоните за дизайн?</vt:lpstr>
      <vt:lpstr>Елементи на шаблоните за дизайн</vt:lpstr>
      <vt:lpstr>Предимства и недостатъци</vt:lpstr>
      <vt:lpstr>Видове шаблони за дизайн</vt:lpstr>
      <vt:lpstr>Главни типове</vt:lpstr>
      <vt:lpstr>Видове шаблони на ниво клас и обект</vt:lpstr>
      <vt:lpstr>Creational шаблони</vt:lpstr>
      <vt:lpstr>Шаблони за създаване – цели</vt:lpstr>
      <vt:lpstr>Списък с Creational шаблони</vt:lpstr>
      <vt:lpstr>Singleton шаблон</vt:lpstr>
      <vt:lpstr>Double-Check Singleton пример</vt:lpstr>
      <vt:lpstr>Prototype шаблон</vt:lpstr>
      <vt:lpstr>Абстрактен Prototype клас</vt:lpstr>
      <vt:lpstr>Конкретен Prototype клас</vt:lpstr>
      <vt:lpstr>Structural шаблони</vt:lpstr>
      <vt:lpstr>Цели</vt:lpstr>
      <vt:lpstr>Списък от Structural шаблони</vt:lpstr>
      <vt:lpstr>Façade шаблон</vt:lpstr>
      <vt:lpstr>Façade клас (1)</vt:lpstr>
      <vt:lpstr>Façade клас (2)</vt:lpstr>
      <vt:lpstr>Подсистемни класове</vt:lpstr>
      <vt:lpstr>Composite шаблон</vt:lpstr>
      <vt:lpstr>Component абстрактен клас</vt:lpstr>
      <vt:lpstr>Composite клас (1)</vt:lpstr>
      <vt:lpstr>Composite клас (2)</vt:lpstr>
      <vt:lpstr>Leaf клас</vt:lpstr>
      <vt:lpstr>Behavioral шаблони</vt:lpstr>
      <vt:lpstr>Цели</vt:lpstr>
      <vt:lpstr>Списък с Behavioral шаблони (1)</vt:lpstr>
      <vt:lpstr>Списък с Behavioral шаблони (2)</vt:lpstr>
      <vt:lpstr>Command шаблон</vt:lpstr>
      <vt:lpstr>Command абстрактен клас</vt:lpstr>
      <vt:lpstr>Concrete Command клас</vt:lpstr>
      <vt:lpstr>Receiver клас</vt:lpstr>
      <vt:lpstr>Invoker клас</vt:lpstr>
      <vt:lpstr>Template Method шаблон</vt:lpstr>
      <vt:lpstr>Abstract клас</vt:lpstr>
      <vt:lpstr>Concrete клас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170</cp:revision>
  <dcterms:created xsi:type="dcterms:W3CDTF">2018-05-23T13:08:44Z</dcterms:created>
  <dcterms:modified xsi:type="dcterms:W3CDTF">2023-01-13T10:13:33Z</dcterms:modified>
  <cp:category>programming;education;software engineering;software development</cp:category>
</cp:coreProperties>
</file>