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726" r:id="rId18"/>
    <p:sldId id="727" r:id="rId19"/>
    <p:sldId id="728" r:id="rId20"/>
    <p:sldId id="729" r:id="rId21"/>
    <p:sldId id="730" r:id="rId22"/>
    <p:sldId id="731" r:id="rId23"/>
    <p:sldId id="734" r:id="rId24"/>
    <p:sldId id="735" r:id="rId25"/>
    <p:sldId id="736" r:id="rId26"/>
    <p:sldId id="737" r:id="rId27"/>
    <p:sldId id="738" r:id="rId28"/>
    <p:sldId id="732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324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4"/>
            <p14:sldId id="735"/>
            <p14:sldId id="736"/>
            <p14:sldId id="737"/>
            <p14:sldId id="738"/>
            <p14:sldId id="732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5238" autoAdjust="0"/>
  </p:normalViewPr>
  <p:slideViewPr>
    <p:cSldViewPr showGuides="1">
      <p:cViewPr varScale="1">
        <p:scale>
          <a:sx n="81" d="100"/>
          <a:sy n="81" d="100"/>
        </p:scale>
        <p:origin x="58" y="13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7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92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155452"/>
            <a:ext cx="9120382" cy="5172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checker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n =&gt; n[0] == n.ToUpper()[0]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var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.Split(new string[] {" "},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.Where(</a:t>
            </a:r>
            <a:r>
              <a:rPr lang="en-US" sz="2799" noProof="1">
                <a:solidFill>
                  <a:schemeClr val="bg1"/>
                </a:solidFill>
              </a:rPr>
              <a:t>checker</a:t>
            </a:r>
            <a:r>
              <a:rPr lang="en-US" sz="2799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ДДС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 (</a:t>
            </a:r>
            <a:r>
              <a:rPr lang="en-US" sz="3400" b="1" dirty="0"/>
              <a:t>VAT</a:t>
            </a:r>
            <a:r>
              <a:rPr lang="en-US" sz="3400" dirty="0"/>
              <a:t> </a:t>
            </a:r>
            <a:r>
              <a:rPr lang="bg-BG" sz="3400" dirty="0"/>
              <a:t>на английски)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3391" y="3520626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520626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3595250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91" y="3494506"/>
            <a:ext cx="271205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3494506"/>
            <a:ext cx="1133560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3595249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addVat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304159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245848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65540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57" y="3308038"/>
            <a:ext cx="1950612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653" y="4406945"/>
            <a:ext cx="898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453453" y="463680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195072"/>
            <a:ext cx="10887164" cy="2017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CreateTester(condition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283582"/>
            <a:ext cx="1089172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CreateTester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5" y="1299506"/>
            <a:ext cx="10985052" cy="28348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Делегати</a:t>
            </a:r>
            <a:r>
              <a:rPr lang="bg-BG" sz="3400" dirty="0"/>
              <a:t> в </a:t>
            </a:r>
            <a:r>
              <a:rPr lang="en-US" sz="3400" dirty="0"/>
              <a:t>C#</a:t>
            </a:r>
          </a:p>
          <a:p>
            <a:pPr marL="715963" lvl="1" indent="-427038" defTabSz="895081"/>
            <a:r>
              <a:rPr lang="bg-BG" sz="3200" dirty="0"/>
              <a:t>Да запишем в променлива референция към метод (действие с параметри)</a:t>
            </a:r>
            <a:endParaRPr lang="en-US" sz="3200" dirty="0"/>
          </a:p>
          <a:p>
            <a:pPr marL="715963" lvl="1" indent="-427038" defTabSz="895081"/>
            <a:r>
              <a:rPr lang="bg-BG" sz="3200" dirty="0"/>
              <a:t>Вградени делегати: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bg-BG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endParaRPr lang="en-US" sz="3200" dirty="0"/>
          </a:p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Предикати</a:t>
            </a:r>
            <a:r>
              <a:rPr lang="bg-BG" sz="3400" dirty="0"/>
              <a:t>: булеви функции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bool</a:t>
            </a:r>
            <a:r>
              <a:rPr lang="en-US" sz="3400" dirty="0"/>
              <a:t>)</a:t>
            </a:r>
            <a:r>
              <a:rPr lang="bg-BG" sz="3400" dirty="0"/>
              <a:t> за филтриране на данни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обработчици</a:t>
            </a:r>
            <a:r>
              <a:rPr lang="bg-BG" sz="3400" dirty="0"/>
              <a:t> на събития: </a:t>
            </a:r>
            <a:r>
              <a:rPr lang="en-US" sz="3400" b="1" dirty="0"/>
              <a:t>events</a:t>
            </a:r>
            <a:r>
              <a:rPr lang="en-US" sz="3400" dirty="0"/>
              <a:t> and </a:t>
            </a:r>
            <a:r>
              <a:rPr lang="en-US" sz="3400" b="1" dirty="0"/>
              <a:t>event handlers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Пример: предикати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227925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/>
              <a:t>EventHandler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bg-BG" sz="3200" dirty="0"/>
              <a:t>натискане на бутон</a:t>
            </a:r>
            <a:r>
              <a:rPr lang="en-US" sz="3200" dirty="0"/>
              <a:t>, </a:t>
            </a:r>
            <a:r>
              <a:rPr lang="bg-BG" sz="3200" dirty="0"/>
              <a:t>клик</a:t>
            </a:r>
            <a:r>
              <a:rPr lang="en-US" sz="3200" dirty="0"/>
              <a:t>, </a:t>
            </a:r>
            <a:r>
              <a:rPr lang="bg-BG" sz="3200" dirty="0"/>
              <a:t>движение на мишката и др. или</a:t>
            </a:r>
            <a:r>
              <a:rPr lang="en-US" sz="3200" dirty="0"/>
              <a:t> </a:t>
            </a:r>
            <a:r>
              <a:rPr lang="bg-BG" sz="3200" dirty="0"/>
              <a:t>системно генерирани известия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889000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класа и се асоциират с 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), използващи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en-US" sz="3200" dirty="0"/>
              <a:t> </a:t>
            </a:r>
          </a:p>
          <a:p>
            <a:r>
              <a:rPr lang="bg-BG" sz="3200" dirty="0"/>
              <a:t>За да регистрират събитие</a:t>
            </a:r>
            <a:r>
              <a:rPr lang="en-US" sz="3200" dirty="0"/>
              <a:t>, </a:t>
            </a:r>
            <a:r>
              <a:rPr lang="bg-BG" sz="3200" dirty="0"/>
              <a:t>получателите трябва първо да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92" y="2437526"/>
            <a:ext cx="5102738" cy="40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</a:t>
            </a:r>
            <a:r>
              <a:rPr lang="bg-BG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Ако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ProcessCompleted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не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null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, извикваме делегата</a:t>
            </a:r>
            <a:endParaRPr lang="en-US" dirty="0">
              <a:solidFill>
                <a:srgbClr val="00843C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61000" y="1392830"/>
            <a:ext cx="3653815" cy="937021"/>
          </a:xfrm>
          <a:prstGeom prst="wedgeRoundRectCallout">
            <a:avLst>
              <a:gd name="adj1" fmla="val -68825"/>
              <a:gd name="adj2" fmla="val -2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Първо декларираме типа на делегата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000" y="2348880"/>
            <a:ext cx="2160000" cy="1260120"/>
          </a:xfrm>
          <a:prstGeom prst="wedgeRoundRectCallout">
            <a:avLst>
              <a:gd name="adj1" fmla="val 5682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След това 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A295D9-CF3A-09DC-B9A9-D70905F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3744000"/>
            <a:ext cx="3653814" cy="937021"/>
          </a:xfrm>
          <a:prstGeom prst="wedgeRoundRectCallout">
            <a:avLst>
              <a:gd name="adj1" fmla="val -69454"/>
              <a:gd name="adj2" fmla="val -18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Извикваме обработчика на събитието (ако има)</a:t>
            </a:r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353542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15195" y="3337662"/>
            <a:ext cx="2738066" cy="863253"/>
          </a:xfrm>
          <a:prstGeom prst="wedgeRoundRectCallout">
            <a:avLst>
              <a:gd name="adj1" fmla="val -69015"/>
              <a:gd name="adj2" fmla="val -5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Абонираме се за събитие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23" y="5229000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r>
              <a:rPr lang="bg-BG" dirty="0"/>
              <a:t>Не са позволени други операции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Абониране и премахване на абонамента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0122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</a:t>
            </a:r>
            <a:r>
              <a:rPr lang="bg-BG" dirty="0"/>
              <a:t>дефинира референция към</a:t>
            </a:r>
            <a:r>
              <a:rPr lang="en-US" dirty="0"/>
              <a:t> callback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управлява</a:t>
            </a:r>
            <a:r>
              <a:rPr lang="en-US" dirty="0"/>
              <a:t> </a:t>
            </a:r>
            <a:r>
              <a:rPr lang="bg-BG" dirty="0"/>
              <a:t>събития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r>
              <a:rPr lang="en-US" dirty="0"/>
              <a:t> (object sender, </a:t>
            </a:r>
            <a:r>
              <a:rPr lang="en-US" noProof="1"/>
              <a:t>EventArgs</a:t>
            </a:r>
            <a:r>
              <a:rPr lang="en-US" dirty="0"/>
              <a:t> e),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не връща стойност </a:t>
            </a:r>
            <a:r>
              <a:rPr lang="en-US" b="1" dirty="0">
                <a:solidFill>
                  <a:schemeClr val="bg1"/>
                </a:solidFill>
              </a:rPr>
              <a:t>(void)</a:t>
            </a:r>
          </a:p>
          <a:p>
            <a:r>
              <a:rPr lang="bg-BG" dirty="0"/>
              <a:t>Не се праща допълнителна информация за събитието</a:t>
            </a:r>
            <a:r>
              <a:rPr lang="en-US" dirty="0"/>
              <a:t>, </a:t>
            </a:r>
            <a:r>
              <a:rPr lang="bg-BG" dirty="0"/>
              <a:t>само известие: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базовият клас</a:t>
            </a:r>
            <a:r>
              <a:rPr lang="bg-BG" dirty="0"/>
              <a:t> без информация за събитието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821712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1259243"/>
            <a:ext cx="11509927" cy="3700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noProof="1">
                <a:sym typeface="Wingdings" pitchFamily="2" charset="2"/>
              </a:rPr>
              <a:t> Button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Click;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GotFocus;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And other types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  <a:p>
            <a:pPr>
              <a:spcAft>
                <a:spcPts val="0"/>
              </a:spcAft>
            </a:pPr>
            <a:endParaRPr lang="bg-BG" sz="1050" dirty="0">
              <a:sym typeface="Wingdings" pitchFamily="2" charset="2"/>
            </a:endParaRP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dirty="0">
                <a:sym typeface="Wingdings" pitchFamily="2" charset="2"/>
              </a:rPr>
              <a:t> ButtonExample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private static void OnButtonClick(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object</a:t>
            </a:r>
            <a:r>
              <a:rPr lang="bg-BG" dirty="0">
                <a:sym typeface="Wingdings" pitchFamily="2" charset="2"/>
              </a:rPr>
              <a:t> sender,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EventArgs</a:t>
            </a:r>
            <a:r>
              <a:rPr lang="bg-BG" dirty="0">
                <a:sym typeface="Wingdings" pitchFamily="2" charset="2"/>
              </a:rPr>
              <a:t> eArgs)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  Console.WriteLine("OnButtonClick() event called.");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}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5075666"/>
            <a:ext cx="11509927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static void Main()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 button = new Button();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button.Click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bg-BG" noProof="1">
                <a:sym typeface="Wingdings" pitchFamily="2" charset="2"/>
              </a:rPr>
              <a:t> new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EventHandler</a:t>
            </a:r>
            <a:r>
              <a:rPr lang="bg-BG" noProof="1">
                <a:sym typeface="Wingdings" pitchFamily="2" charset="2"/>
              </a:rPr>
              <a:t>(OnButtonClick);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0CC518-2E11-4CD6-BC30-2B1F0292E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като бутони</a:t>
            </a:r>
            <a:r>
              <a:rPr lang="en-US" sz="3000" dirty="0"/>
              <a:t>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OnClick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Външни компоненти могат да се </a:t>
            </a:r>
            <a:r>
              <a:rPr lang="bg-BG" sz="3000" b="1" dirty="0">
                <a:solidFill>
                  <a:schemeClr val="bg1"/>
                </a:solidFill>
              </a:rPr>
              <a:t>абонират</a:t>
            </a:r>
            <a:r>
              <a:rPr lang="en-US" sz="3000" dirty="0"/>
              <a:t> (</a:t>
            </a:r>
            <a:r>
              <a:rPr lang="bg-BG" sz="3000" dirty="0"/>
              <a:t>слушат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реагират </a:t>
            </a:r>
            <a:r>
              <a:rPr lang="bg-BG" sz="3000" dirty="0"/>
              <a:t>на него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00" y="4351125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135" y="5375062"/>
            <a:ext cx="360040" cy="43791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62367" y="4238706"/>
            <a:ext cx="8538633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GetButtonById("btn");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button.OnClick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бъде изпълнен, когато бутонът се натисне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</a:t>
            </a:r>
            <a:r>
              <a:rPr lang="en-US" dirty="0"/>
              <a:t>UI Event Handler </a:t>
            </a:r>
            <a:r>
              <a:rPr lang="bg-BG" dirty="0"/>
              <a:t>за клик на мишката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MouseButtonEventArgs e</a:t>
            </a:r>
            <a:r>
              <a:rPr lang="en-US" noProof="1">
                <a:sym typeface="Wingdings" pitchFamily="2" charset="2"/>
              </a:rPr>
              <a:t>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.MouseDevice.GetPosition(this).X,  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429000"/>
            <a:ext cx="3257751" cy="950733"/>
          </a:xfrm>
          <a:prstGeom prst="wedgeRoundRectCallout">
            <a:avLst>
              <a:gd name="adj1" fmla="val -69855"/>
              <a:gd name="adj2" fmla="val 46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Получаваме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Функции и действия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dirty="0"/>
              <a:t>Func&lt;T,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bg-BG" dirty="0"/>
              <a:t>технологиите</a:t>
            </a:r>
            <a:r>
              <a:rPr lang="en-US" dirty="0"/>
              <a:t> </a:t>
            </a:r>
            <a:r>
              <a:rPr lang="bg-BG" dirty="0"/>
              <a:t>обикновено имат </a:t>
            </a:r>
            <a:r>
              <a:rPr lang="en-US" b="1" dirty="0">
                <a:solidFill>
                  <a:schemeClr val="bg1"/>
                </a:solidFill>
              </a:rPr>
              <a:t>event loop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Изчаква</a:t>
            </a:r>
            <a:r>
              <a:rPr lang="en-US" dirty="0"/>
              <a:t> </a:t>
            </a:r>
            <a:r>
              <a:rPr lang="bg-BG" dirty="0"/>
              <a:t>събитията от операционната система 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известява</a:t>
            </a:r>
            <a:r>
              <a:rPr lang="en-US" dirty="0"/>
              <a:t> </a:t>
            </a:r>
            <a:r>
              <a:rPr lang="bg-BG" dirty="0"/>
              <a:t>респективните компоненти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за събитията (</a:t>
            </a:r>
            <a:r>
              <a:rPr lang="en-US" dirty="0"/>
              <a:t>Event Loop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09421" y="3128404"/>
            <a:ext cx="10100879" cy="268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while (message != "quit")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Блокираща операция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–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изчаква събитие от ОС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message = GetMessage();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ProcessMessage(message);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44016" y="4952545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Изчаква за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744016" y="5889867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Реагира на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>
            <a:off x="11124922" y="5051008"/>
            <a:ext cx="626366" cy="1414923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 rot="16200000">
            <a:off x="6509721" y="5398451"/>
            <a:ext cx="1517857" cy="617102"/>
          </a:xfrm>
          <a:prstGeom prst="curvedDownArrow">
            <a:avLst>
              <a:gd name="adj1" fmla="val 25000"/>
              <a:gd name="adj2" fmla="val 66104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5F4A86-EE69-44AE-B486-351FAE171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b="1" dirty="0">
                <a:solidFill>
                  <a:schemeClr val="bg1"/>
                </a:solidFill>
              </a:rPr>
              <a:t>активира събитие</a:t>
            </a:r>
            <a:r>
              <a:rPr lang="en-US" dirty="0"/>
              <a:t>,</a:t>
            </a:r>
            <a:r>
              <a:rPr lang="bg-BG" dirty="0"/>
              <a:t> което променя цвета на конзолата при </a:t>
            </a:r>
            <a:r>
              <a:rPr lang="bg-BG" b="1" dirty="0">
                <a:solidFill>
                  <a:schemeClr val="bg1"/>
                </a:solidFill>
              </a:rPr>
              <a:t>натискане</a:t>
            </a:r>
            <a:r>
              <a:rPr lang="en-US" dirty="0"/>
              <a:t> </a:t>
            </a:r>
            <a:r>
              <a:rPr lang="bg-BG" dirty="0"/>
              <a:t>на бутоните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bg-BG" dirty="0"/>
              <a:t> . Използвайте следните съобщения</a:t>
            </a:r>
            <a:r>
              <a:rPr lang="en-US" dirty="0"/>
              <a:t>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69" y="3032398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6766" y="6104044"/>
            <a:ext cx="413695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Продължава на следващия слайд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764420" y="1177793"/>
            <a:ext cx="10663160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{0}.“, </a:t>
            </a:r>
            <a:br>
              <a:rPr lang="bg-BG" dirty="0">
                <a:solidFill>
                  <a:srgbClr val="234465"/>
                </a:solidFill>
              </a:rPr>
            </a:br>
            <a:r>
              <a:rPr lang="bg-BG" dirty="0">
                <a:solidFill>
                  <a:srgbClr val="234465"/>
                </a:solidFill>
              </a:rPr>
              <a:t>          </a:t>
            </a:r>
            <a:r>
              <a:rPr lang="en-US" dirty="0">
                <a:solidFill>
                  <a:srgbClr val="234465"/>
                </a:solidFill>
              </a:rPr>
              <a:t>keyPressed);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 данни, който съдържа референция към метод с конкретен списък от параметри и тип на връщаната стойност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Използва се, за да се подават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като аргументи</a:t>
            </a:r>
            <a:r>
              <a:rPr lang="en-US" sz="3000" dirty="0"/>
              <a:t> </a:t>
            </a:r>
            <a:r>
              <a:rPr lang="bg-BG" sz="3000" dirty="0"/>
              <a:t>на други методи (на метод подаваме друг метод като параметър)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Може да се използва, за да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55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5571875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900" dirty="0"/>
              <a:t>Дефиниране на делегат (функция):</a:t>
            </a: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bg-BG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може да бъде </a:t>
            </a:r>
            <a:r>
              <a:rPr lang="bg-BG" sz="2900" b="1" dirty="0">
                <a:solidFill>
                  <a:schemeClr val="bg1"/>
                </a:solidFill>
              </a:rPr>
              <a:t>различен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</a:t>
            </a:r>
            <a:r>
              <a:rPr lang="bg-BG" sz="2900" b="1" dirty="0">
                <a:solidFill>
                  <a:schemeClr val="bg1"/>
                </a:solidFill>
              </a:rPr>
              <a:t>трябва да бъдат същите като декларирания тип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900" dirty="0"/>
              <a:t>Generic </a:t>
            </a:r>
            <a:r>
              <a:rPr lang="bg-BG" sz="2900" dirty="0"/>
              <a:t>делегатът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/>
              <a:t> </a:t>
            </a:r>
            <a:r>
              <a:rPr lang="bg-BG" sz="2900" dirty="0"/>
              <a:t>дефинира</a:t>
            </a:r>
            <a:r>
              <a:rPr lang="en-US" sz="2900" dirty="0"/>
              <a:t> </a:t>
            </a:r>
            <a:r>
              <a:rPr lang="bg-BG" sz="2900" dirty="0"/>
              <a:t>броя и типа на входните параметри и връща типа на делегата</a:t>
            </a:r>
            <a:endParaRPr lang="en-US" sz="29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2771434"/>
            <a:ext cx="10098304" cy="55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1989000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631301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524497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482879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477946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1988999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494683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bg-BG" dirty="0"/>
              <a:t>метод (</a:t>
            </a:r>
            <a:r>
              <a:rPr lang="bg-BG" b="1" dirty="0"/>
              <a:t>действие</a:t>
            </a:r>
            <a:r>
              <a:rPr lang="bg-BG" dirty="0"/>
              <a:t>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Вместо да пишете метода, може да напишете: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Използваме го така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1" y="199804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3757833"/>
            <a:ext cx="8481791" cy="97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=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549206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print("pesho"); 	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E23A5E-23C7-4D64-9AF0-B95BD593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4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dirty="0"/>
              <a:t>Прочетете числа от конзолата</a:t>
            </a:r>
            <a:endParaRPr lang="en-US" dirty="0"/>
          </a:p>
          <a:p>
            <a:r>
              <a:rPr lang="bg-BG" dirty="0"/>
              <a:t>Използвайте своя собствена </a:t>
            </a:r>
            <a:r>
              <a:rPr lang="bg-BG" b="1" dirty="0">
                <a:solidFill>
                  <a:schemeClr val="bg1"/>
                </a:solidFill>
              </a:rPr>
              <a:t>функция, за да конвертирате </a:t>
            </a:r>
            <a:r>
              <a:rPr lang="bg-BG" dirty="0"/>
              <a:t>всеки елемент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числата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5238" y="4296774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523316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021099" y="4648759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39" y="5589000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16035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017300" y="5949997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92A5D39-5DF3-44E8-A71F-8A26C0C8B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421" y="1629469"/>
            <a:ext cx="11144127" cy="4311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bg1"/>
                </a:solidFill>
              </a:rPr>
              <a:t>Func&lt;string, int&gt;</a:t>
            </a:r>
            <a:r>
              <a:rPr lang="en-US" sz="3199" noProof="1">
                <a:solidFill>
                  <a:schemeClr val="tx1"/>
                </a:solidFill>
              </a:rPr>
              <a:t> parser = </a:t>
            </a:r>
            <a:r>
              <a:rPr lang="en-US" sz="3199" noProof="1">
                <a:solidFill>
                  <a:schemeClr val="bg1"/>
                </a:solidFill>
              </a:rPr>
              <a:t>n =&gt; int.Parse(n)</a:t>
            </a:r>
            <a:r>
              <a:rPr lang="en-US" sz="31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.Select(</a:t>
            </a:r>
            <a:r>
              <a:rPr lang="en-US" sz="3199" noProof="1">
                <a:solidFill>
                  <a:schemeClr val="bg1"/>
                </a:solidFill>
              </a:rPr>
              <a:t>parser</a:t>
            </a:r>
            <a:r>
              <a:rPr lang="en-US" sz="3199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133F9B-BDD7-48BA-9574-5E2CC69C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8EE3-F58A-4292-8EF1-A6C7C1D60A56}"/>
              </a:ext>
            </a:extLst>
          </p:cNvPr>
          <p:cNvSpPr txBox="1"/>
          <p:nvPr/>
        </p:nvSpPr>
        <p:spPr>
          <a:xfrm>
            <a:off x="3176" y="637203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само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започват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</a:t>
            </a:r>
            <a:r>
              <a:rPr lang="bg-BG" sz="3400" b="1" dirty="0">
                <a:solidFill>
                  <a:schemeClr val="bg1"/>
                </a:solidFill>
              </a:rPr>
              <a:t>главна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буква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400" dirty="0"/>
              <a:t>Отпечатайте всяка от думите на нов ред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400" y="4097598"/>
            <a:ext cx="569383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7890" y="4081952"/>
            <a:ext cx="2245188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5" y="4418380"/>
            <a:ext cx="523739" cy="43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602606"/>
            <a:ext cx="569383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90" y="5615172"/>
            <a:ext cx="2245188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1" y="5669558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2776</Words>
  <Application>Microsoft Office PowerPoint</Application>
  <PresentationFormat>Widescreen</PresentationFormat>
  <Paragraphs>451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Func&lt;T, V&gt;, Action&lt;T&gt;</vt:lpstr>
      <vt:lpstr>Делегати</vt:lpstr>
      <vt:lpstr>Generic делегати – Func&lt;T, V&gt;</vt:lpstr>
      <vt:lpstr>Generic делегати – Action&lt;T&gt;</vt:lpstr>
      <vt:lpstr>Задача: Сума от числа</vt:lpstr>
      <vt:lpstr>Решение: Сума от числа</vt:lpstr>
      <vt:lpstr>Задача: Филтриране на думи с главна буква</vt:lpstr>
      <vt:lpstr>Решение: Филтриране на думи с главна буква</vt:lpstr>
      <vt:lpstr>Задача: Добавяне на ДДС</vt:lpstr>
      <vt:lpstr>Решение: Добавяне на ДДС</vt:lpstr>
      <vt:lpstr>Подаване на функции на метод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Функции от по-висок ред</vt:lpstr>
      <vt:lpstr>Предефинирани булеви делегати</vt:lpstr>
      <vt:lpstr>Предикати</vt:lpstr>
      <vt:lpstr>Пример: предикати</vt:lpstr>
      <vt:lpstr>Събития (Events) и EventHandler </vt:lpstr>
      <vt:lpstr>Събития</vt:lpstr>
      <vt:lpstr>Деклариране на събития (1)</vt:lpstr>
      <vt:lpstr>Деклариране на събития (2)</vt:lpstr>
      <vt:lpstr>Абониране и премахване на абонамента</vt:lpstr>
      <vt:lpstr>Делегатът System.EventHandler (1) </vt:lpstr>
      <vt:lpstr>Делегатът System.EventHandler (2)</vt:lpstr>
      <vt:lpstr>Събития в потребителски интерфейси</vt:lpstr>
      <vt:lpstr>Пример: UI Event Handler за клик на мишката</vt:lpstr>
      <vt:lpstr>Цикъл за събитията (Event Loop)</vt:lpstr>
      <vt:lpstr>Задача: Console Key събитие </vt:lpstr>
      <vt:lpstr>Решение: Console Key събитие (1)</vt:lpstr>
      <vt:lpstr>Решение: Console Key събитие (2)</vt:lpstr>
      <vt:lpstr>Решение: Console Key събитие (3)</vt:lpstr>
      <vt:lpstr>Решение: Console Key събитие (4)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142</cp:revision>
  <dcterms:created xsi:type="dcterms:W3CDTF">2018-05-23T13:08:44Z</dcterms:created>
  <dcterms:modified xsi:type="dcterms:W3CDTF">2023-07-02T16:11:32Z</dcterms:modified>
  <cp:category>© SoftUni – https://softuni.org</cp:category>
</cp:coreProperties>
</file>