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4"/>
  </p:notesMasterIdLst>
  <p:handoutMasterIdLst>
    <p:handoutMasterId r:id="rId75"/>
  </p:handoutMasterIdLst>
  <p:sldIdLst>
    <p:sldId id="503" r:id="rId2"/>
    <p:sldId id="276" r:id="rId3"/>
    <p:sldId id="729" r:id="rId4"/>
    <p:sldId id="675" r:id="rId5"/>
    <p:sldId id="704" r:id="rId6"/>
    <p:sldId id="668" r:id="rId7"/>
    <p:sldId id="736" r:id="rId8"/>
    <p:sldId id="737" r:id="rId9"/>
    <p:sldId id="748" r:id="rId10"/>
    <p:sldId id="749" r:id="rId11"/>
    <p:sldId id="714" r:id="rId12"/>
    <p:sldId id="745" r:id="rId13"/>
    <p:sldId id="715" r:id="rId14"/>
    <p:sldId id="758" r:id="rId15"/>
    <p:sldId id="759" r:id="rId16"/>
    <p:sldId id="742" r:id="rId17"/>
    <p:sldId id="676" r:id="rId18"/>
    <p:sldId id="677" r:id="rId19"/>
    <p:sldId id="688" r:id="rId20"/>
    <p:sldId id="689" r:id="rId21"/>
    <p:sldId id="760" r:id="rId22"/>
    <p:sldId id="763" r:id="rId23"/>
    <p:sldId id="770" r:id="rId24"/>
    <p:sldId id="772" r:id="rId25"/>
    <p:sldId id="761" r:id="rId26"/>
    <p:sldId id="762" r:id="rId27"/>
    <p:sldId id="771" r:id="rId28"/>
    <p:sldId id="659" r:id="rId29"/>
    <p:sldId id="660" r:id="rId30"/>
    <p:sldId id="703" r:id="rId31"/>
    <p:sldId id="653" r:id="rId32"/>
    <p:sldId id="733" r:id="rId33"/>
    <p:sldId id="757" r:id="rId34"/>
    <p:sldId id="746" r:id="rId35"/>
    <p:sldId id="690" r:id="rId36"/>
    <p:sldId id="654" r:id="rId37"/>
    <p:sldId id="707" r:id="rId38"/>
    <p:sldId id="747" r:id="rId39"/>
    <p:sldId id="664" r:id="rId40"/>
    <p:sldId id="665" r:id="rId41"/>
    <p:sldId id="666" r:id="rId42"/>
    <p:sldId id="730" r:id="rId43"/>
    <p:sldId id="679" r:id="rId44"/>
    <p:sldId id="705" r:id="rId45"/>
    <p:sldId id="738" r:id="rId46"/>
    <p:sldId id="739" r:id="rId47"/>
    <p:sldId id="717" r:id="rId48"/>
    <p:sldId id="743" r:id="rId49"/>
    <p:sldId id="764" r:id="rId50"/>
    <p:sldId id="765" r:id="rId51"/>
    <p:sldId id="767" r:id="rId52"/>
    <p:sldId id="768" r:id="rId53"/>
    <p:sldId id="769" r:id="rId54"/>
    <p:sldId id="731" r:id="rId55"/>
    <p:sldId id="694" r:id="rId56"/>
    <p:sldId id="706" r:id="rId57"/>
    <p:sldId id="740" r:id="rId58"/>
    <p:sldId id="741" r:id="rId59"/>
    <p:sldId id="719" r:id="rId60"/>
    <p:sldId id="744" r:id="rId61"/>
    <p:sldId id="750" r:id="rId62"/>
    <p:sldId id="752" r:id="rId63"/>
    <p:sldId id="755" r:id="rId64"/>
    <p:sldId id="753" r:id="rId65"/>
    <p:sldId id="756" r:id="rId66"/>
    <p:sldId id="773" r:id="rId67"/>
    <p:sldId id="774" r:id="rId68"/>
    <p:sldId id="775" r:id="rId69"/>
    <p:sldId id="776" r:id="rId70"/>
    <p:sldId id="633" r:id="rId71"/>
    <p:sldId id="504" r:id="rId72"/>
    <p:sldId id="505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Четене, добавяне, редактиране и изтриване на преглед" id="{A77A78C5-D26F-7B4B-9B62-DAA63E633E82}">
          <p14:sldIdLst>
            <p14:sldId id="729"/>
            <p14:sldId id="675"/>
            <p14:sldId id="704"/>
            <p14:sldId id="668"/>
            <p14:sldId id="736"/>
            <p14:sldId id="737"/>
            <p14:sldId id="748"/>
            <p14:sldId id="749"/>
            <p14:sldId id="714"/>
            <p14:sldId id="745"/>
            <p14:sldId id="715"/>
            <p14:sldId id="758"/>
            <p14:sldId id="759"/>
            <p14:sldId id="742"/>
            <p14:sldId id="676"/>
            <p14:sldId id="677"/>
            <p14:sldId id="688"/>
            <p14:sldId id="689"/>
            <p14:sldId id="760"/>
            <p14:sldId id="763"/>
            <p14:sldId id="770"/>
            <p14:sldId id="772"/>
            <p14:sldId id="761"/>
            <p14:sldId id="762"/>
            <p14:sldId id="771"/>
          </p14:sldIdLst>
        </p14:section>
        <p14:section name="Четене, добавяне, редактиране и изтриване на пациент" id="{708F128B-080D-9245-B5F0-2C8792F880E6}">
          <p14:sldIdLst>
            <p14:sldId id="659"/>
            <p14:sldId id="660"/>
            <p14:sldId id="703"/>
            <p14:sldId id="653"/>
            <p14:sldId id="733"/>
            <p14:sldId id="757"/>
            <p14:sldId id="746"/>
            <p14:sldId id="690"/>
            <p14:sldId id="654"/>
            <p14:sldId id="707"/>
            <p14:sldId id="747"/>
            <p14:sldId id="664"/>
            <p14:sldId id="665"/>
            <p14:sldId id="666"/>
          </p14:sldIdLst>
        </p14:section>
        <p14:section name="Четене, добавяне, редактиране и изтриване на лекар" id="{77ED0BC7-4415-3A48-896D-C39C4553DA0E}">
          <p14:sldIdLst>
            <p14:sldId id="730"/>
            <p14:sldId id="679"/>
            <p14:sldId id="705"/>
            <p14:sldId id="738"/>
            <p14:sldId id="739"/>
            <p14:sldId id="717"/>
            <p14:sldId id="743"/>
            <p14:sldId id="764"/>
            <p14:sldId id="765"/>
            <p14:sldId id="767"/>
            <p14:sldId id="768"/>
            <p14:sldId id="769"/>
          </p14:sldIdLst>
        </p14:section>
        <p14:section name="Четене, добавяне, редактиране и изтриване на админ" id="{9F6E3385-C80A-2741-AB97-033F01B55A7C}">
          <p14:sldIdLst>
            <p14:sldId id="731"/>
            <p14:sldId id="694"/>
            <p14:sldId id="706"/>
            <p14:sldId id="740"/>
            <p14:sldId id="741"/>
            <p14:sldId id="719"/>
            <p14:sldId id="744"/>
            <p14:sldId id="750"/>
            <p14:sldId id="752"/>
            <p14:sldId id="755"/>
            <p14:sldId id="753"/>
            <p14:sldId id="756"/>
          </p14:sldIdLst>
        </p14:section>
        <p14:section name="Допълнителни проверки" id="{04C3F4A2-FC2A-DF40-8AA4-CC9F5023E800}">
          <p14:sldIdLst>
            <p14:sldId id="773"/>
            <p14:sldId id="774"/>
            <p14:sldId id="775"/>
            <p14:sldId id="776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32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34" autoAdjust="0"/>
    <p:restoredTop sz="95188" autoAdjust="0"/>
  </p:normalViewPr>
  <p:slideViewPr>
    <p:cSldViewPr showGuides="1">
      <p:cViewPr varScale="1">
        <p:scale>
          <a:sx n="105" d="100"/>
          <a:sy n="105" d="100"/>
        </p:scale>
        <p:origin x="192" y="2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31.10.24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89039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73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5964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3983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2202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04745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50869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17856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87980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2270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4613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9065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37366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1626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62331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69122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12091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963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Трета част - Имплементация на отделни функционалности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3585" y="2767068"/>
            <a:ext cx="5574369" cy="2865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</a:rPr>
              <a:t>FormMainDoctor</a:t>
            </a:r>
            <a:r>
              <a:rPr lang="bg-BG" sz="2400" dirty="0"/>
              <a:t>, взимаме </a:t>
            </a:r>
            <a:r>
              <a:rPr lang="en-US" sz="2400" b="1" dirty="0">
                <a:solidFill>
                  <a:schemeClr val="bg1"/>
                </a:solidFill>
              </a:rPr>
              <a:t>userId</a:t>
            </a:r>
            <a:r>
              <a:rPr lang="en-US" sz="2400" dirty="0"/>
              <a:t> </a:t>
            </a:r>
            <a:r>
              <a:rPr lang="bg-BG" sz="2400" dirty="0"/>
              <a:t>и го </a:t>
            </a:r>
            <a:r>
              <a:rPr lang="bg-BG" sz="2400" b="1" dirty="0"/>
              <a:t>подаваме</a:t>
            </a:r>
            <a:r>
              <a:rPr lang="bg-BG" sz="2400" dirty="0"/>
              <a:t> на </a:t>
            </a:r>
            <a:r>
              <a:rPr lang="bg-BG" sz="2400" b="1" dirty="0"/>
              <a:t>формите</a:t>
            </a:r>
            <a:r>
              <a:rPr lang="bg-BG" sz="2400" dirty="0"/>
              <a:t> за </a:t>
            </a:r>
            <a:r>
              <a:rPr lang="bg-BG" sz="2400" b="1" dirty="0"/>
              <a:t>пациенти</a:t>
            </a:r>
            <a:r>
              <a:rPr lang="bg-BG" sz="2400" dirty="0"/>
              <a:t> и </a:t>
            </a:r>
            <a:r>
              <a:rPr lang="bg-BG" sz="2400" b="1" dirty="0"/>
              <a:t>прегледи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главна форма за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6B88C6D-BBC6-58AF-9B14-F670CEF842BE}"/>
              </a:ext>
            </a:extLst>
          </p:cNvPr>
          <p:cNvSpPr txBox="1">
            <a:spLocks/>
          </p:cNvSpPr>
          <p:nvPr/>
        </p:nvSpPr>
        <p:spPr>
          <a:xfrm>
            <a:off x="183502" y="1980898"/>
            <a:ext cx="11569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FormMainDoctors(int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formPatients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formPatients.ShowDialog();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buttonExaminations_Click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formExaminations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(null,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formExaminations.ShowDialog();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608D354F-866E-FA24-A8B1-3091C1BA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4729686"/>
            <a:ext cx="3432034" cy="510609"/>
          </a:xfrm>
          <a:prstGeom prst="wedgeRoundRectCallout">
            <a:avLst>
              <a:gd name="adj1" fmla="val -68705"/>
              <a:gd name="adj2" fmla="val 182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71B9875-1F21-2ADE-E84C-A64692CD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179" y="4729686"/>
            <a:ext cx="3432034" cy="510609"/>
          </a:xfrm>
          <a:prstGeom prst="wedgeRoundRectCallout">
            <a:avLst>
              <a:gd name="adj1" fmla="val -101031"/>
              <a:gd name="adj2" fmla="val -75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BF8ED9E-876E-8DA4-372F-CAE7B2956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822" y="2918391"/>
            <a:ext cx="3432034" cy="510609"/>
          </a:xfrm>
          <a:prstGeom prst="wedgeRoundRectCallout">
            <a:avLst>
              <a:gd name="adj1" fmla="val -76875"/>
              <a:gd name="adj2" fmla="val 367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336821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>
                <a:solidFill>
                  <a:schemeClr val="bg1"/>
                </a:solidFill>
              </a:rPr>
              <a:t>втори конструктор </a:t>
            </a:r>
            <a:r>
              <a:rPr lang="bg-BG" sz="2400" dirty="0"/>
              <a:t>на </a:t>
            </a:r>
            <a:r>
              <a:rPr lang="bg-BG" sz="2400" b="1" dirty="0"/>
              <a:t>формата</a:t>
            </a:r>
          </a:p>
          <a:p>
            <a:pPr lvl="1"/>
            <a:r>
              <a:rPr lang="bg-BG" sz="2000" dirty="0"/>
              <a:t>Зареждат се </a:t>
            </a:r>
            <a:r>
              <a:rPr lang="bg-BG" sz="2000" b="1" dirty="0"/>
              <a:t>прегледите</a:t>
            </a:r>
            <a:r>
              <a:rPr lang="bg-BG" sz="2000" dirty="0"/>
              <a:t> на </a:t>
            </a:r>
            <a:r>
              <a:rPr lang="bg-BG" sz="2000" b="1" dirty="0">
                <a:solidFill>
                  <a:schemeClr val="bg1"/>
                </a:solidFill>
              </a:rPr>
              <a:t>всички пациенти </a:t>
            </a:r>
            <a:r>
              <a:rPr lang="en-US" sz="2000" dirty="0"/>
              <a:t>(</a:t>
            </a:r>
            <a:r>
              <a:rPr lang="bg-BG" sz="2000" b="1" dirty="0"/>
              <a:t>админ</a:t>
            </a:r>
            <a:r>
              <a:rPr lang="bg-BG" sz="2000" dirty="0"/>
              <a:t> е постъпил </a:t>
            </a:r>
            <a:r>
              <a:rPr lang="bg-BG" sz="2000" b="1" dirty="0"/>
              <a:t>прегледите</a:t>
            </a:r>
            <a:r>
              <a:rPr lang="bg-BG" sz="2000" dirty="0"/>
              <a:t> през бутонът </a:t>
            </a:r>
            <a:r>
              <a:rPr lang="bg-BG" sz="2000" b="1" dirty="0"/>
              <a:t>Прегледи</a:t>
            </a:r>
            <a:r>
              <a:rPr lang="bg-BG" sz="2000" dirty="0"/>
              <a:t> в </a:t>
            </a:r>
            <a:r>
              <a:rPr lang="bg-BG" sz="2000" b="1" dirty="0"/>
              <a:t>главната форма</a:t>
            </a:r>
            <a:r>
              <a:rPr lang="en-US" sz="2000" dirty="0"/>
              <a:t>)</a:t>
            </a:r>
            <a:endParaRPr lang="bg-BG" sz="2000" dirty="0"/>
          </a:p>
          <a:p>
            <a:pPr lvl="1"/>
            <a:r>
              <a:rPr lang="bg-BG" sz="2000" dirty="0"/>
              <a:t>Зареждат се </a:t>
            </a:r>
            <a:r>
              <a:rPr lang="bg-BG" sz="2000" b="1" dirty="0"/>
              <a:t>прегледите</a:t>
            </a:r>
            <a:r>
              <a:rPr lang="bg-BG" sz="2000" dirty="0"/>
              <a:t> при </a:t>
            </a:r>
            <a:r>
              <a:rPr lang="bg-BG" sz="2000" b="1" dirty="0">
                <a:solidFill>
                  <a:schemeClr val="bg1"/>
                </a:solidFill>
              </a:rPr>
              <a:t>избран пациент</a:t>
            </a:r>
            <a:r>
              <a:rPr lang="bg-BG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(</a:t>
            </a:r>
            <a:r>
              <a:rPr lang="bg-BG" sz="2000" b="1" dirty="0"/>
              <a:t>админ</a:t>
            </a:r>
            <a:r>
              <a:rPr lang="bg-BG" sz="2000" dirty="0"/>
              <a:t> е </a:t>
            </a:r>
            <a:r>
              <a:rPr lang="bg-BG" sz="2000" b="1" dirty="0"/>
              <a:t>избрал</a:t>
            </a:r>
            <a:r>
              <a:rPr lang="bg-BG" sz="2000" dirty="0"/>
              <a:t> </a:t>
            </a:r>
            <a:r>
              <a:rPr lang="bg-BG" sz="2000" b="1" dirty="0"/>
              <a:t>пациент</a:t>
            </a:r>
            <a:r>
              <a:rPr lang="bg-BG" sz="2000" dirty="0"/>
              <a:t> и е кликнал върху </a:t>
            </a:r>
            <a:r>
              <a:rPr lang="bg-BG" sz="2000" b="1" dirty="0"/>
              <a:t>Покажи прегледи</a:t>
            </a:r>
            <a:r>
              <a:rPr lang="en-US" sz="20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315010" y="3417864"/>
            <a:ext cx="1143802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C86ADE7-1C98-2E74-ED60-7EC2C3A8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00" y="5661875"/>
            <a:ext cx="3432034" cy="510609"/>
          </a:xfrm>
          <a:prstGeom prst="wedgeRoundRectCallout">
            <a:avLst>
              <a:gd name="adj1" fmla="val -80782"/>
              <a:gd name="adj2" fmla="val 22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</a:p>
        </p:txBody>
      </p:sp>
    </p:spTree>
    <p:extLst>
      <p:ext uri="{BB962C8B-B14F-4D97-AF65-F5344CB8AC3E}">
        <p14:creationId xmlns:p14="http://schemas.microsoft.com/office/powerpoint/2010/main" val="32527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Добавяме </a:t>
            </a:r>
            <a:r>
              <a:rPr lang="bg-BG" sz="2600" b="1" dirty="0">
                <a:solidFill>
                  <a:schemeClr val="bg1"/>
                </a:solidFill>
              </a:rPr>
              <a:t>трети конструктор</a:t>
            </a:r>
            <a:r>
              <a:rPr lang="bg-BG" sz="2600" dirty="0">
                <a:solidFill>
                  <a:schemeClr val="bg1"/>
                </a:solidFill>
              </a:rPr>
              <a:t> </a:t>
            </a:r>
            <a:r>
              <a:rPr lang="bg-BG" sz="2600" dirty="0"/>
              <a:t>на </a:t>
            </a:r>
            <a:r>
              <a:rPr lang="bg-BG" sz="2600" b="1" dirty="0"/>
              <a:t>формата</a:t>
            </a:r>
          </a:p>
          <a:p>
            <a:pPr lvl="1"/>
            <a:r>
              <a:rPr lang="bg-BG" sz="2400" dirty="0"/>
              <a:t>Зареждат се </a:t>
            </a:r>
            <a:r>
              <a:rPr lang="bg-BG" sz="2400" b="1" dirty="0"/>
              <a:t>прегледите</a:t>
            </a:r>
            <a:r>
              <a:rPr lang="bg-BG" sz="2400" dirty="0"/>
              <a:t> на </a:t>
            </a:r>
            <a:r>
              <a:rPr lang="bg-BG" sz="2400" b="1" dirty="0">
                <a:solidFill>
                  <a:schemeClr val="bg1"/>
                </a:solidFill>
              </a:rPr>
              <a:t>всички пациенти </a:t>
            </a:r>
            <a:r>
              <a:rPr lang="bg-BG" sz="2400" dirty="0"/>
              <a:t>или на </a:t>
            </a:r>
            <a:r>
              <a:rPr lang="bg-BG" sz="2400" b="1" dirty="0">
                <a:solidFill>
                  <a:schemeClr val="bg1"/>
                </a:solidFill>
              </a:rPr>
              <a:t>избран пациент </a:t>
            </a:r>
            <a:r>
              <a:rPr lang="bg-BG" sz="2400" dirty="0"/>
              <a:t>при </a:t>
            </a:r>
            <a:r>
              <a:rPr lang="bg-BG" sz="2400" b="1" dirty="0"/>
              <a:t>логнат лекар</a:t>
            </a:r>
            <a:r>
              <a:rPr lang="bg-BG" sz="2400" dirty="0"/>
              <a:t> (лекарят вижда</a:t>
            </a:r>
            <a:r>
              <a:rPr lang="bg-BG" sz="2400" b="1" dirty="0"/>
              <a:t> само </a:t>
            </a:r>
            <a:r>
              <a:rPr lang="bg-BG" sz="2400" dirty="0"/>
              <a:t>неговите </a:t>
            </a:r>
            <a:r>
              <a:rPr lang="bg-BG" sz="2400" b="1" dirty="0"/>
              <a:t>прегледи</a:t>
            </a:r>
            <a:r>
              <a:rPr lang="bg-BG" sz="2400" dirty="0"/>
              <a:t>)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96378" y="2806346"/>
            <a:ext cx="1155665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 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B7A6A4FA-6614-586F-6116-05B5AE3F6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000" y="4388311"/>
            <a:ext cx="4005000" cy="510609"/>
          </a:xfrm>
          <a:prstGeom prst="wedgeRoundRectCallout">
            <a:avLst>
              <a:gd name="adj1" fmla="val -77433"/>
              <a:gd name="adj2" fmla="val -492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и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243461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прегледите</a:t>
            </a:r>
            <a:r>
              <a:rPr lang="bg-BG" sz="2800" dirty="0"/>
              <a:t> при </a:t>
            </a:r>
            <a:r>
              <a:rPr lang="bg-BG" sz="2800" b="1" dirty="0"/>
              <a:t>отваряне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905506"/>
            <a:ext cx="1146203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FormExaminations_Load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562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</a:t>
            </a:r>
            <a:r>
              <a:rPr lang="bg-BG" dirty="0"/>
              <a:t>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1482" y="1314000"/>
            <a:ext cx="11561548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using (var db = new HospitalDbContext())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IQueryable&lt;Examination&gt;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Лекарят е влязъл от Покажи прегледи на избран пациент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 &amp;&amp;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db.Doctors.FirstOrDefault(d =&gt; d.UserId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e.PatientId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 e.DoctorId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Лекарят е влязъл от Прегледи на главната форма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db.Doctors.FirstOrDefault(d =&gt; d.UserId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e.DoctorId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4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CAC9EA0E-8F12-2897-7746-97E1F0E04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00" y="3834000"/>
            <a:ext cx="3465000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избран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</a:t>
            </a:r>
            <a:r>
              <a:rPr lang="bg-BG" b="1" noProof="1">
                <a:solidFill>
                  <a:schemeClr val="bg2"/>
                </a:solidFill>
              </a:rPr>
              <a:t> и логнат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6F77448-C571-DF7D-DA79-DED627254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00" y="5333460"/>
            <a:ext cx="3465000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логнат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0402" y="1244021"/>
            <a:ext cx="11562628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Админът е влязъл от Покажи прегледи на избран пациент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e.PatientId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Админът е влязъл от Прегледи на главната форма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ExaminationId = e.ExaminationId,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ExaminationDate = e.ExaminationDate,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Condition = e.Condition,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Treatment = e.Treatment,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" " +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" " +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}).ToArray();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FD07FA1-6527-640F-9791-04234BAFF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00" y="2529000"/>
            <a:ext cx="4017034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избран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8B40CB9-A7EE-3AEF-BDD4-FD15EF27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70" y="3563491"/>
            <a:ext cx="3240000" cy="408596"/>
          </a:xfrm>
          <a:prstGeom prst="wedgeRoundRectCallout">
            <a:avLst>
              <a:gd name="adj1" fmla="val -7531"/>
              <a:gd name="adj2" fmla="val -1351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8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към </a:t>
            </a:r>
            <a:r>
              <a:rPr lang="bg-BG" sz="3200" b="1" dirty="0"/>
              <a:t>бутоните</a:t>
            </a:r>
          </a:p>
          <a:p>
            <a:pPr lvl="1"/>
            <a:r>
              <a:rPr lang="bg-BG" sz="2800" b="1" dirty="0"/>
              <a:t>Добавяне на преглед</a:t>
            </a:r>
          </a:p>
          <a:p>
            <a:pPr lvl="1"/>
            <a:r>
              <a:rPr lang="bg-BG" sz="2800" b="1" dirty="0"/>
              <a:t>Редактиране на преглед</a:t>
            </a:r>
          </a:p>
          <a:p>
            <a:pPr lvl="1"/>
            <a:r>
              <a:rPr lang="bg-BG" sz="2800" b="1" dirty="0"/>
              <a:t>Изтриване на преглед</a:t>
            </a:r>
          </a:p>
          <a:p>
            <a:r>
              <a:rPr lang="bg-BG" sz="3000" dirty="0"/>
              <a:t>Задаваме подходящ </a:t>
            </a:r>
            <a:r>
              <a:rPr lang="en-US" sz="3000" b="1" dirty="0">
                <a:solidFill>
                  <a:schemeClr val="bg1"/>
                </a:solidFill>
              </a:rPr>
              <a:t>DialogResult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бутоните</a:t>
            </a:r>
            <a:r>
              <a:rPr lang="bg-BG" sz="3000" dirty="0"/>
              <a:t> във формите за </a:t>
            </a:r>
            <a:r>
              <a:rPr lang="bg-BG" sz="3000" b="1" dirty="0"/>
              <a:t>добавяне</a:t>
            </a:r>
            <a:r>
              <a:rPr lang="bg-BG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029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8B5933-3C41-7458-7561-C5B08105F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8" y="2973065"/>
            <a:ext cx="3390950" cy="3682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834E02-A464-F0AC-C86F-0EC39E273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8" y="2973064"/>
            <a:ext cx="3390950" cy="3682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 Форматираме </a:t>
            </a:r>
            <a:r>
              <a:rPr lang="bg-BG" sz="3200" b="1" dirty="0">
                <a:solidFill>
                  <a:schemeClr val="bg1"/>
                </a:solidFill>
              </a:rPr>
              <a:t>датата</a:t>
            </a:r>
            <a:r>
              <a:rPr lang="bg-BG" sz="3200" dirty="0"/>
              <a:t> за </a:t>
            </a:r>
            <a:r>
              <a:rPr lang="bg-BG" sz="3200" b="1" dirty="0"/>
              <a:t>преглед</a:t>
            </a:r>
            <a:r>
              <a:rPr lang="bg-BG" sz="3200" dirty="0"/>
              <a:t> при </a:t>
            </a:r>
            <a:r>
              <a:rPr lang="bg-BG" sz="3200" b="1" dirty="0"/>
              <a:t>добавяне</a:t>
            </a:r>
            <a:r>
              <a:rPr lang="bg-BG" sz="3200" dirty="0"/>
              <a:t> и </a:t>
            </a:r>
            <a:r>
              <a:rPr lang="bg-BG" sz="3200" b="1" dirty="0"/>
              <a:t>редактиране</a:t>
            </a:r>
            <a:endParaRPr lang="en-US" sz="3200" b="1" dirty="0"/>
          </a:p>
          <a:p>
            <a:pPr lvl="1"/>
            <a:r>
              <a:rPr lang="bg-BG" sz="2800" dirty="0"/>
              <a:t>Избираме </a:t>
            </a:r>
            <a:r>
              <a:rPr lang="en-US" sz="2800" b="1" dirty="0"/>
              <a:t>Format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Custom</a:t>
            </a:r>
          </a:p>
          <a:p>
            <a:pPr lvl="1"/>
            <a:r>
              <a:rPr lang="bg-BG" sz="2800" dirty="0"/>
              <a:t>Задаваме </a:t>
            </a:r>
            <a:r>
              <a:rPr lang="en-US" sz="2800" b="1" dirty="0"/>
              <a:t>CustomFormat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dd/MM/yyyy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Форматиране на дата за преглед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1001" y="3199970"/>
            <a:ext cx="5072030" cy="29186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1BD76050-5C33-003A-1C43-6FB5178E9636}"/>
              </a:ext>
            </a:extLst>
          </p:cNvPr>
          <p:cNvSpPr/>
          <p:nvPr/>
        </p:nvSpPr>
        <p:spPr>
          <a:xfrm>
            <a:off x="4721857" y="4137432"/>
            <a:ext cx="1430525" cy="1043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0867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6B0106-A806-2C34-77CE-9635CF84C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Doctor DTO </a:t>
            </a:r>
            <a:r>
              <a:rPr lang="bg-BG" dirty="0"/>
              <a:t>и </a:t>
            </a:r>
            <a:r>
              <a:rPr lang="en-US" dirty="0"/>
              <a:t>Patient DTO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DE87E-5516-6412-C364-D6FC20F613BE}"/>
              </a:ext>
            </a:extLst>
          </p:cNvPr>
          <p:cNvSpPr txBox="1">
            <a:spLocks/>
          </p:cNvSpPr>
          <p:nvPr/>
        </p:nvSpPr>
        <p:spPr>
          <a:xfrm>
            <a:off x="597502" y="2018323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8E8D6C-DC71-9525-97E5-0991B0CCEDF1}"/>
              </a:ext>
            </a:extLst>
          </p:cNvPr>
          <p:cNvSpPr txBox="1">
            <a:spLocks/>
          </p:cNvSpPr>
          <p:nvPr/>
        </p:nvSpPr>
        <p:spPr>
          <a:xfrm>
            <a:off x="597502" y="4009539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769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28397"/>
            <a:ext cx="1146203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using (var dbContext = new HospitalDbContext())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doctors = dbContext.Doctors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 =&gt;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    DoctorId = d.DoctorId,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+ " " +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}).ToArray();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return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130DFC3-D8E5-862B-C93B-6A22DCFA0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000" y="4689000"/>
            <a:ext cx="4050000" cy="783166"/>
          </a:xfrm>
          <a:prstGeom prst="wedgeRoundRectCallout">
            <a:avLst>
              <a:gd name="adj1" fmla="val -38858"/>
              <a:gd name="adj2" fmla="val -130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име </a:t>
            </a:r>
            <a:r>
              <a:rPr lang="bg-BG" sz="2000" b="1" noProof="1">
                <a:solidFill>
                  <a:schemeClr val="bg2"/>
                </a:solidFill>
              </a:rPr>
              <a:t>и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фамилия </a:t>
            </a:r>
            <a:r>
              <a:rPr lang="bg-BG" sz="2000" b="1" noProof="1">
                <a:solidFill>
                  <a:schemeClr val="bg2"/>
                </a:solidFill>
              </a:rPr>
              <a:t>на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лекар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4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преглед</a:t>
            </a:r>
          </a:p>
          <a:p>
            <a:pPr lvl="1"/>
            <a:r>
              <a:rPr lang="bg-BG" dirty="0"/>
              <a:t>Работа с </a:t>
            </a:r>
            <a:r>
              <a:rPr lang="en-US" b="1" dirty="0">
                <a:solidFill>
                  <a:schemeClr val="bg1"/>
                </a:solidFill>
              </a:rPr>
              <a:t>DTO</a:t>
            </a:r>
            <a:r>
              <a:rPr lang="en-US" dirty="0"/>
              <a:t> </a:t>
            </a:r>
            <a:r>
              <a:rPr lang="en-US" b="1" dirty="0"/>
              <a:t>(Data Transfer Object)</a:t>
            </a:r>
            <a:endParaRPr lang="bg-BG" b="1" dirty="0"/>
          </a:p>
          <a:p>
            <a:pPr lvl="1"/>
            <a:r>
              <a:rPr lang="bg-BG" dirty="0"/>
              <a:t>Редактиране на </a:t>
            </a:r>
            <a:r>
              <a:rPr lang="bg-BG" b="1" dirty="0">
                <a:solidFill>
                  <a:schemeClr val="bg1"/>
                </a:solidFill>
              </a:rPr>
              <a:t>входна форма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главна форма </a:t>
            </a:r>
            <a:r>
              <a:rPr lang="bg-BG" dirty="0"/>
              <a:t>за </a:t>
            </a:r>
            <a:r>
              <a:rPr lang="bg-BG" b="1" dirty="0"/>
              <a:t>лекар</a:t>
            </a:r>
          </a:p>
          <a:p>
            <a:pPr lvl="1"/>
            <a:r>
              <a:rPr lang="bg-BG" dirty="0"/>
              <a:t>Избиране на </a:t>
            </a:r>
            <a:r>
              <a:rPr lang="bg-BG" b="1" dirty="0">
                <a:solidFill>
                  <a:schemeClr val="bg1"/>
                </a:solidFill>
              </a:rPr>
              <a:t>лекар</a:t>
            </a:r>
            <a:r>
              <a:rPr lang="bg-BG" dirty="0"/>
              <a:t> спрямо </a:t>
            </a:r>
            <a:r>
              <a:rPr lang="bg-BG" b="1" dirty="0"/>
              <a:t>роля</a:t>
            </a:r>
            <a:endParaRPr lang="en-US" b="1" dirty="0"/>
          </a:p>
          <a:p>
            <a:r>
              <a:rPr lang="bg-BG" b="1" dirty="0"/>
              <a:t>Четене</a:t>
            </a:r>
            <a:r>
              <a:rPr lang="bg-BG" dirty="0"/>
              <a:t>,</a:t>
            </a:r>
            <a:r>
              <a:rPr lang="bg-BG" b="1" dirty="0"/>
              <a:t> 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пациент</a:t>
            </a:r>
          </a:p>
          <a:p>
            <a:pPr lvl="1"/>
            <a:r>
              <a:rPr lang="bg-BG" dirty="0"/>
              <a:t>Четене на </a:t>
            </a:r>
            <a:r>
              <a:rPr lang="bg-BG" b="1" dirty="0">
                <a:solidFill>
                  <a:schemeClr val="bg1"/>
                </a:solidFill>
              </a:rPr>
              <a:t>прегледи</a:t>
            </a:r>
            <a:r>
              <a:rPr lang="bg-BG" dirty="0"/>
              <a:t> на </a:t>
            </a:r>
            <a:r>
              <a:rPr lang="bg-BG" b="1" dirty="0"/>
              <a:t>избран пациент</a:t>
            </a:r>
            <a:endParaRPr lang="en-US" b="1" dirty="0"/>
          </a:p>
          <a:p>
            <a:r>
              <a:rPr lang="en-US" dirty="0"/>
              <a:t>​​​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en-US" dirty="0"/>
              <a:t>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админ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Допълнителни </a:t>
            </a:r>
            <a:r>
              <a:rPr lang="bg-BG" b="1" dirty="0"/>
              <a:t>проверки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54021"/>
            <a:ext cx="11155528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FormAddExamination : Form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private PatientDto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DoctorDto[]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FormAddExamination(PatientDto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, DoctorDto[]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...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textBoxAddExaminationPatientName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.Text =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DisplayMember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ValueMember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5E24A8B-2899-E9C7-BEA7-43190FC54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1551" y="1471962"/>
            <a:ext cx="3432034" cy="783166"/>
          </a:xfrm>
          <a:prstGeom prst="wedgeRoundRectCallout">
            <a:avLst>
              <a:gd name="adj1" fmla="val -56981"/>
              <a:gd name="adj2" fmla="val 146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000" b="1" noProof="1">
                <a:solidFill>
                  <a:schemeClr val="bg2"/>
                </a:solidFill>
              </a:rPr>
              <a:t> 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 </a:t>
            </a:r>
            <a:r>
              <a:rPr lang="bg-BG" sz="2000" b="1" noProof="1">
                <a:solidFill>
                  <a:schemeClr val="bg2"/>
                </a:solidFill>
              </a:rPr>
              <a:t>на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пациент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EDB96E-7857-1F45-1F54-37B7C6D9A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00" y="4554000"/>
            <a:ext cx="3432034" cy="783166"/>
          </a:xfrm>
          <a:prstGeom prst="wedgeRoundRectCallout">
            <a:avLst>
              <a:gd name="adj1" fmla="val -88242"/>
              <a:gd name="adj2" fmla="val 16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Зареждаме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имената </a:t>
            </a:r>
            <a:r>
              <a:rPr lang="bg-BG" sz="2000" b="1" noProof="1">
                <a:solidFill>
                  <a:schemeClr val="bg2"/>
                </a:solidFill>
              </a:rPr>
              <a:t>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 лекари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11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buttonAddExamination_Click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(doctors == null || doctors.Length == 0)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налични лекари за избор</a:t>
            </a: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Добавяме преглед през Пациенти - Покажи прегледи - Добави преглед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Добавяме преглед през всички Прегледи - Добави преглед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(patientId ==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  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patient =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7725" y="1279794"/>
            <a:ext cx="3927721" cy="22601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AutoShape 7">
            <a:extLst>
              <a:ext uri="{FF2B5EF4-FFF2-40B4-BE49-F238E27FC236}">
                <a16:creationId xmlns:a16="http://schemas.microsoft.com/office/drawing/2014/main" id="{86D9848C-7FD1-6241-1061-3C850AFB8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00" y="5578206"/>
            <a:ext cx="3432034" cy="715063"/>
          </a:xfrm>
          <a:prstGeom prst="wedgeRoundRectCallout">
            <a:avLst>
              <a:gd name="adj1" fmla="val -83978"/>
              <a:gd name="adj2" fmla="val -62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 </a:t>
            </a:r>
            <a:r>
              <a:rPr lang="bg-BG" b="1" noProof="1">
                <a:solidFill>
                  <a:schemeClr val="bg2"/>
                </a:solidFill>
              </a:rPr>
              <a:t>на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избран преглед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DAE4BB3-F318-66D7-72BC-4488747CD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403" y="2513792"/>
            <a:ext cx="3149046" cy="1021529"/>
          </a:xfrm>
          <a:prstGeom prst="wedgeRoundRectCallout">
            <a:avLst>
              <a:gd name="adj1" fmla="val -66248"/>
              <a:gd name="adj2" fmla="val 94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r>
              <a:rPr lang="bg-BG" b="1" noProof="1">
                <a:solidFill>
                  <a:schemeClr val="bg2"/>
                </a:solidFill>
              </a:rPr>
              <a:t>, който сме избрали от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Пациенти </a:t>
            </a:r>
            <a:r>
              <a:rPr lang="en-US" b="1" noProof="1">
                <a:solidFill>
                  <a:schemeClr val="bg2"/>
                </a:solidFill>
              </a:rPr>
              <a:t>(</a:t>
            </a:r>
            <a:r>
              <a:rPr lang="bg-BG" b="1" noProof="1">
                <a:solidFill>
                  <a:schemeClr val="bg2"/>
                </a:solidFill>
              </a:rPr>
              <a:t>по </a:t>
            </a: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  <a:r>
              <a:rPr lang="en-US" b="1" noProof="1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992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(patient ==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Пациентът не е намерен</a:t>
            </a:r>
            <a:endParaRPr lang="en-GB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(formAddExamination.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selectedDoctor = doctors.FirstOrDefault(d =&gt; d.DoctorFullName == formAddExamination.DoctorName);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(selectedDoctor ==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Невалиден избор на лекар</a:t>
            </a:r>
            <a:endParaRPr lang="en-GB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(string.IsNullOrWhiteSpace(formAddExamination.Condition) || ...)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Полето за състояние и лечение не може да бъде празно</a:t>
            </a:r>
            <a:endParaRPr lang="en-GB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504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    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PatientId = patient.PatientId,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DoctorId = selectedDoctor.DoctorId,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ExaminationDate = DateOnly.ParseExact(formAddExamination.Date, "dd/MM/yyyy", null),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DoctorDto[]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PatientDto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 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31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E7103F-ACA3-7442-1F5F-8BE10615A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DDE998-9777-9DA5-DFA3-C598EF30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лекар спрямо роля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CC8D2-2116-A3D7-DDBC-B7733CB5FD95}"/>
              </a:ext>
            </a:extLst>
          </p:cNvPr>
          <p:cNvSpPr txBox="1">
            <a:spLocks/>
          </p:cNvSpPr>
          <p:nvPr/>
        </p:nvSpPr>
        <p:spPr>
          <a:xfrm>
            <a:off x="190402" y="1248050"/>
            <a:ext cx="11562628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DoctorDto[]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using (var dbContext = new HospitalDbContext())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dbContext.Doctors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.Select(d =&gt; new DoctorDto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DoctorId = d.DoctorId,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DoctorFullName = d.FirstName + " " + d.LastName,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})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.ToArray();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Лекарят не може да избира други лекари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(userId !=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 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dbContext.Doctors.FirstOrDefault(d =&gt; d.UserId == userId).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 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.Where(d =&gt; d.DoctorId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).ToArray();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}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return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9FFE58A0-3718-AA87-B03A-3C6A6A318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000" y="3798352"/>
            <a:ext cx="4149230" cy="408596"/>
          </a:xfrm>
          <a:prstGeom prst="wedgeRoundRectCallout">
            <a:avLst>
              <a:gd name="adj1" fmla="val -53879"/>
              <a:gd name="adj2" fmla="val 14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Логнатият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24B9E3E2-72ED-FCF9-8506-0982DFDE8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5940437"/>
            <a:ext cx="3429230" cy="715063"/>
          </a:xfrm>
          <a:prstGeom prst="wedgeRoundRectCallout">
            <a:avLst>
              <a:gd name="adj1" fmla="val -39658"/>
              <a:gd name="adj2" fmla="val -1162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Лекарят</a:t>
            </a:r>
            <a:r>
              <a:rPr lang="bg-BG" b="1" noProof="1">
                <a:solidFill>
                  <a:schemeClr val="bg2"/>
                </a:solidFill>
              </a:rPr>
              <a:t> има опция за лекар само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себе си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3694" y="1228397"/>
            <a:ext cx="11559336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buttonEditExamination_Click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(selectedExamination ==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Не е избран преглед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(doctors == null || doctors.Length == 0)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налични лекари за избор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doctors.FirstOrDefault(d =&gt; d.DoctorId == examination.DoctorId);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0741" y="2382473"/>
            <a:ext cx="4425381" cy="25239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573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3694" y="1228397"/>
            <a:ext cx="11559336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(doctor ==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Лекарят не е намерен</a:t>
            </a:r>
            <a:endParaRPr lang="en-US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(formEditExamination.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(string.IsNullOrWhiteSpace(formEditExamination.Condition) || ...)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Полето за състояние и лечение не може да бъде празно</a:t>
            </a:r>
            <a:endParaRPr lang="en-US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examination.DoctorId = formEditExamination.DoctorId;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</p:spTree>
    <p:extLst>
      <p:ext uri="{BB962C8B-B14F-4D97-AF65-F5344CB8AC3E}">
        <p14:creationId xmlns:p14="http://schemas.microsoft.com/office/powerpoint/2010/main" val="261924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Преглед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90406" y="1261608"/>
            <a:ext cx="11562624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buttonDeleteExamination_Click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selectedExamination = 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(selectedExamination == null) 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 е избран преглед</a:t>
            </a:r>
            <a:endParaRPr lang="en-GB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(formDeleteExamination.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DoctorDto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9564" y="2552330"/>
            <a:ext cx="4442030" cy="28969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855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CRUD</a:t>
            </a:r>
            <a:r>
              <a:rPr lang="bg-BG" sz="3600" dirty="0"/>
              <a:t> операции на пациент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600" dirty="0"/>
              <a:t>Четене, добавяне, редактиране и изтриване на пациент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BD58CE-0015-5FE4-EE35-BA32B3C81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8984" y="505938"/>
            <a:ext cx="7634029" cy="39245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8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пациенти</a:t>
            </a:r>
          </a:p>
          <a:p>
            <a:pPr lvl="1"/>
            <a:r>
              <a:rPr lang="bg-BG" sz="2600" b="1" dirty="0"/>
              <a:t>Филтриране </a:t>
            </a:r>
            <a:r>
              <a:rPr lang="bg-BG" sz="2600" dirty="0"/>
              <a:t>на </a:t>
            </a:r>
            <a:r>
              <a:rPr lang="bg-BG" sz="2600" b="1" dirty="0"/>
              <a:t>пациенти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показване на прегледи</a:t>
            </a:r>
            <a:r>
              <a:rPr lang="bg-BG" sz="2600" dirty="0"/>
              <a:t>,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 на пациент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пол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 </a:t>
            </a:r>
            <a:r>
              <a:rPr lang="bg-BG" sz="2600" b="1" dirty="0"/>
              <a:t>фамилия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42237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6AD7AB3-0690-4391-20C3-FF106D03A64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CRUD </a:t>
            </a:r>
            <a:r>
              <a:rPr lang="bg-BG" sz="3600" dirty="0"/>
              <a:t>операции на преглед и работа с </a:t>
            </a:r>
            <a:r>
              <a:rPr lang="en-US" sz="3600" dirty="0"/>
              <a:t>DTO</a:t>
            </a:r>
            <a:endParaRPr lang="en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97A329-16E4-D184-10E4-321DEE8E0F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600" dirty="0"/>
              <a:t>Четене, добавяне, редактиране и изтриване на преглед</a:t>
            </a:r>
            <a:endParaRPr lang="en-BG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ED3C9-C3D6-8320-3F3E-697563049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"/>
          <a:stretch/>
        </p:blipFill>
        <p:spPr>
          <a:xfrm>
            <a:off x="100499" y="819000"/>
            <a:ext cx="11991000" cy="3675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671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600" dirty="0"/>
              <a:t> - </a:t>
            </a:r>
            <a:r>
              <a:rPr lang="bg-BG" sz="2600" b="1" dirty="0"/>
              <a:t>всички пациенти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пол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, </a:t>
            </a:r>
            <a:r>
              <a:rPr lang="bg-BG" sz="2600" b="1" dirty="0"/>
              <a:t>филтриране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,</a:t>
            </a:r>
            <a:r>
              <a:rPr lang="bg-BG" sz="2600" b="1" dirty="0"/>
              <a:t> филтриране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2600" dirty="0"/>
              <a:t> - </a:t>
            </a:r>
            <a:r>
              <a:rPr lang="bg-BG" sz="2600" b="1" dirty="0"/>
              <a:t>пол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показване на прегледи, 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407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</a:rPr>
              <a:t>DataSource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DataGridView </a:t>
            </a:r>
            <a:r>
              <a:rPr lang="bg-BG" sz="3000" dirty="0"/>
              <a:t>за </a:t>
            </a:r>
            <a:r>
              <a:rPr lang="bg-BG" sz="3000" b="1" dirty="0"/>
              <a:t>пациенти</a:t>
            </a:r>
            <a:endParaRPr lang="en-US" sz="3000" b="1" dirty="0"/>
          </a:p>
          <a:p>
            <a:r>
              <a:rPr lang="bg-BG" sz="3000" dirty="0"/>
              <a:t>Редактираме </a:t>
            </a:r>
            <a:r>
              <a:rPr lang="bg-BG" sz="3000" b="1" dirty="0"/>
              <a:t>имената</a:t>
            </a:r>
            <a:r>
              <a:rPr lang="bg-BG" sz="3000" dirty="0"/>
              <a:t> и </a:t>
            </a:r>
            <a:r>
              <a:rPr lang="bg-BG" sz="3000" b="1" dirty="0"/>
              <a:t>размерите</a:t>
            </a:r>
            <a:r>
              <a:rPr lang="bg-BG" sz="3000" dirty="0"/>
              <a:t> на </a:t>
            </a:r>
            <a:r>
              <a:rPr lang="bg-BG" sz="3000" b="1" dirty="0"/>
              <a:t>колоните</a:t>
            </a:r>
            <a:endParaRPr lang="en-US" sz="3000" b="1" dirty="0"/>
          </a:p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/>
              <a:t>DataGridView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EnableAdding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EnableEditing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EnableDeleting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AutoSizeColumnsMode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716" y="2385508"/>
            <a:ext cx="3317554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36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формите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StartPosition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CenterScreen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FormBorderStyle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800" b="1" dirty="0"/>
              <a:t>MaximizeBox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MinimizeBox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28" y="3122985"/>
            <a:ext cx="6512002" cy="33840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74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2800" dirty="0"/>
              <a:t>При </a:t>
            </a:r>
            <a:r>
              <a:rPr lang="en-US" sz="2800" b="1" dirty="0">
                <a:solidFill>
                  <a:schemeClr val="bg1"/>
                </a:solidFill>
              </a:rPr>
              <a:t>FormMainDoctor</a:t>
            </a:r>
            <a:r>
              <a:rPr lang="bg-BG" sz="2800" dirty="0"/>
              <a:t>, взимаме </a:t>
            </a:r>
            <a:r>
              <a:rPr lang="en-US" sz="2800" b="1" dirty="0">
                <a:solidFill>
                  <a:schemeClr val="bg1"/>
                </a:solidFill>
              </a:rPr>
              <a:t>userId</a:t>
            </a:r>
            <a:r>
              <a:rPr lang="en-US" sz="2800" dirty="0"/>
              <a:t> </a:t>
            </a:r>
            <a:r>
              <a:rPr lang="bg-BG" sz="2800" dirty="0"/>
              <a:t>и го </a:t>
            </a:r>
            <a:r>
              <a:rPr lang="bg-BG" sz="2800" b="1" dirty="0"/>
              <a:t>подаваме</a:t>
            </a:r>
            <a:r>
              <a:rPr lang="bg-BG" sz="2800" dirty="0"/>
              <a:t> на </a:t>
            </a:r>
            <a:r>
              <a:rPr lang="bg-BG" sz="2800" b="1" dirty="0"/>
              <a:t>формата за пациенти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главна форма за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6B88C6D-BBC6-58AF-9B14-F670CEF842BE}"/>
              </a:ext>
            </a:extLst>
          </p:cNvPr>
          <p:cNvSpPr txBox="1">
            <a:spLocks/>
          </p:cNvSpPr>
          <p:nvPr/>
        </p:nvSpPr>
        <p:spPr>
          <a:xfrm>
            <a:off x="207658" y="2214000"/>
            <a:ext cx="11545372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FormMainDoctors(int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formPatients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formPatients.ShowDialog();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F92F67E-469B-410E-2ECC-BE90A44E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00" y="3339000"/>
            <a:ext cx="4149230" cy="442648"/>
          </a:xfrm>
          <a:prstGeom prst="wedgeRoundRectCallout">
            <a:avLst>
              <a:gd name="adj1" fmla="val -80324"/>
              <a:gd name="adj2" fmla="val 499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A2E4B35-1D61-4505-83DA-DFC92D988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4799523"/>
            <a:ext cx="4149230" cy="442648"/>
          </a:xfrm>
          <a:prstGeom prst="wedgeRoundRectCallout">
            <a:avLst>
              <a:gd name="adj1" fmla="val -67395"/>
              <a:gd name="adj2" fmla="val 33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Подаваме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36065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6C4536-6123-86FD-C8FE-80F20497E6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49401-4455-B029-7880-D0FC48E1F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Създаваме </a:t>
            </a:r>
            <a:r>
              <a:rPr lang="bg-BG" sz="2400" b="1" dirty="0"/>
              <a:t>втори конструктор</a:t>
            </a:r>
            <a:r>
              <a:rPr lang="bg-BG" sz="2400" dirty="0"/>
              <a:t>, който приема </a:t>
            </a:r>
            <a:r>
              <a:rPr lang="en-US" sz="2400" b="1" dirty="0">
                <a:solidFill>
                  <a:schemeClr val="bg1"/>
                </a:solidFill>
              </a:rPr>
              <a:t>userId </a:t>
            </a:r>
            <a:r>
              <a:rPr lang="bg-BG" sz="2400" dirty="0"/>
              <a:t>при </a:t>
            </a:r>
            <a:r>
              <a:rPr lang="bg-BG" sz="2400" b="1" dirty="0"/>
              <a:t>логнат лекар</a:t>
            </a:r>
          </a:p>
          <a:p>
            <a:r>
              <a:rPr lang="bg-BG" sz="2400" dirty="0"/>
              <a:t>Ако </a:t>
            </a:r>
            <a:r>
              <a:rPr lang="bg-BG" sz="2400" b="1" dirty="0"/>
              <a:t>потребителят</a:t>
            </a:r>
            <a:r>
              <a:rPr lang="bg-BG" sz="2400" dirty="0"/>
              <a:t> е </a:t>
            </a:r>
            <a:r>
              <a:rPr lang="bg-BG" sz="2400" b="1" dirty="0"/>
              <a:t>лекар</a:t>
            </a:r>
            <a:r>
              <a:rPr lang="bg-BG" sz="2400" dirty="0"/>
              <a:t>, </a:t>
            </a:r>
            <a:r>
              <a:rPr lang="bg-BG" sz="2400" b="1" dirty="0">
                <a:solidFill>
                  <a:schemeClr val="bg1"/>
                </a:solidFill>
              </a:rPr>
              <a:t>скриваме бутоните </a:t>
            </a:r>
            <a:r>
              <a:rPr lang="bg-BG" sz="2400" dirty="0"/>
              <a:t>за манипулация на </a:t>
            </a:r>
            <a:r>
              <a:rPr lang="bg-BG" sz="2400" b="1" dirty="0"/>
              <a:t>пациенти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6D88EC-A8A9-1592-D12F-603BC893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Функционалност спрямо роля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F069B-7EFB-0569-E0E2-1C7CCF3F8359}"/>
              </a:ext>
            </a:extLst>
          </p:cNvPr>
          <p:cNvSpPr txBox="1">
            <a:spLocks/>
          </p:cNvSpPr>
          <p:nvPr/>
        </p:nvSpPr>
        <p:spPr>
          <a:xfrm>
            <a:off x="291000" y="2228906"/>
            <a:ext cx="1115552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public FormPatients()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public FormPatients(int?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Бутоните за добавяне, редактиране и изтриване на пациент няма да се достъпват от лекар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buttonAddPatient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buttonEditPatient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buttonDeletePatient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4190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Зареждаме </a:t>
            </a:r>
            <a:r>
              <a:rPr lang="bg-BG" sz="2400" b="1" dirty="0">
                <a:solidFill>
                  <a:schemeClr val="bg1"/>
                </a:solidFill>
              </a:rPr>
              <a:t>пациентите</a:t>
            </a:r>
            <a:r>
              <a:rPr lang="bg-BG" sz="2400" dirty="0"/>
              <a:t> при </a:t>
            </a:r>
            <a:r>
              <a:rPr lang="bg-BG" sz="2400" b="1" dirty="0"/>
              <a:t>отваряне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Пациенти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677355"/>
            <a:ext cx="11155528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FormPatients_Load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ReloadPatients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LoadPatientsFormDb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using (var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Лекарят е влязъл от Пациенти на главната форма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(userId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 =&gt; d.UserId == userId).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return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 =&gt; p.Examinations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.Any(e =&gt; e.DoctorId == doctorId)).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 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ReloadPatients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LoadPatientsFormDb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3D945840-7C89-1EB3-687D-B80F637BF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703" y="2713937"/>
            <a:ext cx="3330000" cy="715063"/>
          </a:xfrm>
          <a:prstGeom prst="wedgeRoundRectCallout">
            <a:avLst>
              <a:gd name="adj1" fmla="val -43045"/>
              <a:gd name="adj2" fmla="val 1736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пациентите</a:t>
            </a:r>
            <a:r>
              <a:rPr lang="bg-BG" b="1" noProof="1">
                <a:solidFill>
                  <a:schemeClr val="bg2"/>
                </a:solidFill>
              </a:rPr>
              <a:t> на логнатия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60917C1-D5A2-5732-A1B9-FEA8011B5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764" y="5457577"/>
            <a:ext cx="3330000" cy="408596"/>
          </a:xfrm>
          <a:prstGeom prst="wedgeRoundRectCallout">
            <a:avLst>
              <a:gd name="adj1" fmla="val -55859"/>
              <a:gd name="adj2" fmla="val -1516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 пациенти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500" dirty="0"/>
              <a:t>Имплементираме </a:t>
            </a:r>
            <a:r>
              <a:rPr lang="bg-BG" sz="2500" b="1" dirty="0">
                <a:solidFill>
                  <a:schemeClr val="bg1"/>
                </a:solidFill>
              </a:rPr>
              <a:t>филтриране</a:t>
            </a:r>
            <a:r>
              <a:rPr lang="bg-BG" sz="2500" dirty="0"/>
              <a:t> на </a:t>
            </a:r>
            <a:r>
              <a:rPr lang="bg-BG" sz="2500" b="1" dirty="0"/>
              <a:t>пациенти</a:t>
            </a:r>
            <a:r>
              <a:rPr lang="bg-BG" sz="2500" dirty="0"/>
              <a:t> по </a:t>
            </a:r>
            <a:r>
              <a:rPr lang="bg-BG" sz="2500" b="1" dirty="0"/>
              <a:t>ЕГН</a:t>
            </a:r>
            <a:r>
              <a:rPr lang="bg-BG" sz="2500" dirty="0"/>
              <a:t>,</a:t>
            </a:r>
            <a:r>
              <a:rPr lang="bg-BG" sz="2500" b="1" dirty="0"/>
              <a:t> име</a:t>
            </a:r>
            <a:r>
              <a:rPr lang="bg-BG" sz="2500" dirty="0"/>
              <a:t>,</a:t>
            </a:r>
            <a:r>
              <a:rPr lang="bg-BG" sz="2500" b="1" dirty="0"/>
              <a:t> фамилия</a:t>
            </a:r>
            <a:r>
              <a:rPr lang="bg-BG" sz="2500" dirty="0"/>
              <a:t> или </a:t>
            </a:r>
            <a:r>
              <a:rPr lang="bg-BG" sz="2500" b="1" dirty="0"/>
              <a:t>телефон</a:t>
            </a:r>
            <a:endParaRPr lang="bg-BG" sz="25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пациенти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94BCF-607C-9EA7-66AD-B208E499C317}"/>
              </a:ext>
            </a:extLst>
          </p:cNvPr>
          <p:cNvSpPr txBox="1">
            <a:spLocks/>
          </p:cNvSpPr>
          <p:nvPr/>
        </p:nvSpPr>
        <p:spPr>
          <a:xfrm>
            <a:off x="291000" y="1944571"/>
            <a:ext cx="11155528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textBoxFilterPatients_TextChanged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textBoxFilterPatients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filteredPatients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dbContext.Patients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.Where(p =&gt; p.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(filterText))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.ToList();</a:t>
            </a:r>
          </a:p>
          <a:p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filteredPatients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874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към </a:t>
            </a:r>
            <a:r>
              <a:rPr lang="bg-BG" sz="3200" b="1" dirty="0"/>
              <a:t>бутоните</a:t>
            </a:r>
          </a:p>
          <a:p>
            <a:pPr lvl="1"/>
            <a:r>
              <a:rPr lang="bg-BG" sz="2800" b="1" dirty="0"/>
              <a:t>Прегледи на пациент</a:t>
            </a:r>
          </a:p>
          <a:p>
            <a:pPr lvl="1"/>
            <a:r>
              <a:rPr lang="bg-BG" sz="2800" b="1" dirty="0"/>
              <a:t>Добавяне на пациент</a:t>
            </a:r>
          </a:p>
          <a:p>
            <a:pPr lvl="1"/>
            <a:r>
              <a:rPr lang="bg-BG" sz="2800" b="1" dirty="0"/>
              <a:t>Редактиране на пациент</a:t>
            </a:r>
          </a:p>
          <a:p>
            <a:pPr lvl="1"/>
            <a:r>
              <a:rPr lang="bg-BG" sz="2800" b="1" dirty="0"/>
              <a:t>Изтриване на пациент</a:t>
            </a:r>
          </a:p>
          <a:p>
            <a:r>
              <a:rPr lang="bg-BG" sz="3000" dirty="0"/>
              <a:t>Задаваме подходящ </a:t>
            </a:r>
            <a:r>
              <a:rPr lang="en-US" sz="3000" b="1" dirty="0">
                <a:solidFill>
                  <a:schemeClr val="bg1"/>
                </a:solidFill>
              </a:rPr>
              <a:t>DialogResult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бутоните</a:t>
            </a:r>
            <a:r>
              <a:rPr lang="bg-BG" sz="3000" dirty="0"/>
              <a:t> във формите за </a:t>
            </a:r>
            <a:r>
              <a:rPr lang="bg-BG" sz="3000" b="1" dirty="0"/>
              <a:t>добавяне</a:t>
            </a:r>
            <a:r>
              <a:rPr lang="bg-BG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8337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C589B-7F56-CFF9-CC02-9B35D617A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6687DC-29AB-7575-5B2B-38D06635D5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При </a:t>
            </a:r>
            <a:r>
              <a:rPr lang="bg-BG" sz="2800" b="1" dirty="0">
                <a:solidFill>
                  <a:schemeClr val="bg1"/>
                </a:solidFill>
              </a:rPr>
              <a:t>избран пациент</a:t>
            </a:r>
            <a:r>
              <a:rPr lang="bg-BG" sz="2800" dirty="0"/>
              <a:t>, показваме неговите </a:t>
            </a:r>
            <a:r>
              <a:rPr lang="bg-BG" sz="2800" b="1" dirty="0"/>
              <a:t>прегледи</a:t>
            </a:r>
          </a:p>
          <a:p>
            <a:pPr lvl="1"/>
            <a:r>
              <a:rPr lang="bg-BG" sz="2400" dirty="0"/>
              <a:t>Ако логнатия потребител е </a:t>
            </a:r>
            <a:r>
              <a:rPr lang="bg-BG" sz="2400" b="1" dirty="0">
                <a:solidFill>
                  <a:schemeClr val="bg1"/>
                </a:solidFill>
              </a:rPr>
              <a:t>админ</a:t>
            </a:r>
            <a:r>
              <a:rPr lang="bg-BG" sz="2400" dirty="0"/>
              <a:t>, показваме </a:t>
            </a:r>
            <a:r>
              <a:rPr lang="bg-BG" sz="2400" b="1" dirty="0"/>
              <a:t>всички прегледи</a:t>
            </a:r>
          </a:p>
          <a:p>
            <a:pPr lvl="1"/>
            <a:r>
              <a:rPr lang="bg-BG" sz="2400" dirty="0"/>
              <a:t>Ако логнатия потребител е </a:t>
            </a:r>
            <a:r>
              <a:rPr lang="bg-BG" sz="2400" b="1" dirty="0">
                <a:solidFill>
                  <a:schemeClr val="bg1"/>
                </a:solidFill>
              </a:rPr>
              <a:t>лекар</a:t>
            </a:r>
            <a:r>
              <a:rPr lang="bg-BG" sz="2400" dirty="0"/>
              <a:t>, показваме само </a:t>
            </a:r>
            <a:r>
              <a:rPr lang="bg-BG" sz="2400" b="1" dirty="0"/>
              <a:t>неговите прегледи </a:t>
            </a:r>
            <a:r>
              <a:rPr lang="bg-BG" sz="2400" dirty="0"/>
              <a:t>с </a:t>
            </a:r>
            <a:r>
              <a:rPr lang="bg-BG" sz="2400" b="1" dirty="0"/>
              <a:t>пациента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AF7F1F-B7CC-1F10-3CF0-24440ACD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прегледи на избран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1B81E-85B1-F1F5-BBCF-4C62E33D1A2A}"/>
              </a:ext>
            </a:extLst>
          </p:cNvPr>
          <p:cNvSpPr txBox="1">
            <a:spLocks/>
          </p:cNvSpPr>
          <p:nvPr/>
        </p:nvSpPr>
        <p:spPr>
          <a:xfrm>
            <a:off x="246375" y="2967570"/>
            <a:ext cx="11450682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buttonShowExaminations_Click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(selectedPatient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var formExaminations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if (userId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formExaminations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formExaminations.ShowDialog();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354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3502" y="1313629"/>
            <a:ext cx="1145758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buttonAddPatient_Click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(formAddPatient.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 if (string.IsNullOrWhiteSpace(formAddPatient.FirstName) ||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       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US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       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 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</a:p>
          <a:p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        FirstName = formAddPatient.FirstName,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};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  <a:endParaRPr lang="bg-BG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7509" y="3369725"/>
            <a:ext cx="4187282" cy="2988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9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четене</a:t>
            </a:r>
          </a:p>
          <a:p>
            <a:pPr lvl="1"/>
            <a:r>
              <a:rPr lang="bg-BG" sz="2800" b="1" dirty="0"/>
              <a:t>Таблица</a:t>
            </a:r>
            <a:r>
              <a:rPr lang="bg-BG" sz="2800" dirty="0"/>
              <a:t> с </a:t>
            </a:r>
            <a:r>
              <a:rPr lang="bg-BG" sz="2800" b="1" dirty="0"/>
              <a:t>всички прегледи</a:t>
            </a:r>
          </a:p>
          <a:p>
            <a:pPr lvl="1"/>
            <a:r>
              <a:rPr lang="bg-BG" sz="2800" b="1" dirty="0"/>
              <a:t>Бутони</a:t>
            </a:r>
            <a:r>
              <a:rPr lang="bg-BG" sz="2800" dirty="0"/>
              <a:t> за </a:t>
            </a:r>
            <a:r>
              <a:rPr lang="bg-BG" sz="2800" b="1" dirty="0"/>
              <a:t>добавяне</a:t>
            </a:r>
            <a:r>
              <a:rPr lang="bg-BG" sz="2800" dirty="0"/>
              <a:t>, </a:t>
            </a:r>
            <a:r>
              <a:rPr lang="bg-BG" sz="2800" b="1" dirty="0"/>
              <a:t>редактиране</a:t>
            </a:r>
            <a:r>
              <a:rPr lang="bg-BG" sz="2800" dirty="0"/>
              <a:t> и </a:t>
            </a:r>
            <a:r>
              <a:rPr lang="bg-BG" sz="2800" b="1" dirty="0"/>
              <a:t>изтриване</a:t>
            </a:r>
            <a:r>
              <a:rPr lang="bg-BG" sz="2800" dirty="0"/>
              <a:t> на </a:t>
            </a:r>
            <a:r>
              <a:rPr lang="bg-BG" sz="2800" b="1" dirty="0"/>
              <a:t>преглед</a:t>
            </a:r>
          </a:p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800" b="1" dirty="0"/>
              <a:t>Свойства</a:t>
            </a:r>
            <a:r>
              <a:rPr lang="bg-BG" sz="2800" dirty="0"/>
              <a:t> за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</a:t>
            </a:r>
            <a:r>
              <a:rPr lang="bg-BG" sz="2800" dirty="0"/>
              <a:t>,</a:t>
            </a:r>
            <a:r>
              <a:rPr lang="bg-BG" sz="2800" b="1" dirty="0"/>
              <a:t> лечение</a:t>
            </a:r>
          </a:p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800" b="1" dirty="0"/>
              <a:t>Свойства</a:t>
            </a:r>
            <a:r>
              <a:rPr lang="bg-BG" sz="2800" dirty="0"/>
              <a:t> за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</a:t>
            </a:r>
            <a:r>
              <a:rPr lang="bg-BG" sz="2800" dirty="0"/>
              <a:t>,</a:t>
            </a:r>
            <a:r>
              <a:rPr lang="bg-BG" sz="2800" b="1" dirty="0"/>
              <a:t> лечение</a:t>
            </a:r>
          </a:p>
          <a:p>
            <a:pPr lvl="1"/>
            <a:r>
              <a:rPr lang="bg-BG" sz="2800" dirty="0"/>
              <a:t>Задаваме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 </a:t>
            </a:r>
            <a:r>
              <a:rPr lang="bg-BG" sz="2800" dirty="0"/>
              <a:t>и</a:t>
            </a:r>
            <a:r>
              <a:rPr lang="bg-BG" sz="2800" b="1" dirty="0"/>
              <a:t> лечение </a:t>
            </a:r>
            <a:r>
              <a:rPr lang="bg-BG" sz="2800" dirty="0"/>
              <a:t>през </a:t>
            </a:r>
            <a:r>
              <a:rPr lang="bg-BG" sz="2800" b="1" dirty="0"/>
              <a:t>конструктора</a:t>
            </a:r>
          </a:p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800" dirty="0"/>
              <a:t>Задаваме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 </a:t>
            </a:r>
            <a:r>
              <a:rPr lang="bg-BG" sz="2800" dirty="0"/>
              <a:t>и</a:t>
            </a:r>
            <a:r>
              <a:rPr lang="bg-BG" sz="2800" b="1" dirty="0"/>
              <a:t> лечение </a:t>
            </a:r>
            <a:r>
              <a:rPr lang="bg-BG" sz="2800" dirty="0"/>
              <a:t>през </a:t>
            </a:r>
            <a:r>
              <a:rPr lang="bg-BG" sz="28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8059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0406" y="1167007"/>
            <a:ext cx="11562624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buttonEditPatient_Click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пациент</a:t>
            </a:r>
            <a:endParaRPr lang="en-US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(selectedPatient.FirstName, ...);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(formEditPatient.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selectedPatient.FirstName = formEditPatient.FirstName;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6956" y="2035211"/>
            <a:ext cx="3905118" cy="278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79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98092" y="1190845"/>
            <a:ext cx="11554937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buttonDeletePatient_Click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пациент</a:t>
            </a:r>
            <a:endParaRPr lang="en-US" sz="15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(patientName);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(formDeletePatient.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ReloadPatients();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3171" y="2754000"/>
            <a:ext cx="4400737" cy="20517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AutoShape 7">
            <a:extLst>
              <a:ext uri="{FF2B5EF4-FFF2-40B4-BE49-F238E27FC236}">
                <a16:creationId xmlns:a16="http://schemas.microsoft.com/office/drawing/2014/main" id="{BD0E7004-E99F-68BC-50EC-ECBB535E9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035" y="5499000"/>
            <a:ext cx="3330000" cy="715063"/>
          </a:xfrm>
          <a:prstGeom prst="wedgeRoundRectCallout">
            <a:avLst>
              <a:gd name="adj1" fmla="val -79291"/>
              <a:gd name="adj2" fmla="val 427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Изтриваме и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свързаните</a:t>
            </a:r>
            <a:r>
              <a:rPr lang="bg-BG" b="1" noProof="1">
                <a:solidFill>
                  <a:schemeClr val="bg2"/>
                </a:solidFill>
              </a:rPr>
              <a:t> с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0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47A70D-AAF4-687E-A5B4-F625036D6D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на лекар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63FE3-E290-BC40-8B94-14A0204212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4000" dirty="0"/>
              <a:t>Четене, добавяне, редактиране и изтриване на лекар</a:t>
            </a:r>
            <a:endParaRPr lang="en-BG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1C495-1706-CC7E-66AD-1A4C4ABA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00" y="806979"/>
            <a:ext cx="8325000" cy="3769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11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2900" b="1" dirty="0"/>
              <a:t>Таблица</a:t>
            </a:r>
            <a:r>
              <a:rPr lang="bg-BG" sz="2900" dirty="0"/>
              <a:t> с </a:t>
            </a:r>
            <a:r>
              <a:rPr lang="bg-BG" sz="2900" b="1" dirty="0"/>
              <a:t>всички лекари</a:t>
            </a:r>
          </a:p>
          <a:p>
            <a:pPr lvl="1"/>
            <a:r>
              <a:rPr lang="bg-BG" sz="2900" b="1" dirty="0"/>
              <a:t>Бутони</a:t>
            </a:r>
            <a:r>
              <a:rPr lang="bg-BG" sz="2900" dirty="0"/>
              <a:t> за </a:t>
            </a:r>
            <a:r>
              <a:rPr lang="bg-BG" sz="2900" b="1" dirty="0"/>
              <a:t>добавяне</a:t>
            </a:r>
            <a:r>
              <a:rPr lang="bg-BG" sz="2900" dirty="0"/>
              <a:t>, </a:t>
            </a:r>
            <a:r>
              <a:rPr lang="bg-BG" sz="2900" b="1" dirty="0"/>
              <a:t>редактиране</a:t>
            </a:r>
            <a:r>
              <a:rPr lang="bg-BG" sz="2900" dirty="0"/>
              <a:t> и </a:t>
            </a:r>
            <a:r>
              <a:rPr lang="bg-BG" sz="2900" b="1" dirty="0"/>
              <a:t>изтриване</a:t>
            </a:r>
            <a:r>
              <a:rPr lang="bg-BG" sz="2900" dirty="0"/>
              <a:t> на </a:t>
            </a:r>
            <a:r>
              <a:rPr lang="bg-BG" sz="2900" b="1" dirty="0"/>
              <a:t>лекар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2892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Компоненти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- </a:t>
            </a:r>
            <a:r>
              <a:rPr lang="bg-BG" sz="2800" b="1" dirty="0"/>
              <a:t>всички лекари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6968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</a:rPr>
              <a:t>DataSource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DataGridView </a:t>
            </a:r>
            <a:r>
              <a:rPr lang="bg-BG" sz="3000" dirty="0"/>
              <a:t>за </a:t>
            </a:r>
            <a:r>
              <a:rPr lang="bg-BG" sz="3000" b="1" dirty="0"/>
              <a:t>лекари</a:t>
            </a:r>
            <a:endParaRPr lang="en-US" sz="3000" b="1" dirty="0"/>
          </a:p>
          <a:p>
            <a:r>
              <a:rPr lang="bg-BG" sz="3000" dirty="0"/>
              <a:t>Редактираме </a:t>
            </a:r>
            <a:r>
              <a:rPr lang="bg-BG" sz="3000" b="1" dirty="0"/>
              <a:t>имената</a:t>
            </a:r>
            <a:r>
              <a:rPr lang="bg-BG" sz="3000" dirty="0"/>
              <a:t> и </a:t>
            </a:r>
            <a:r>
              <a:rPr lang="bg-BG" sz="3000" b="1" dirty="0"/>
              <a:t>размерите</a:t>
            </a:r>
            <a:r>
              <a:rPr lang="bg-BG" sz="3000" dirty="0"/>
              <a:t> на </a:t>
            </a:r>
            <a:r>
              <a:rPr lang="bg-BG" sz="3000" b="1" dirty="0"/>
              <a:t>колоните</a:t>
            </a:r>
            <a:endParaRPr lang="en-US" sz="3000" b="1" dirty="0"/>
          </a:p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/>
              <a:t>DataGridView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EnableAdding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EnableEditing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EnableDeleting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AutoSizeColumnsMode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1716" y="2385508"/>
            <a:ext cx="3317553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32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формите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StartPosition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CenterScreen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FormBorderStyle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800" b="1" dirty="0"/>
              <a:t>MaximizeBox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MinimizeBox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028" y="3324219"/>
            <a:ext cx="6512002" cy="29815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37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лекарите</a:t>
            </a:r>
            <a:r>
              <a:rPr lang="bg-BG" sz="2800" dirty="0"/>
              <a:t> при </a:t>
            </a:r>
            <a:r>
              <a:rPr lang="bg-BG" sz="2800" b="1" dirty="0"/>
              <a:t>отваряне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809000"/>
            <a:ext cx="1115552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FormDoctors_Load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LoadDoctorsFormDb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 (var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LoadDoctorsFormDb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047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към </a:t>
            </a:r>
            <a:r>
              <a:rPr lang="bg-BG" sz="3200" b="1" dirty="0"/>
              <a:t>бутоните</a:t>
            </a:r>
          </a:p>
          <a:p>
            <a:pPr lvl="1"/>
            <a:r>
              <a:rPr lang="bg-BG" sz="2800" b="1" dirty="0"/>
              <a:t>Добавяне на лекар</a:t>
            </a:r>
          </a:p>
          <a:p>
            <a:pPr lvl="1"/>
            <a:r>
              <a:rPr lang="bg-BG" sz="2800" b="1" dirty="0"/>
              <a:t>Редактиране на лекар</a:t>
            </a:r>
          </a:p>
          <a:p>
            <a:pPr lvl="1"/>
            <a:r>
              <a:rPr lang="bg-BG" sz="2800" b="1" dirty="0"/>
              <a:t>Изтриване на лекар</a:t>
            </a:r>
          </a:p>
          <a:p>
            <a:r>
              <a:rPr lang="bg-BG" sz="3000" dirty="0"/>
              <a:t>Задаваме подходящ </a:t>
            </a:r>
            <a:r>
              <a:rPr lang="en-US" sz="3000" b="1" dirty="0">
                <a:solidFill>
                  <a:schemeClr val="bg1"/>
                </a:solidFill>
              </a:rPr>
              <a:t>DialogResult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бутоните</a:t>
            </a:r>
            <a:r>
              <a:rPr lang="bg-BG" sz="3000" dirty="0"/>
              <a:t> във формите за </a:t>
            </a:r>
            <a:r>
              <a:rPr lang="bg-BG" sz="3000" b="1" dirty="0"/>
              <a:t>добавяне</a:t>
            </a:r>
            <a:r>
              <a:rPr lang="bg-BG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9799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56262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buttonAddDoctor_Click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(formAddDoctor.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if (string.IsNullOrWhiteSpace(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 ||...)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</a:t>
            </a: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Всички полета трябва да бъдат попълнени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Username = formAddDoctor.Username,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PasswordHash = formAddDoctor.Password,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RoleId =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Роля на лекар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3587" y="1635175"/>
            <a:ext cx="4028011" cy="3587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84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600" dirty="0"/>
              <a:t> - </a:t>
            </a:r>
            <a:r>
              <a:rPr lang="bg-BG" sz="2600" b="1" dirty="0"/>
              <a:t>всички прегледи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лекар</a:t>
            </a:r>
            <a:r>
              <a:rPr lang="bg-BG" sz="2600" dirty="0"/>
              <a:t>, </a:t>
            </a:r>
            <a:r>
              <a:rPr lang="bg-BG" sz="2600" b="1" dirty="0"/>
              <a:t>дата</a:t>
            </a:r>
            <a:r>
              <a:rPr lang="bg-BG" sz="2600" dirty="0"/>
              <a:t>, </a:t>
            </a:r>
            <a:r>
              <a:rPr lang="bg-BG" sz="2600" b="1" dirty="0"/>
              <a:t>състояние</a:t>
            </a:r>
            <a:r>
              <a:rPr lang="bg-BG" sz="2600" dirty="0"/>
              <a:t>,</a:t>
            </a:r>
            <a:r>
              <a:rPr lang="bg-BG" sz="2600" b="1" dirty="0"/>
              <a:t> лечение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състояние</a:t>
            </a:r>
            <a:r>
              <a:rPr lang="bg-BG" sz="2600" dirty="0"/>
              <a:t>,</a:t>
            </a:r>
            <a:r>
              <a:rPr lang="bg-BG" sz="2600" b="1" dirty="0"/>
              <a:t> лечение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2600" dirty="0"/>
              <a:t> - </a:t>
            </a:r>
            <a:r>
              <a:rPr lang="bg-BG" sz="2600" b="1" dirty="0"/>
              <a:t>лекар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DateTimePicker</a:t>
            </a:r>
            <a:r>
              <a:rPr lang="en-US" sz="2600" b="1" dirty="0"/>
              <a:t> </a:t>
            </a:r>
            <a:r>
              <a:rPr lang="en-US" sz="2600" dirty="0"/>
              <a:t>-</a:t>
            </a:r>
            <a:r>
              <a:rPr lang="en-US" sz="2600" b="1" dirty="0"/>
              <a:t> </a:t>
            </a:r>
            <a:r>
              <a:rPr lang="bg-BG" sz="2600" b="1" dirty="0"/>
              <a:t>дата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58992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56262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newDoctor = new Doctor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FirstName = formAddDoctor.FirstName, 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...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UserId = newUser.UserId       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};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ReloadDoctors();              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</p:txBody>
      </p:sp>
    </p:spTree>
    <p:extLst>
      <p:ext uri="{BB962C8B-B14F-4D97-AF65-F5344CB8AC3E}">
        <p14:creationId xmlns:p14="http://schemas.microsoft.com/office/powerpoint/2010/main" val="22713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70414" y="1305547"/>
            <a:ext cx="1158261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buttonEditDoctor_Click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var selected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(selectedDoctor == null)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лекар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(formEditDoctor.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.OK)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5490" y="1539000"/>
            <a:ext cx="3599634" cy="3250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598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6358" y="1289953"/>
            <a:ext cx="1155667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selectedDoctor.FirstName = formEditDoctor.FirstName;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user.Username = formEditDoctor.Username;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(!string.IsNullOrWhiteSpace(formEditDoctor.Password))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user.PasswordHash = formEditDoctor.Password;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ReloadDoctors();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EditDoctor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Лекар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255262" y="1254021"/>
            <a:ext cx="11497767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buttonDeleteDoctor_Click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(selectedDoctor == null || selectedUser == null)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bg-BG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Показваме грешка - Няма избран лекар</a:t>
            </a:r>
            <a:endParaRPr lang="en-GB" sz="15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(formDeleteDoctor.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ReloadDoctors();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29AED-10AF-A30F-E824-FAE2733E6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3980" y="2799000"/>
            <a:ext cx="4976134" cy="2320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1CCB772E-5CFB-0608-6520-106C5FC55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000" y="5669540"/>
            <a:ext cx="3330000" cy="715063"/>
          </a:xfrm>
          <a:prstGeom prst="wedgeRoundRectCallout">
            <a:avLst>
              <a:gd name="adj1" fmla="val -81488"/>
              <a:gd name="adj2" fmla="val 512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Изтриваме и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свързаните</a:t>
            </a:r>
            <a:r>
              <a:rPr lang="bg-BG" b="1" noProof="1">
                <a:solidFill>
                  <a:schemeClr val="bg2"/>
                </a:solidFill>
              </a:rPr>
              <a:t> с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лекаря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47A70D-AAF4-687E-A5B4-F625036D6D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на админ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63FE3-E290-BC40-8B94-14A0204212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800" dirty="0"/>
              <a:t>Четене, добавяне, редактиране и изтриване на админ</a:t>
            </a:r>
            <a:endParaRPr lang="en-BG" sz="3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1C495-1706-CC7E-66AD-1A4C4ABA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9750" y="774000"/>
            <a:ext cx="8932500" cy="3655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826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BEF4F-B925-7DA4-9FBF-B504879B9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F1AEA-252C-FA13-B839-62DA3186D5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2900" b="1" dirty="0"/>
              <a:t>Таблица</a:t>
            </a:r>
            <a:r>
              <a:rPr lang="bg-BG" sz="2900" dirty="0"/>
              <a:t> с </a:t>
            </a:r>
            <a:r>
              <a:rPr lang="bg-BG" sz="2900" b="1" dirty="0"/>
              <a:t>всички админи</a:t>
            </a:r>
          </a:p>
          <a:p>
            <a:pPr lvl="1"/>
            <a:r>
              <a:rPr lang="bg-BG" sz="2900" b="1" dirty="0"/>
              <a:t>Бутони</a:t>
            </a:r>
            <a:r>
              <a:rPr lang="bg-BG" sz="2900" dirty="0"/>
              <a:t> за </a:t>
            </a:r>
            <a:r>
              <a:rPr lang="bg-BG" sz="2900" b="1" dirty="0"/>
              <a:t>добавяне</a:t>
            </a:r>
            <a:r>
              <a:rPr lang="bg-BG" sz="2900" dirty="0"/>
              <a:t>, </a:t>
            </a:r>
            <a:r>
              <a:rPr lang="bg-BG" sz="2900" b="1" dirty="0"/>
              <a:t>редактиране</a:t>
            </a:r>
            <a:r>
              <a:rPr lang="bg-BG" sz="2900" dirty="0"/>
              <a:t> и </a:t>
            </a:r>
            <a:r>
              <a:rPr lang="bg-BG" sz="2900" b="1" dirty="0"/>
              <a:t>изтриване</a:t>
            </a:r>
            <a:r>
              <a:rPr lang="bg-BG" sz="2900" dirty="0"/>
              <a:t> на </a:t>
            </a:r>
            <a:r>
              <a:rPr lang="bg-BG" sz="2900" b="1" dirty="0"/>
              <a:t>админ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</a:t>
            </a:r>
            <a:r>
              <a:rPr lang="bg-BG" sz="2600" dirty="0"/>
              <a:t>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2EFA9-641E-6C7B-C440-E46D2F5E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Админи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0187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600" dirty="0"/>
              <a:t> - </a:t>
            </a:r>
            <a:r>
              <a:rPr lang="bg-BG" sz="2600" b="1" dirty="0"/>
              <a:t>всички админи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Админи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03205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</a:rPr>
              <a:t>DataSource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DataGridView </a:t>
            </a:r>
            <a:r>
              <a:rPr lang="bg-BG" sz="3000" dirty="0"/>
              <a:t>за </a:t>
            </a:r>
            <a:r>
              <a:rPr lang="bg-BG" sz="3000" b="1" dirty="0"/>
              <a:t>пациенти</a:t>
            </a:r>
            <a:endParaRPr lang="en-US" sz="3000" b="1" dirty="0"/>
          </a:p>
          <a:p>
            <a:r>
              <a:rPr lang="bg-BG" sz="3000" dirty="0"/>
              <a:t>Редактираме </a:t>
            </a:r>
            <a:r>
              <a:rPr lang="bg-BG" sz="3000" b="1" dirty="0"/>
              <a:t>имената</a:t>
            </a:r>
            <a:r>
              <a:rPr lang="bg-BG" sz="3000" dirty="0"/>
              <a:t> и </a:t>
            </a:r>
            <a:r>
              <a:rPr lang="bg-BG" sz="3000" b="1" dirty="0"/>
              <a:t>размерите</a:t>
            </a:r>
            <a:r>
              <a:rPr lang="bg-BG" sz="3000" dirty="0"/>
              <a:t> на </a:t>
            </a:r>
            <a:r>
              <a:rPr lang="bg-BG" sz="3000" b="1" dirty="0"/>
              <a:t>колоните</a:t>
            </a:r>
            <a:endParaRPr lang="en-US" sz="3000" b="1" dirty="0"/>
          </a:p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/>
              <a:t>DataGridView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EnableAdding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EnableEditing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EnableDeleting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AutoSizeColumnsMode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1716" y="2385508"/>
            <a:ext cx="3317553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916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формите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StartPosition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CenterScreen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FormBorderStyle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800" b="1" dirty="0"/>
              <a:t>MaximizeBox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MinimizeBox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028" y="3468653"/>
            <a:ext cx="6512002" cy="26926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256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админите</a:t>
            </a:r>
            <a:r>
              <a:rPr lang="bg-BG" sz="2800" dirty="0"/>
              <a:t> при </a:t>
            </a:r>
            <a:r>
              <a:rPr lang="bg-BG" sz="2800" b="1" dirty="0"/>
              <a:t>отваряне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Админи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336000" y="1854000"/>
            <a:ext cx="1115552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FormAdmins_Load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LoadAdminsFormDb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using (var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LoadAdminsFormDb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66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DTO</a:t>
            </a:r>
            <a:r>
              <a:rPr lang="en-US" sz="2600" dirty="0"/>
              <a:t> </a:t>
            </a:r>
            <a:r>
              <a:rPr lang="en-US" sz="2600" b="1" dirty="0"/>
              <a:t>(Data Transfer Object) </a:t>
            </a:r>
            <a:r>
              <a:rPr lang="bg-BG" sz="2600" dirty="0"/>
              <a:t>е обект за </a:t>
            </a:r>
            <a:r>
              <a:rPr lang="bg-BG" sz="2600" b="1" dirty="0">
                <a:solidFill>
                  <a:schemeClr val="bg1"/>
                </a:solidFill>
              </a:rPr>
              <a:t>прехвърляне</a:t>
            </a:r>
            <a:r>
              <a:rPr lang="bg-BG" sz="2600" dirty="0"/>
              <a:t> на </a:t>
            </a:r>
            <a:r>
              <a:rPr lang="bg-BG" sz="2600" b="1" dirty="0"/>
              <a:t>данни</a:t>
            </a:r>
          </a:p>
          <a:p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US" sz="2600" dirty="0"/>
              <a:t> </a:t>
            </a:r>
            <a:r>
              <a:rPr lang="bg-BG" sz="2600" dirty="0"/>
              <a:t>съдържа</a:t>
            </a:r>
            <a:r>
              <a:rPr lang="en-US" sz="2600" dirty="0"/>
              <a:t> </a:t>
            </a:r>
            <a:r>
              <a:rPr lang="bg-BG" sz="2600" dirty="0"/>
              <a:t>нужните </a:t>
            </a:r>
            <a:r>
              <a:rPr lang="bg-BG" sz="2600" b="1" dirty="0">
                <a:solidFill>
                  <a:schemeClr val="bg1"/>
                </a:solidFill>
              </a:rPr>
              <a:t>полета</a:t>
            </a:r>
            <a:r>
              <a:rPr lang="bg-BG" sz="2600" dirty="0"/>
              <a:t> за </a:t>
            </a:r>
            <a:r>
              <a:rPr lang="bg-BG" sz="2600" b="1" dirty="0">
                <a:solidFill>
                  <a:schemeClr val="bg1"/>
                </a:solidFill>
              </a:rPr>
              <a:t>четене</a:t>
            </a:r>
            <a:r>
              <a:rPr lang="bg-BG" sz="2600" dirty="0"/>
              <a:t> на </a:t>
            </a:r>
            <a:r>
              <a:rPr lang="bg-BG" sz="2600" b="1" dirty="0"/>
              <a:t>преглед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DTO (Data Transfer Object)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291000" y="2529000"/>
            <a:ext cx="11340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DateOnly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ExaminationDate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Treatment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57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към </a:t>
            </a:r>
            <a:r>
              <a:rPr lang="bg-BG" sz="3200" b="1" dirty="0"/>
              <a:t>бутоните</a:t>
            </a:r>
          </a:p>
          <a:p>
            <a:pPr lvl="1"/>
            <a:r>
              <a:rPr lang="bg-BG" sz="2800" b="1" dirty="0"/>
              <a:t>Добавяне на админ</a:t>
            </a:r>
          </a:p>
          <a:p>
            <a:pPr lvl="1"/>
            <a:r>
              <a:rPr lang="bg-BG" sz="2800" b="1" dirty="0"/>
              <a:t>Редактиране на админ</a:t>
            </a:r>
          </a:p>
          <a:p>
            <a:pPr lvl="1"/>
            <a:r>
              <a:rPr lang="bg-BG" sz="2800" b="1" dirty="0"/>
              <a:t>Изтриване на админ</a:t>
            </a:r>
          </a:p>
          <a:p>
            <a:r>
              <a:rPr lang="bg-BG" sz="3000" dirty="0"/>
              <a:t>Задаваме подходящ </a:t>
            </a:r>
            <a:r>
              <a:rPr lang="en-US" sz="3000" b="1" dirty="0">
                <a:solidFill>
                  <a:schemeClr val="bg1"/>
                </a:solidFill>
              </a:rPr>
              <a:t>DialogResult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бутоните</a:t>
            </a:r>
            <a:r>
              <a:rPr lang="bg-BG" sz="3000" dirty="0"/>
              <a:t> във формите за </a:t>
            </a:r>
            <a:r>
              <a:rPr lang="bg-BG" sz="3000" b="1" dirty="0"/>
              <a:t>добавяне</a:t>
            </a:r>
            <a:r>
              <a:rPr lang="bg-BG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94447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Админ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15552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buttonAddAdmin_Click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(formAddAdmin.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Всички полета трябва да бъдат попълнени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 = formAddAdmin.Username,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PasswordHash = formAddAdmin.Password,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 RoleId = 1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Роля на админ</a:t>
            </a:r>
            <a:endParaRPr lang="en-GB" sz="16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2063" y="1538383"/>
            <a:ext cx="3996435" cy="3536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619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15552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  <a:endParaRPr lang="en-GB" sz="16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newAdmin = new Administrator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 = formAddAdmin.FirstName,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 = newUser.UserId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2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Админ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70414" y="1305547"/>
            <a:ext cx="11582616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buttonEditAdmin_Click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var selectedAdmin = 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if (selectedAdmin == null)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админ</a:t>
            </a:r>
            <a:endParaRPr lang="en-GB" sz="15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(formEditAdmin.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.OK)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sz="15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9028" y="1539000"/>
            <a:ext cx="3672558" cy="3250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6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6358" y="1289953"/>
            <a:ext cx="1155667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selectedAdmin.FirstName = formEditAdmin.FirstName;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EditAdmin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user.Username = formEditAdmin.Username;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(!string.IsNullOrWhiteSpace(formEditAdmin.Password))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user.PasswordHash = formEditAdmin.Password;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ReloadAdmins();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EditAdmin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9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Админ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255263" y="1254021"/>
            <a:ext cx="11155528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buttonDeleteAdmin_Click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(selectedAdmin == null || selectedUser == null)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bg-BG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Показваме грешка - Няма избран админ</a:t>
            </a:r>
            <a:endParaRPr lang="en-GB" sz="15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adminName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(formDeleteAdmin.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ReloadAdmins();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1000" y="3221114"/>
            <a:ext cx="4442030" cy="2100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530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95FE3D-16A5-B32A-6E9E-0B99FF99F3C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Уверяване за валидни данни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1E1B1A-8E53-DE06-3436-4F86FDCB8C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7D64B-7AAB-9875-CD57-E473D4E86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84" y="774000"/>
            <a:ext cx="8157232" cy="3673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788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допълнителни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проверки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в </a:t>
            </a:r>
            <a:r>
              <a:rPr lang="bg-BG" sz="3000" b="1" dirty="0"/>
              <a:t>методите</a:t>
            </a:r>
            <a:r>
              <a:rPr lang="bg-BG" sz="3000" dirty="0"/>
              <a:t> за </a:t>
            </a:r>
            <a:r>
              <a:rPr lang="en-US" sz="3000" b="1" dirty="0">
                <a:solidFill>
                  <a:schemeClr val="bg1"/>
                </a:solidFill>
              </a:rPr>
              <a:t>CRUD</a:t>
            </a:r>
            <a:r>
              <a:rPr lang="en-US" sz="3000" b="1" dirty="0"/>
              <a:t> </a:t>
            </a:r>
            <a:r>
              <a:rPr lang="bg-BG" sz="3000" b="1" dirty="0"/>
              <a:t>операции</a:t>
            </a:r>
            <a:endParaRPr lang="bg-BG" sz="2800" b="1" dirty="0"/>
          </a:p>
          <a:p>
            <a:r>
              <a:rPr lang="bg-BG" sz="3000" b="1" dirty="0"/>
              <a:t>Пациенти</a:t>
            </a:r>
          </a:p>
          <a:p>
            <a:pPr lvl="1"/>
            <a:r>
              <a:rPr lang="bg-BG" sz="2600" b="1" dirty="0"/>
              <a:t>Телефонът</a:t>
            </a:r>
            <a:r>
              <a:rPr lang="bg-BG" sz="2600" dirty="0"/>
              <a:t> е </a:t>
            </a:r>
            <a:r>
              <a:rPr lang="bg-BG" sz="2600" b="1" dirty="0"/>
              <a:t>винаги</a:t>
            </a:r>
            <a:r>
              <a:rPr lang="bg-BG" sz="2600" dirty="0"/>
              <a:t> с </a:t>
            </a:r>
            <a:r>
              <a:rPr lang="bg-BG" sz="2600" b="1" dirty="0">
                <a:solidFill>
                  <a:schemeClr val="bg1"/>
                </a:solidFill>
              </a:rPr>
              <a:t>10 цифри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pPr lvl="1"/>
            <a:r>
              <a:rPr lang="bg-BG" sz="2600" b="1" dirty="0"/>
              <a:t>ЕГН</a:t>
            </a:r>
            <a:r>
              <a:rPr lang="bg-BG" sz="2600" b="1" dirty="0">
                <a:solidFill>
                  <a:schemeClr val="bg1"/>
                </a:solidFill>
              </a:rPr>
              <a:t> </a:t>
            </a:r>
            <a:r>
              <a:rPr lang="bg-BG" sz="2600" b="1" dirty="0"/>
              <a:t>винаги</a:t>
            </a:r>
            <a:r>
              <a:rPr lang="bg-BG" sz="2600" dirty="0">
                <a:solidFill>
                  <a:schemeClr val="bg2"/>
                </a:solidFill>
              </a:rPr>
              <a:t> </a:t>
            </a:r>
            <a:r>
              <a:rPr lang="bg-BG" sz="2600" dirty="0"/>
              <a:t>е</a:t>
            </a:r>
            <a:r>
              <a:rPr lang="bg-BG" sz="2600" b="1" dirty="0">
                <a:solidFill>
                  <a:schemeClr val="bg1"/>
                </a:solidFill>
              </a:rPr>
              <a:t> уникално</a:t>
            </a: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196358" y="2979000"/>
            <a:ext cx="1155667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валиден телефонен номер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(string.IsNullOrWhiteSpace(patient.Phone) ||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|| !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IsDigit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Грешен телефонен номер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96358" y="5015644"/>
            <a:ext cx="1155667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дублиране на ЕГН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(dbContext.Patients.Any(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Вече има пациент с това ЕГН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23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2600" b="1" dirty="0"/>
              <a:t>Винаги </a:t>
            </a:r>
            <a:r>
              <a:rPr lang="bg-BG" sz="2600" dirty="0"/>
              <a:t>има избран валиден </a:t>
            </a:r>
            <a:r>
              <a:rPr lang="bg-BG" sz="2600" b="1" dirty="0">
                <a:solidFill>
                  <a:schemeClr val="bg1"/>
                </a:solidFill>
              </a:rPr>
              <a:t>пол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r>
              <a:rPr lang="bg-BG" sz="2800" b="1" dirty="0"/>
              <a:t>Лекари</a:t>
            </a:r>
          </a:p>
          <a:p>
            <a:pPr lvl="1"/>
            <a:r>
              <a:rPr lang="bg-BG" sz="2600" b="1" dirty="0"/>
              <a:t>Винаги</a:t>
            </a:r>
            <a:r>
              <a:rPr lang="bg-BG" sz="2600" dirty="0"/>
              <a:t> има само </a:t>
            </a:r>
            <a:r>
              <a:rPr lang="bg-BG" sz="2600" b="1" dirty="0"/>
              <a:t>един лекар </a:t>
            </a:r>
            <a:r>
              <a:rPr lang="bg-BG" sz="2600" dirty="0"/>
              <a:t>с избраните </a:t>
            </a:r>
            <a:r>
              <a:rPr lang="bg-BG" sz="2600" b="1" dirty="0">
                <a:solidFill>
                  <a:schemeClr val="bg1"/>
                </a:solidFill>
              </a:rPr>
              <a:t>имена</a:t>
            </a:r>
            <a:r>
              <a:rPr lang="bg-BG" sz="2600" dirty="0"/>
              <a:t> и </a:t>
            </a:r>
            <a:r>
              <a:rPr lang="bg-BG" sz="2600" b="1" dirty="0">
                <a:solidFill>
                  <a:schemeClr val="bg1"/>
                </a:solidFill>
              </a:rPr>
              <a:t>специалност</a:t>
            </a: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196358" y="1720889"/>
            <a:ext cx="1155667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валиден пол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Gender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"</a:t>
            </a:r>
            <a:r>
              <a:rPr lang="bg-BG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Мъж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&amp;&amp;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Gender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"</a:t>
            </a:r>
            <a:r>
              <a:rPr lang="bg-BG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Жена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Не е избран валиден пол</a:t>
            </a:r>
            <a:endParaRPr lang="en-US" sz="1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201686" y="4193287"/>
            <a:ext cx="11556672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дали вече съществува лекар със същите име и специалност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existingDoctor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dbContext.Doctors.FirstOrDefault(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Speciality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Speciality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existingDoctor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 със същите име и специалност вече съществува</a:t>
            </a:r>
            <a:endParaRPr lang="en-US" sz="1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67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/>
              <a:t>Админи</a:t>
            </a:r>
          </a:p>
          <a:p>
            <a:pPr lvl="1"/>
            <a:r>
              <a:rPr lang="bg-BG" sz="2600" b="1" dirty="0"/>
              <a:t>Имейлът винаги </a:t>
            </a:r>
            <a:r>
              <a:rPr lang="bg-BG" sz="2600" dirty="0"/>
              <a:t>е </a:t>
            </a:r>
            <a:r>
              <a:rPr lang="bg-BG" sz="2600" b="1" dirty="0">
                <a:solidFill>
                  <a:schemeClr val="bg1"/>
                </a:solidFill>
              </a:rPr>
              <a:t>уникален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196358" y="2304000"/>
            <a:ext cx="1155667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Проверка за дублиране на имейл</a:t>
            </a:r>
            <a:endParaRPr lang="bg-BG" sz="1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(dbContext.Administrators.Any(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Админ с този имейл вече съществува</a:t>
            </a:r>
            <a:endParaRPr lang="en-GB" sz="1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520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</a:rPr>
              <a:t>DataSource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DataGridView </a:t>
            </a:r>
            <a:r>
              <a:rPr lang="bg-BG" sz="3000" dirty="0"/>
              <a:t>за </a:t>
            </a:r>
            <a:r>
              <a:rPr lang="bg-BG" sz="3000" b="1" dirty="0"/>
              <a:t>прегледи</a:t>
            </a:r>
            <a:endParaRPr lang="en-US" sz="3000" b="1" dirty="0"/>
          </a:p>
          <a:p>
            <a:r>
              <a:rPr lang="bg-BG" sz="3000" dirty="0"/>
              <a:t>Редактираме </a:t>
            </a:r>
            <a:r>
              <a:rPr lang="bg-BG" sz="3000" b="1" dirty="0"/>
              <a:t>имената</a:t>
            </a:r>
            <a:r>
              <a:rPr lang="bg-BG" sz="3000" dirty="0"/>
              <a:t> и </a:t>
            </a:r>
            <a:r>
              <a:rPr lang="bg-BG" sz="3000" b="1" dirty="0"/>
              <a:t>размерите</a:t>
            </a:r>
            <a:r>
              <a:rPr lang="bg-BG" sz="3000" dirty="0"/>
              <a:t> на </a:t>
            </a:r>
            <a:r>
              <a:rPr lang="bg-BG" sz="3000" b="1" dirty="0"/>
              <a:t>колоните</a:t>
            </a:r>
            <a:endParaRPr lang="en-US" sz="3000" b="1" dirty="0"/>
          </a:p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/>
              <a:t>DataGridView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EnableAdding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EnableEditing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EnableDeleting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AutoSizeColumnsMode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"/>
          <a:stretch/>
        </p:blipFill>
        <p:spPr>
          <a:xfrm>
            <a:off x="8441716" y="2394000"/>
            <a:ext cx="3317553" cy="31415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09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Използвахме всичко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научено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до момента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Създадохме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практически проект 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главни 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модални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форми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Transfer Object</a:t>
            </a:r>
            <a:endParaRPr lang="bg-BG" sz="24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отделни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функционалности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спрямо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потребителя</a:t>
            </a:r>
            <a:endParaRPr lang="en-GB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формите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StartPosition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CenterScreen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FormBorderStyle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800" b="1" dirty="0"/>
              <a:t>MaximizeBox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MinimizeBox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"/>
          <a:stretch/>
        </p:blipFill>
        <p:spPr>
          <a:xfrm>
            <a:off x="1866001" y="4153980"/>
            <a:ext cx="8910000" cy="24946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097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Редактираме </a:t>
            </a:r>
            <a:r>
              <a:rPr lang="bg-BG" sz="3200" b="1" dirty="0">
                <a:solidFill>
                  <a:schemeClr val="bg1"/>
                </a:solidFill>
              </a:rPr>
              <a:t>формата за вход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главната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форма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</a:t>
            </a:r>
            <a:r>
              <a:rPr lang="bg-BG" sz="3200" b="1" dirty="0"/>
              <a:t>лекар</a:t>
            </a:r>
            <a:r>
              <a:rPr lang="bg-BG" sz="3200" dirty="0"/>
              <a:t>, за да показваме </a:t>
            </a:r>
            <a:r>
              <a:rPr lang="bg-BG" sz="3200" b="1" dirty="0">
                <a:solidFill>
                  <a:schemeClr val="bg1"/>
                </a:solidFill>
              </a:rPr>
              <a:t>функционалност</a:t>
            </a:r>
            <a:r>
              <a:rPr lang="bg-BG" sz="3200" dirty="0"/>
              <a:t> за </a:t>
            </a:r>
            <a:r>
              <a:rPr lang="bg-BG" sz="3200" b="1" dirty="0"/>
              <a:t>логнат потребител лекар</a:t>
            </a:r>
          </a:p>
          <a:p>
            <a:pPr lvl="1"/>
            <a:r>
              <a:rPr lang="bg-BG" sz="2800" dirty="0"/>
              <a:t>При </a:t>
            </a:r>
            <a:r>
              <a:rPr lang="en-US" sz="2800" b="1" dirty="0">
                <a:solidFill>
                  <a:schemeClr val="bg1"/>
                </a:solidFill>
              </a:rPr>
              <a:t>FormLogin</a:t>
            </a:r>
            <a:r>
              <a:rPr lang="bg-BG" sz="2800" dirty="0"/>
              <a:t>, </a:t>
            </a:r>
            <a:r>
              <a:rPr lang="bg-BG" sz="2800" b="1" dirty="0"/>
              <a:t>подаваме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userId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bg-BG" sz="2400" dirty="0"/>
          </a:p>
          <a:p>
            <a:endParaRPr lang="bg-BG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форма за вход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05BC1-C210-8CD1-090E-856BDBE3C1AD}"/>
              </a:ext>
            </a:extLst>
          </p:cNvPr>
          <p:cNvSpPr txBox="1">
            <a:spLocks/>
          </p:cNvSpPr>
          <p:nvPr/>
        </p:nvSpPr>
        <p:spPr>
          <a:xfrm>
            <a:off x="194233" y="2944845"/>
            <a:ext cx="11558797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formMain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FormMainDoctors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formMain.Show();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3002B6B0-6F18-DFA4-AA00-F650E9711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000" y="3705202"/>
            <a:ext cx="3432034" cy="510609"/>
          </a:xfrm>
          <a:prstGeom prst="wedgeRoundRectCallout">
            <a:avLst>
              <a:gd name="adj1" fmla="val -84048"/>
              <a:gd name="adj2" fmla="val 57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137409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57973</TotalTime>
  <Words>5939</Words>
  <Application>Microsoft Macintosh PowerPoint</Application>
  <PresentationFormat>Widescreen</PresentationFormat>
  <Paragraphs>1131</Paragraphs>
  <Slides>72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Четене, добавяне, редактиране и изтриване на преглед</vt:lpstr>
      <vt:lpstr>Съдържание на форми за Прегледи (1)</vt:lpstr>
      <vt:lpstr>Съдържание на форми за Прегледи (2)</vt:lpstr>
      <vt:lpstr>Работа с DTO (Data Transfer Object)</vt:lpstr>
      <vt:lpstr>Добавяне на DataSource и стилизиране на DataGridView</vt:lpstr>
      <vt:lpstr>Стилизиране на форми</vt:lpstr>
      <vt:lpstr>Редактиране на форма за вход</vt:lpstr>
      <vt:lpstr>Редактиране на главна форма за лекари</vt:lpstr>
      <vt:lpstr>Четене на Преглед (1)</vt:lpstr>
      <vt:lpstr>Четене на Преглед (2)</vt:lpstr>
      <vt:lpstr>Четене на Преглед (3)</vt:lpstr>
      <vt:lpstr>Използване на Examination DTO (1)</vt:lpstr>
      <vt:lpstr>Използване на Examination DTO (2)</vt:lpstr>
      <vt:lpstr>Методи-обработчици и DialogResult за бутони</vt:lpstr>
      <vt:lpstr>Форматиране на дата за преглед</vt:lpstr>
      <vt:lpstr>Doctor DTO и Patient DTO</vt:lpstr>
      <vt:lpstr>Използване на Doctor DTO и Patient DTO (1)</vt:lpstr>
      <vt:lpstr>Използване на Doctor DTO и Patient DTO (2)</vt:lpstr>
      <vt:lpstr>Добавяне на Преглед (1)</vt:lpstr>
      <vt:lpstr>Добавяне на Преглед (2)</vt:lpstr>
      <vt:lpstr>Добавяне на Преглед (3)</vt:lpstr>
      <vt:lpstr>Избиране на лекар спрямо роля</vt:lpstr>
      <vt:lpstr>Редактиране на Преглед (1)</vt:lpstr>
      <vt:lpstr>Редактиране на Преглед (2)</vt:lpstr>
      <vt:lpstr>Изтриване на Преглед</vt:lpstr>
      <vt:lpstr>Четене, добавяне, редактиране и изтриване на пациент</vt:lpstr>
      <vt:lpstr>Съдържание на форми за Пациенти (1)</vt:lpstr>
      <vt:lpstr>Съдържание на форми за Пациенти (2)</vt:lpstr>
      <vt:lpstr>Добавяне на DataSource и стилизиране на DataGridView</vt:lpstr>
      <vt:lpstr>Стилизиране на форми</vt:lpstr>
      <vt:lpstr>Редактиране на главна форма за лекари</vt:lpstr>
      <vt:lpstr>Функционалност спрямо роля</vt:lpstr>
      <vt:lpstr>Четене на Пациенти</vt:lpstr>
      <vt:lpstr>Филтриране на пациенти</vt:lpstr>
      <vt:lpstr>Методи-обработчици и DialogResult за бутони</vt:lpstr>
      <vt:lpstr>Четене на прегледи на избран пациент</vt:lpstr>
      <vt:lpstr>Добавяне на Пациент</vt:lpstr>
      <vt:lpstr>Редактиране на Пациент</vt:lpstr>
      <vt:lpstr>Изтриване на Пациент</vt:lpstr>
      <vt:lpstr>Четене, добавяне, редактиране и изтриване на лекар</vt:lpstr>
      <vt:lpstr>Съдържание на форми за Лекари (1)</vt:lpstr>
      <vt:lpstr>Съдържание на форми за Лекари (2)</vt:lpstr>
      <vt:lpstr>Добавяне на DataSource и стилизиране на DataGridView</vt:lpstr>
      <vt:lpstr>Стилизиране на форми</vt:lpstr>
      <vt:lpstr>Четене на Лекари</vt:lpstr>
      <vt:lpstr>Методи-обработчици и DialogResult за бутони</vt:lpstr>
      <vt:lpstr>Добавяне на Лекар (1)</vt:lpstr>
      <vt:lpstr>Добавяне на Лекар (2)</vt:lpstr>
      <vt:lpstr>Редактиране на Лекар (1)</vt:lpstr>
      <vt:lpstr>Редактиране на Лекар (2)</vt:lpstr>
      <vt:lpstr>Изтриване на Лекар</vt:lpstr>
      <vt:lpstr>Четене, добавяне, редактиране и изтриване на админ</vt:lpstr>
      <vt:lpstr>Съдържание на форми за Админи (1)</vt:lpstr>
      <vt:lpstr>Съдържание на форми за Админи (2)</vt:lpstr>
      <vt:lpstr>Добавяне на DataSource и стилизиране на DataGridView</vt:lpstr>
      <vt:lpstr>Стилизиране на форми</vt:lpstr>
      <vt:lpstr>Четене на Админи</vt:lpstr>
      <vt:lpstr>Методи-обработчици и DialogResult за бутони</vt:lpstr>
      <vt:lpstr>Добавяне на Админ (1)</vt:lpstr>
      <vt:lpstr>Добавяне на Админ (2)</vt:lpstr>
      <vt:lpstr>Редактиране на Админ (1)</vt:lpstr>
      <vt:lpstr>Редактиране на Админ (2)</vt:lpstr>
      <vt:lpstr>Изтриване на Админ</vt:lpstr>
      <vt:lpstr>Допълнителни проверки</vt:lpstr>
      <vt:lpstr>Допълнителни проверки (1)</vt:lpstr>
      <vt:lpstr>Допълнителни проверки (2)</vt:lpstr>
      <vt:lpstr>Допълнителни проверки (1)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Трета част - Имплементация на отделни функционалности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499</cp:revision>
  <dcterms:created xsi:type="dcterms:W3CDTF">2018-05-23T13:08:44Z</dcterms:created>
  <dcterms:modified xsi:type="dcterms:W3CDTF">2024-10-31T10:59:08Z</dcterms:modified>
  <cp:category/>
</cp:coreProperties>
</file>