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hdphoto1.wdp" ContentType="image/vnd.ms-photo"/>
  <Override PartName="/ppt/media/image12.png" ContentType="image/png"/>
  <Override PartName="/ppt/media/image3.png" ContentType="image/png"/>
  <Override PartName="/ppt/media/image9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8.png" ContentType="image/png"/>
  <Override PartName="/ppt/media/image17.png" ContentType="image/png"/>
  <Override PartName="/ppt/media/image21.png" ContentType="image/png"/>
  <Override PartName="/ppt/media/image19.png" ContentType="image/png"/>
  <Override PartName="/ppt/media/image16.png" ContentType="image/png"/>
  <Override PartName="/ppt/media/image13.png" ContentType="image/png"/>
  <Override PartName="/ppt/media/image4.png" ContentType="image/png"/>
  <Override PartName="/ppt/media/image5.png" ContentType="image/png"/>
  <Override PartName="/ppt/media/image14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2.png" ContentType="image/png"/>
  <Override PartName="/ppt/media/image1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40" Type="http://schemas.openxmlformats.org/officeDocument/2006/relationships/slide" Target="slides/slide26.xml"/><Relationship Id="rId4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9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10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CA8FE0C-E360-464C-9CF1-DDB5BB88ADE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3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3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3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3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3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3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3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3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3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3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0.xml"/><Relationship Id="rId4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3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List_of_longest-living_organisms" TargetMode="External"/><Relationship Id="rId2" Type="http://schemas.openxmlformats.org/officeDocument/2006/relationships/hyperlink" Target="https://en.wikipedia.org/wiki/List_of_deadliest_animals_to_humans" TargetMode="External"/><Relationship Id="rId3" Type="http://schemas.openxmlformats.org/officeDocument/2006/relationships/hyperlink" Target="https://softuni.org/" TargetMode="External"/><Relationship Id="rId4" Type="http://schemas.openxmlformats.org/officeDocument/2006/relationships/slide" Target="../slides/slide22.xml"/><Relationship Id="rId5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3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3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3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3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3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hyperlink" Target="https://www.w3.org/People/Raggett/book4/ch02.html" TargetMode="External"/><Relationship Id="rId2" Type="http://schemas.openxmlformats.org/officeDocument/2006/relationships/hyperlink" Target="https://softuni.org/" TargetMode="External"/><Relationship Id="rId3" Type="http://schemas.openxmlformats.org/officeDocument/2006/relationships/slide" Target="../slides/slide6.xml"/><Relationship Id="rId4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3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3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Num" idx="26"/>
          </p:nvPr>
        </p:nvSpPr>
        <p:spPr>
          <a:xfrm>
            <a:off x="6489000" y="8892000"/>
            <a:ext cx="36612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35317FA-AE05-407C-8DED-606BD316C429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ftr" idx="27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Slide Number Placeholder 5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9FA120AF-E780-4774-B318-1AA73CB4F082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ftr" idx="36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Slide Number Placeholder 9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C458CE53-AD8A-49A6-8533-628D3858F4A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ftr" idx="37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Slide Number Placeholder 11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945BA191-3073-40F6-854A-BE2077852E12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ftr" idx="38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И двете картинки нямат затварящ таг. (Тук HTML се различава от XML)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Slide Number Placeholder 10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D0D1DC23-882B-49E9-B77F-43476738992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ftr" idx="39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Doctype оказва, че страницата е HTML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Slide Number Placeholder 12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4DE90E2E-1E36-46B3-9C0D-2A570416D355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ftr" idx="40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Slide Number Placeholder 7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71FD8A1E-A1D3-49B5-AC56-45698BE4377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ftr" idx="41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Slide Number Placeholder 14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E585A749-AFB0-48EA-8821-A9F56CD8E57D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ftr" idx="42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Slide Number Placeholder 16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A293EC17-1246-4079-8B24-CCE4C3E9B1F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ftr" idx="43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&lt;p&gt; и &lt;br/&gt; се различават: &lt;p&gt; е напълно отделен параграф, &lt;br&gt; е просто нова линия.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Slide Number Placeholder 13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CD9D6A12-712A-408B-B6F1-BCB8E6CA69A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ftr" idx="44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Забележка: &lt;i&gt; и &lt;em&gt; имат различно значение, въпреки че и двата тага създават курсивен текст. &lt;i&gt; е винаги просто “курсив”; &lt;em&gt; идва от emphasis и значи някакъв вид ударение или подчертаване, пр. “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Аз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го направих.”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Подобно за &lt;b&gt; и &lt;strong&gt;.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Slide Number Placeholder 15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1E2B0152-5145-4A5E-A525-47B75F587E6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ftr" idx="45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Slide Number Placeholder 5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9A98DDD5-CE6D-4296-98E1-9450202319F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ftr" idx="28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ftr" idx="46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chemeClr val="dk1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chemeClr val="dk1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chemeClr val="dk1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sldNum" idx="47"/>
          </p:nvPr>
        </p:nvSpPr>
        <p:spPr>
          <a:xfrm>
            <a:off x="6489000" y="8892000"/>
            <a:ext cx="36612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DE82D0E-DB70-44C8-87C6-851D03AB66E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Slide Number Placeholder 5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12DF13D2-C407-4FC3-B391-0A58DCEC112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ftr" idx="48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Линковете използвани тук са: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https://en.wikipedia.org/wiki/List_of_longest-living_organisms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https://en.wikipedia.org/wiki/List_of_deadliest_animals_to_humans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Slide Number Placeholder 4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706F37FD-A814-4D5C-99D2-D8641E082E4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ftr" idx="49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Slide Number Placeholder 20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0B000CA8-81AA-4069-BA76-09B4434DACF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ftr" idx="50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Slide Number Placeholder 3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9C88AF4A-AEDE-4EB9-B6CF-4BE7E31D22D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ftr" idx="51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Slide Number Placeholder 5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C6DE5F3A-3668-4C84-98D1-CFFBF6D6E7A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ftr" idx="52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Slide Number Placeholder 5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E4672143-4868-4457-814F-D8276C2765F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ftr" idx="53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Slide Number Placeholder 17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D53E6B2D-5DD4-41AB-93BD-54C50EFA6F7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ftr" idx="29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Хипертекст – текст съдържащ линкове, или хипервръзки, образуващи общо едно “хиперпространство” от информация, която може да бъде достъпна.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Slide Number Placeholder 1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8FEAD1CE-5EC0-4AEC-994B-DA96435C67D5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ftr" idx="30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Хипертекст – текст съдържащ линкове, или хипервръзки, образуващи общо едно “хиперпространство” от информация, която може да бъде достъпна.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Slide Number Placeholder 8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121AFD94-BA9A-4AE2-AD34-4C66869B9D0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ftr" idx="31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Синтаксиса на HTML идва от SGML (също markup език за форматиране на текст)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https://www.w3.org/People/Raggett/book4/ch02.html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Slide Number Placeholder 2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FD758A82-1FB1-4AC2-AA94-9FDB3978F28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ftr" idx="32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2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Slide Number Placeholder 18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418B9ABB-64E7-4675-8301-8E1FB55BC45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ftr" idx="33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head – описанието на страницата е метаданни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Slide Number Placeholder 6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B95440B0-7005-4D8A-8B2B-D8FD81FBDB54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ftr" idx="34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Slide Number Placeholder 19"/>
          <p:cNvSpPr/>
          <p:nvPr/>
        </p:nvSpPr>
        <p:spPr>
          <a:xfrm>
            <a:off x="6489000" y="884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97DEF12A-0531-42A2-991F-4BD9CB009B8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ftr" idx="35"/>
          </p:nvPr>
        </p:nvSpPr>
        <p:spPr>
          <a:xfrm>
            <a:off x="0" y="8892000"/>
            <a:ext cx="6487560" cy="2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© SoftUni – </a:t>
            </a:r>
            <a:r>
              <a:rPr b="0" lang="en-US" sz="11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A59F981-7837-4976-823D-92DDC1147E1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A3018D-3BC4-4D0F-98FD-CB1E97BBE4C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9B6812F-E2C2-4954-B0E0-B667134C6D2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A630D1-A53C-4D2E-92B7-074451EBC5D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DC13CE-2F01-46A2-84B5-B5F62DC60AF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2A36623-03E1-4AA3-995D-0B69C0CF783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FF4A7A-4E24-42AC-9409-714954C81DC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0496AF-5671-498B-BEE1-EAC32CA7EEB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Bottom"/>
          <p:cNvSpPr/>
          <p:nvPr/>
        </p:nvSpPr>
        <p:spPr>
          <a:xfrm>
            <a:off x="0" y="6702840"/>
            <a:ext cx="12193560" cy="153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3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  <p:pic>
        <p:nvPicPr>
          <p:cNvPr id="1" name="Picture 3" descr=""/>
          <p:cNvPicPr/>
          <p:nvPr/>
        </p:nvPicPr>
        <p:blipFill>
          <a:blip r:embed="rId2"/>
          <a:stretch/>
        </p:blipFill>
        <p:spPr>
          <a:xfrm>
            <a:off x="536400" y="4326120"/>
            <a:ext cx="2536560" cy="631440"/>
          </a:xfrm>
          <a:prstGeom prst="rect">
            <a:avLst/>
          </a:prstGeom>
          <a:ln w="0">
            <a:noFill/>
          </a:ln>
        </p:spPr>
      </p:pic>
      <p:sp>
        <p:nvSpPr>
          <p:cNvPr id="2" name="Picture 4">
            <a:hlinkClick r:id="rId3"/>
          </p:cNvPr>
          <p:cNvSpPr/>
          <p:nvPr/>
        </p:nvSpPr>
        <p:spPr>
          <a:xfrm>
            <a:off x="3402720" y="4321440"/>
            <a:ext cx="1807920" cy="631440"/>
          </a:xfrm>
          <a:prstGeom prst="roundRect">
            <a:avLst>
              <a:gd name="adj" fmla="val 3940"/>
            </a:avLst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Top"/>
          <p:cNvSpPr/>
          <p:nvPr/>
        </p:nvSpPr>
        <p:spPr>
          <a:xfrm>
            <a:off x="0" y="1440"/>
            <a:ext cx="12195360" cy="1094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3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10553400" y="369000"/>
            <a:ext cx="1441800" cy="35856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sldNum" idx="7"/>
          </p:nvPr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40E8B84-27F5-4E0D-B642-C68FDFE80320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Center Icon"/>
          <p:cNvSpPr/>
          <p:nvPr/>
        </p:nvSpPr>
        <p:spPr>
          <a:xfrm>
            <a:off x="830880" y="1091520"/>
            <a:ext cx="3551040" cy="35510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3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Top"/>
          <p:cNvSpPr/>
          <p:nvPr/>
        </p:nvSpPr>
        <p:spPr>
          <a:xfrm>
            <a:off x="0" y="0"/>
            <a:ext cx="12195360" cy="1094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3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  <p:pic>
        <p:nvPicPr>
          <p:cNvPr id="47" name="Picture 2" descr=""/>
          <p:cNvPicPr/>
          <p:nvPr/>
        </p:nvPicPr>
        <p:blipFill>
          <a:blip r:embed="rId2"/>
          <a:stretch/>
        </p:blipFill>
        <p:spPr>
          <a:xfrm>
            <a:off x="10553400" y="369000"/>
            <a:ext cx="1441800" cy="35856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sldNum" idx="8"/>
          </p:nvPr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3D300C2-F560-470C-A894-C59F0A87ADDE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Bottom"/>
          <p:cNvSpPr/>
          <p:nvPr/>
        </p:nvSpPr>
        <p:spPr>
          <a:xfrm>
            <a:off x="0" y="6264000"/>
            <a:ext cx="12190680" cy="592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121680" rIns="121680" tIns="60840" bIns="60840" anchor="ctr">
            <a:noAutofit/>
          </a:bodyPr>
          <a:p>
            <a:pPr algn="ctr" defTabSz="913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  <p:sp>
        <p:nvSpPr>
          <p:cNvPr id="6" name="Oval Logo Holder"/>
          <p:cNvSpPr/>
          <p:nvPr/>
        </p:nvSpPr>
        <p:spPr>
          <a:xfrm>
            <a:off x="5161680" y="4824720"/>
            <a:ext cx="1867320" cy="1867320"/>
          </a:xfrm>
          <a:prstGeom prst="ellipse">
            <a:avLst/>
          </a:prstGeom>
          <a:solidFill>
            <a:schemeClr val="tx2"/>
          </a:solidFill>
          <a:ln w="6350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3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  <p:sp>
        <p:nvSpPr>
          <p:cNvPr id="7" name="Rectangle Top"/>
          <p:cNvSpPr/>
          <p:nvPr/>
        </p:nvSpPr>
        <p:spPr>
          <a:xfrm>
            <a:off x="0" y="0"/>
            <a:ext cx="12195360" cy="1094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3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  <p:pic>
        <p:nvPicPr>
          <p:cNvPr id="8" name="Picture 7" descr=""/>
          <p:cNvPicPr/>
          <p:nvPr/>
        </p:nvPicPr>
        <p:blipFill>
          <a:blip r:embed="rId2"/>
          <a:stretch/>
        </p:blipFill>
        <p:spPr>
          <a:xfrm>
            <a:off x="5398920" y="5340600"/>
            <a:ext cx="1333440" cy="981360"/>
          </a:xfrm>
          <a:prstGeom prst="rect">
            <a:avLst/>
          </a:prstGeom>
          <a:ln w="0">
            <a:noFill/>
          </a:ln>
        </p:spPr>
      </p:pic>
      <p:pic>
        <p:nvPicPr>
          <p:cNvPr id="9" name="Picture 2" descr=""/>
          <p:cNvPicPr/>
          <p:nvPr/>
        </p:nvPicPr>
        <p:blipFill>
          <a:blip r:embed="rId3"/>
          <a:stretch/>
        </p:blipFill>
        <p:spPr>
          <a:xfrm>
            <a:off x="10553400" y="369000"/>
            <a:ext cx="1441800" cy="35856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sldNum" idx="1"/>
          </p:nvPr>
        </p:nvSpPr>
        <p:spPr>
          <a:xfrm>
            <a:off x="11752920" y="6462000"/>
            <a:ext cx="366120" cy="2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lt2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682E92F-780E-49B2-A954-7EDADBE4DFDE}" type="slidenum">
              <a:rPr b="0" lang="en-US" sz="1000" spc="-1" strike="noStrike">
                <a:solidFill>
                  <a:schemeClr val="lt2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Left Second"/>
          <p:cNvSpPr/>
          <p:nvPr/>
        </p:nvSpPr>
        <p:spPr>
          <a:xfrm>
            <a:off x="4127760" y="1748880"/>
            <a:ext cx="238680" cy="3358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3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  <p:sp>
        <p:nvSpPr>
          <p:cNvPr id="12" name="Rectangle Left First"/>
          <p:cNvSpPr/>
          <p:nvPr/>
        </p:nvSpPr>
        <p:spPr>
          <a:xfrm>
            <a:off x="4079880" y="1355040"/>
            <a:ext cx="46440" cy="5501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3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  <p:sp>
        <p:nvSpPr>
          <p:cNvPr id="13" name="Rectangle Down"/>
          <p:cNvSpPr/>
          <p:nvPr/>
        </p:nvSpPr>
        <p:spPr>
          <a:xfrm>
            <a:off x="0" y="6721560"/>
            <a:ext cx="12190680" cy="13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3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  <p:sp>
        <p:nvSpPr>
          <p:cNvPr id="14" name="Rectangle Top"/>
          <p:cNvSpPr/>
          <p:nvPr/>
        </p:nvSpPr>
        <p:spPr>
          <a:xfrm>
            <a:off x="0" y="0"/>
            <a:ext cx="12195360" cy="1094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3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  <p:pic>
        <p:nvPicPr>
          <p:cNvPr id="15" name="Picture 3" descr=""/>
          <p:cNvPicPr/>
          <p:nvPr/>
        </p:nvPicPr>
        <p:blipFill>
          <a:blip r:embed="rId2"/>
          <a:stretch/>
        </p:blipFill>
        <p:spPr>
          <a:xfrm>
            <a:off x="10553400" y="369000"/>
            <a:ext cx="1441800" cy="35856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sldNum" idx="2"/>
          </p:nvPr>
        </p:nvSpPr>
        <p:spPr>
          <a:xfrm>
            <a:off x="11752920" y="6444000"/>
            <a:ext cx="366120" cy="2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20F84D6-BAD9-40BC-A180-DDD4AAEA25F7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Bottom"/>
          <p:cNvSpPr/>
          <p:nvPr/>
        </p:nvSpPr>
        <p:spPr>
          <a:xfrm>
            <a:off x="0" y="6371280"/>
            <a:ext cx="12193560" cy="485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3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Center Icon"/>
          <p:cNvSpPr/>
          <p:nvPr/>
        </p:nvSpPr>
        <p:spPr>
          <a:xfrm>
            <a:off x="4319640" y="867600"/>
            <a:ext cx="3551040" cy="35510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3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Top"/>
          <p:cNvSpPr/>
          <p:nvPr/>
        </p:nvSpPr>
        <p:spPr>
          <a:xfrm>
            <a:off x="0" y="0"/>
            <a:ext cx="12195360" cy="1094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3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  <p:pic>
        <p:nvPicPr>
          <p:cNvPr id="24" name="Picture 3" descr=""/>
          <p:cNvPicPr/>
          <p:nvPr/>
        </p:nvPicPr>
        <p:blipFill>
          <a:blip r:embed="rId2"/>
          <a:stretch/>
        </p:blipFill>
        <p:spPr>
          <a:xfrm>
            <a:off x="10553400" y="369000"/>
            <a:ext cx="1441800" cy="35856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sldNum" idx="3"/>
          </p:nvPr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05C550-1A24-4358-BCAF-D7B52DA6531D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Left"/>
          <p:cNvSpPr/>
          <p:nvPr/>
        </p:nvSpPr>
        <p:spPr>
          <a:xfrm>
            <a:off x="0" y="0"/>
            <a:ext cx="115236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3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  <p:pic>
        <p:nvPicPr>
          <p:cNvPr id="29" name="Picture Bulb" descr="Bulb"/>
          <p:cNvPicPr/>
          <p:nvPr/>
        </p:nvPicPr>
        <p:blipFill>
          <a:blip r:embed="rId2"/>
          <a:stretch/>
        </p:blipFill>
        <p:spPr>
          <a:xfrm>
            <a:off x="235080" y="1792440"/>
            <a:ext cx="1828800" cy="4060800"/>
          </a:xfrm>
          <a:prstGeom prst="rect">
            <a:avLst/>
          </a:prstGeom>
          <a:ln w="0">
            <a:noFill/>
          </a:ln>
        </p:spPr>
      </p:pic>
      <p:pic>
        <p:nvPicPr>
          <p:cNvPr id="30" name="Picture 1" descr=""/>
          <p:cNvPicPr/>
          <p:nvPr/>
        </p:nvPicPr>
        <p:blipFill>
          <a:blip r:embed="rId3"/>
          <a:stretch/>
        </p:blipFill>
        <p:spPr>
          <a:xfrm>
            <a:off x="10551960" y="362160"/>
            <a:ext cx="1441800" cy="358560"/>
          </a:xfrm>
          <a:prstGeom prst="rect">
            <a:avLst/>
          </a:prstGeom>
          <a:ln w="0">
            <a:noFill/>
          </a:ln>
        </p:spPr>
      </p:pic>
      <p:sp>
        <p:nvSpPr>
          <p:cNvPr id="31" name="PlaceHolder 1"/>
          <p:cNvSpPr>
            <a:spLocks noGrp="1"/>
          </p:cNvSpPr>
          <p:nvPr>
            <p:ph type="sldNum" idx="4"/>
          </p:nvPr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346B0A2-032C-4EC4-A3C9-F2C7C216A1B5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Left"/>
          <p:cNvSpPr/>
          <p:nvPr/>
        </p:nvSpPr>
        <p:spPr>
          <a:xfrm>
            <a:off x="0" y="0"/>
            <a:ext cx="115236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3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  <p:pic>
        <p:nvPicPr>
          <p:cNvPr id="33" name="Picture Bulb" descr="Bulb"/>
          <p:cNvPicPr/>
          <p:nvPr/>
        </p:nvPicPr>
        <p:blipFill>
          <a:blip r:embed="rId2"/>
          <a:stretch/>
        </p:blipFill>
        <p:spPr>
          <a:xfrm>
            <a:off x="520200" y="3314880"/>
            <a:ext cx="1259280" cy="27964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1" descr=""/>
          <p:cNvPicPr/>
          <p:nvPr/>
        </p:nvPicPr>
        <p:blipFill>
          <a:blip r:embed="rId3"/>
          <a:stretch/>
        </p:blipFill>
        <p:spPr>
          <a:xfrm>
            <a:off x="10551960" y="362160"/>
            <a:ext cx="1441800" cy="358560"/>
          </a:xfrm>
          <a:prstGeom prst="rect">
            <a:avLst/>
          </a:prstGeom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sldNum" idx="5"/>
          </p:nvPr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C99A039-D713-43C9-999B-D002E5A65D24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Left"/>
          <p:cNvSpPr/>
          <p:nvPr/>
        </p:nvSpPr>
        <p:spPr>
          <a:xfrm>
            <a:off x="0" y="0"/>
            <a:ext cx="42804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36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7c86d"/>
              </a:solidFill>
              <a:latin typeface="Calibri"/>
              <a:ea typeface="맑은 고딕"/>
            </a:endParaRPr>
          </a:p>
        </p:txBody>
      </p:sp>
      <p:pic>
        <p:nvPicPr>
          <p:cNvPr id="37" name="Picture Bulb" descr="Bulb"/>
          <p:cNvPicPr/>
          <p:nvPr/>
        </p:nvPicPr>
        <p:blipFill>
          <a:blip r:embed="rId2"/>
          <a:stretch/>
        </p:blipFill>
        <p:spPr>
          <a:xfrm>
            <a:off x="155880" y="5099040"/>
            <a:ext cx="777600" cy="1728000"/>
          </a:xfrm>
          <a:prstGeom prst="rect">
            <a:avLst/>
          </a:prstGeom>
          <a:ln w="0">
            <a:noFill/>
          </a:ln>
        </p:spPr>
      </p:pic>
      <p:pic>
        <p:nvPicPr>
          <p:cNvPr id="38" name="Picture 1" descr=""/>
          <p:cNvPicPr/>
          <p:nvPr/>
        </p:nvPicPr>
        <p:blipFill>
          <a:blip r:embed="rId3"/>
          <a:stretch/>
        </p:blipFill>
        <p:spPr>
          <a:xfrm>
            <a:off x="10551960" y="362160"/>
            <a:ext cx="1441800" cy="358560"/>
          </a:xfrm>
          <a:prstGeom prst="rect">
            <a:avLst/>
          </a:prstGeom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sldNum" idx="6"/>
          </p:nvPr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935DE25-20D9-4C24-AE65-2506362740FD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hyperlink" Target="https://github.com/BG-IT-Edu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microsoft.com/office/2007/relationships/hdphoto" Target="../media/hdphoto1.wdp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github.com/BG-IT-Edu" TargetMode="Externa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hyperlink" Target="https://github.com/BG-IT-Edu" TargetMode="Externa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Placeholder 32" descr="Graphical user interface, application&#10;&#10;Description automatically generated"/>
          <p:cNvPicPr/>
          <p:nvPr/>
        </p:nvPicPr>
        <p:blipFill>
          <a:blip r:embed="rId1">
            <a:alphaModFix amt="60000"/>
          </a:blip>
          <a:srcRect l="0" t="2538" r="0" b="2538"/>
          <a:stretch/>
        </p:blipFill>
        <p:spPr>
          <a:xfrm>
            <a:off x="6390000" y="3399840"/>
            <a:ext cx="5247000" cy="218772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6390000" y="6086160"/>
            <a:ext cx="5247000" cy="33984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rmAutofit fontScale="93333"/>
          </a:bodyPr>
          <a:p>
            <a:pPr indent="0" algn="r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bg-BG" sz="1800" spc="-1" strike="noStrike">
                <a:solidFill>
                  <a:schemeClr val="dk1"/>
                </a:solidFill>
                <a:latin typeface="Calibri"/>
              </a:rPr>
              <a:t>Софтуерни и хардуерни науки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390000" y="5698080"/>
            <a:ext cx="5247000" cy="37296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rmAutofit fontScale="93333"/>
          </a:bodyPr>
          <a:p>
            <a:pPr indent="0" algn="r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bg-BG" sz="2000" spc="-1" strike="noStrike">
                <a:solidFill>
                  <a:schemeClr val="dk1">
                    <a:lumMod val="75000"/>
                  </a:schemeClr>
                </a:solidFill>
                <a:latin typeface="Calibri"/>
              </a:rPr>
              <a:t>Модул 3. "Уеб дизайн"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33880" y="6085800"/>
            <a:ext cx="4750560" cy="34020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rmAutofit fontScale="93333"/>
          </a:bodyPr>
          <a:p>
            <a:pPr indent="0" defTabSz="12186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1800" spc="-1" strike="noStrike" u="sng">
                <a:solidFill>
                  <a:schemeClr val="dk1">
                    <a:lumMod val="75000"/>
                  </a:schemeClr>
                </a:solidFill>
                <a:uFillTx/>
                <a:latin typeface="Calibri"/>
                <a:hlinkClick r:id="rId2"/>
              </a:rPr>
              <a:t>https://github.com/BG-IT-Edu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33880" y="5250960"/>
            <a:ext cx="4750560" cy="72360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rmAutofit/>
          </a:bodyPr>
          <a:p>
            <a:pPr indent="0" defTabSz="1218600">
              <a:lnSpc>
                <a:spcPct val="105000"/>
              </a:lnSpc>
              <a:buNone/>
              <a:tabLst>
                <a:tab algn="l" pos="0"/>
              </a:tabLst>
            </a:pPr>
            <a:r>
              <a:rPr b="1" lang="bg-BG" sz="2000" spc="-1" strike="noStrike">
                <a:solidFill>
                  <a:schemeClr val="dk1">
                    <a:lumMod val="75000"/>
                  </a:schemeClr>
                </a:solidFill>
                <a:latin typeface="Calibri"/>
              </a:rPr>
              <a:t>Проект "Отворено учебно съдържание по програмиране и ИТ", СофтУни Фондация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subTitle"/>
          </p:nvPr>
        </p:nvSpPr>
        <p:spPr>
          <a:xfrm>
            <a:off x="554760" y="1402920"/>
            <a:ext cx="11082240" cy="13046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indent="0" algn="ctr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bg-BG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bg-BG" sz="3600" spc="-1" strike="noStrike">
                <a:solidFill>
                  <a:schemeClr val="dk1"/>
                </a:solidFill>
                <a:latin typeface="Calibri"/>
              </a:rPr>
              <a:t>Тагове, атрибути, уеб страници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title"/>
          </p:nvPr>
        </p:nvSpPr>
        <p:spPr>
          <a:xfrm>
            <a:off x="554760" y="321480"/>
            <a:ext cx="11082240" cy="97020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5400" spc="-1" strike="noStrike">
                <a:solidFill>
                  <a:schemeClr val="dk1"/>
                </a:solidFill>
                <a:latin typeface="Calibri"/>
              </a:rPr>
              <a:t>Основи на HTML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532080" y="2981160"/>
            <a:ext cx="1958400" cy="99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15240" y="5585760"/>
            <a:ext cx="10960200" cy="76680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Синтаксис и атрибути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0200" cy="76680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390" spc="-1" strike="noStrike">
                <a:solidFill>
                  <a:schemeClr val="dk1"/>
                </a:solidFill>
                <a:latin typeface="Calibri"/>
              </a:rPr>
              <a:t>Тагове в HTML</a:t>
            </a:r>
            <a:endParaRPr b="0" lang="en-US" sz="53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4114800" y="457200"/>
            <a:ext cx="3930840" cy="393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Num" idx="15"/>
          </p:nvPr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70EA529-53A2-47D4-A53C-22D9BEF521D4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6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6640" cy="5527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В HTML,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таговете</a:t>
            </a: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 ограждат текста, който променят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lvl="1" marL="803160" indent="-360360" defTabSz="1218600">
              <a:lnSpc>
                <a:spcPct val="105000"/>
              </a:lnSpc>
              <a:spcBef>
                <a:spcPts val="1134"/>
              </a:spcBef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Форматиране в HTML—пример: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69000" cy="88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4000" spc="-1" strike="noStrike">
                <a:solidFill>
                  <a:schemeClr val="lt2"/>
                </a:solidFill>
                <a:latin typeface="Calibri"/>
              </a:rPr>
              <a:t>Описване на тагове в HTML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ode Box 5"/>
          <p:cNvSpPr/>
          <p:nvPr/>
        </p:nvSpPr>
        <p:spPr>
          <a:xfrm>
            <a:off x="1520640" y="2594520"/>
            <a:ext cx="9123480" cy="1154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 anchor="t">
            <a:spAutoFit/>
          </a:bodyPr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Този текст е наблегнат: 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&lt;em&gt;</a:t>
            </a:r>
            <a:r>
              <a:rPr b="1" i="1" lang="en-US" sz="2800" spc="-1" strike="noStrike">
                <a:solidFill>
                  <a:schemeClr val="dk1"/>
                </a:solidFill>
                <a:latin typeface="Consolas"/>
              </a:rPr>
              <a:t>наистина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&lt;/em&gt;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Този текст е важен: 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&lt;strong&gt;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важно!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&lt;/strong&gt;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725960" y="2035440"/>
            <a:ext cx="3977640" cy="707040"/>
          </a:xfrm>
          <a:prstGeom prst="rect">
            <a:avLst/>
          </a:prstGeom>
          <a:ln w="0">
            <a:noFill/>
          </a:ln>
          <a:effectLst>
            <a:glow rad="38160">
              <a:srgbClr val="808080">
                <a:alpha val="50000"/>
              </a:srgbClr>
            </a:glow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Num" idx="16"/>
          </p:nvPr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7B0577-83BD-481C-9CAD-52719E9BE406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6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6640" cy="5527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Всеки таг има някакво име; например </a:t>
            </a:r>
            <a:r>
              <a:rPr b="1" lang="bg-BG" sz="3400" spc="-1" strike="noStrike">
                <a:solidFill>
                  <a:schemeClr val="dk1"/>
                </a:solidFill>
                <a:latin typeface="Calibri"/>
              </a:rPr>
              <a:t>em</a:t>
            </a: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 или </a:t>
            </a:r>
            <a:r>
              <a:rPr b="1" lang="bg-BG" sz="3400" spc="-1" strike="noStrike">
                <a:solidFill>
                  <a:schemeClr val="dk1"/>
                </a:solidFill>
                <a:latin typeface="Calibri"/>
              </a:rPr>
              <a:t>body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Всеки таг се изписва в „ъглови скоби” – „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&lt;</a:t>
            </a: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“ и „</a:t>
            </a:r>
            <a:r>
              <a:rPr b="1" lang="bg-BG" sz="3400" spc="-1" strike="noStrike">
                <a:solidFill>
                  <a:schemeClr val="lt1"/>
                </a:solidFill>
                <a:latin typeface="Calibri"/>
              </a:rPr>
              <a:t>&gt;</a:t>
            </a: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”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Таговете са или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отварящи</a:t>
            </a: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 или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затварящи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Всичко между отварящия и затварящия таг с едно име е част от един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елемент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lvl="1" marL="803160" indent="-360360" defTabSz="1218600">
              <a:lnSpc>
                <a:spcPct val="105000"/>
              </a:lnSpc>
              <a:spcBef>
                <a:spcPts val="1134"/>
              </a:spcBef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Тагове в HTML—пример: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69000" cy="88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4000" spc="-1" strike="noStrike">
                <a:solidFill>
                  <a:schemeClr val="lt2"/>
                </a:solidFill>
                <a:latin typeface="Calibri"/>
              </a:rPr>
              <a:t>Описване на тагове в HTML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ode Box 8"/>
          <p:cNvSpPr/>
          <p:nvPr/>
        </p:nvSpPr>
        <p:spPr>
          <a:xfrm>
            <a:off x="1520640" y="5212080"/>
            <a:ext cx="9123480" cy="6850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 anchor="t">
            <a:spAutoFit/>
          </a:bodyPr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Отварящ таг: 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&lt;em&gt;</a:t>
            </a:r>
            <a:r>
              <a:rPr b="1" lang="en-US" sz="2800" spc="-1" strike="noStrike">
                <a:solidFill>
                  <a:schemeClr val="dk2"/>
                </a:solidFill>
                <a:latin typeface="Consolas"/>
              </a:rPr>
              <a:t>, Затварящ таг: 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&lt;/em&gt;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7677720" y="4926960"/>
            <a:ext cx="3294360" cy="375840"/>
          </a:xfrm>
          <a:prstGeom prst="rect">
            <a:avLst/>
          </a:prstGeom>
          <a:ln w="0">
            <a:noFill/>
          </a:ln>
          <a:effectLst>
            <a:glow rad="38160">
              <a:srgbClr val="808080">
                <a:alpha val="50000"/>
              </a:srgbClr>
            </a:glow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Num" idx="17"/>
          </p:nvPr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9296B91-4EAE-485F-AC87-88CDE29BBDF0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6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6640" cy="5527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Не всички елементи се нуждаят от затварящ таг.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lvl="1" marL="803160" indent="-360360" defTabSz="1218600">
              <a:lnSpc>
                <a:spcPct val="105000"/>
              </a:lnSpc>
              <a:spcBef>
                <a:spcPts val="1134"/>
              </a:spcBef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bf7800"/>
                </a:solidFill>
                <a:latin typeface="Calibri"/>
              </a:rPr>
              <a:t>Самозатварящи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се тагове в HTML—пример: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69000" cy="88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4000" spc="-1" strike="noStrike">
                <a:solidFill>
                  <a:schemeClr val="lt2"/>
                </a:solidFill>
                <a:latin typeface="Calibri"/>
              </a:rPr>
              <a:t>Описване на тагове в HTML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ode Box 6"/>
          <p:cNvSpPr/>
          <p:nvPr/>
        </p:nvSpPr>
        <p:spPr>
          <a:xfrm>
            <a:off x="1520640" y="2594520"/>
            <a:ext cx="9123480" cy="1154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 anchor="t">
            <a:spAutoFit/>
          </a:bodyPr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Картинка: 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&lt;img ... /&gt;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Също картинка: 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&lt;img ...&gt;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Num" idx="18"/>
          </p:nvPr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F879238-3376-4603-A531-612927C8F43B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6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6640" cy="5527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Елементите могат да имат и </a:t>
            </a:r>
            <a:r>
              <a:rPr b="1" lang="bg-BG" sz="3400" spc="-1" strike="noStrike">
                <a:solidFill>
                  <a:schemeClr val="lt1"/>
                </a:solidFill>
                <a:latin typeface="Calibri"/>
              </a:rPr>
              <a:t>атрибути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Атрибутите</a:t>
            </a: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 допълват значението на елемента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Те се записват в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отварящия</a:t>
            </a: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 таг на елемента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lvl="1" marL="803160" indent="-360360" defTabSz="1218600">
              <a:lnSpc>
                <a:spcPct val="105000"/>
              </a:lnSpc>
              <a:spcBef>
                <a:spcPts val="1134"/>
              </a:spcBef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bf7800"/>
                </a:solidFill>
                <a:latin typeface="Calibri"/>
              </a:rPr>
              <a:t>Атрибути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в HTML—пример: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69000" cy="88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4000" spc="-1" strike="noStrike">
                <a:solidFill>
                  <a:schemeClr val="lt2"/>
                </a:solidFill>
                <a:latin typeface="Calibri"/>
              </a:rPr>
              <a:t>Атрибути на тагове в HTML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ode Box 7"/>
          <p:cNvSpPr/>
          <p:nvPr/>
        </p:nvSpPr>
        <p:spPr>
          <a:xfrm>
            <a:off x="1482480" y="4056840"/>
            <a:ext cx="9123480" cy="1623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 anchor="t">
            <a:spAutoFit/>
          </a:bodyPr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Картинка: &lt;img 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src</a:t>
            </a:r>
            <a:r>
              <a:rPr b="1" lang="en-US" sz="2800" spc="-1" strike="noStrike">
                <a:solidFill>
                  <a:schemeClr val="lt1"/>
                </a:solidFill>
                <a:latin typeface="Consolas"/>
              </a:rPr>
              <a:t>="изображение.png"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 /&gt;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&lt;a 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href="https://google.com"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&gt;Това е линк&lt;/a&gt;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1218600">
              <a:lnSpc>
                <a:spcPct val="11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9"/>
          </p:nvPr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0E7CAD2-DA9C-407E-9270-E1699246A741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6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6640" cy="5527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В HTML, </a:t>
            </a:r>
            <a:r>
              <a:rPr b="1" lang="bg-BG" sz="3400" spc="-1" strike="noStrike">
                <a:solidFill>
                  <a:schemeClr val="dk1"/>
                </a:solidFill>
                <a:latin typeface="Calibri"/>
              </a:rPr>
              <a:t>&lt;</a:t>
            </a: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 и </a:t>
            </a:r>
            <a:r>
              <a:rPr b="1" lang="bg-BG" sz="3400" spc="-1" strike="noStrike">
                <a:solidFill>
                  <a:schemeClr val="dk1"/>
                </a:solidFill>
                <a:latin typeface="Calibri"/>
              </a:rPr>
              <a:t>&gt;</a:t>
            </a: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 се използват за описването на тагове.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Ако искаме да използваме тези символи, трябва да ги запишем с </a:t>
            </a:r>
            <a:r>
              <a:rPr b="1" lang="bg-BG" sz="3400" spc="-1" strike="noStrike">
                <a:solidFill>
                  <a:schemeClr val="lt1"/>
                </a:solidFill>
                <a:latin typeface="Calibri"/>
              </a:rPr>
              <a:t>&amp;lt;</a:t>
            </a: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 (</a:t>
            </a:r>
            <a:r>
              <a:rPr b="1" lang="bg-BG" sz="3400" spc="-1" strike="noStrike">
                <a:solidFill>
                  <a:schemeClr val="dk1"/>
                </a:solidFill>
                <a:latin typeface="Calibri"/>
              </a:rPr>
              <a:t>less-than</a:t>
            </a: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&lt;</a:t>
            </a: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) и </a:t>
            </a:r>
            <a:r>
              <a:rPr b="1" lang="bg-BG" sz="3400" spc="-1" strike="noStrike">
                <a:solidFill>
                  <a:schemeClr val="lt1"/>
                </a:solidFill>
                <a:latin typeface="Calibri"/>
              </a:rPr>
              <a:t>&amp;gt;</a:t>
            </a: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 (</a:t>
            </a:r>
            <a:r>
              <a:rPr b="1" lang="bg-BG" sz="3400" spc="-1" strike="noStrike">
                <a:solidFill>
                  <a:schemeClr val="dk1"/>
                </a:solidFill>
                <a:latin typeface="Calibri"/>
              </a:rPr>
              <a:t>greater-than</a:t>
            </a: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&gt;</a:t>
            </a: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lvl="1" marL="803160" indent="-360360" defTabSz="1218600">
              <a:lnSpc>
                <a:spcPct val="105000"/>
              </a:lnSpc>
              <a:spcBef>
                <a:spcPts val="1134"/>
              </a:spcBef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bf7800"/>
                </a:solidFill>
                <a:latin typeface="Calibri"/>
              </a:rPr>
              <a:t>Специални символи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в HTML—пример: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69000" cy="88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4000" spc="-1" strike="noStrike">
                <a:solidFill>
                  <a:schemeClr val="lt2"/>
                </a:solidFill>
                <a:latin typeface="Calibri"/>
              </a:rPr>
              <a:t>Специални символи в HTML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ode Box 1"/>
          <p:cNvSpPr/>
          <p:nvPr/>
        </p:nvSpPr>
        <p:spPr>
          <a:xfrm>
            <a:off x="1482480" y="4056840"/>
            <a:ext cx="9123480" cy="6850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 anchor="t">
            <a:spAutoFit/>
          </a:bodyPr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3 е по-малко от 4: &lt;code&gt;3 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&amp;lt;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 4&lt;/code&gt;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rcRect l="0" t="0" r="9093" b="0"/>
          <a:stretch/>
        </p:blipFill>
        <p:spPr>
          <a:xfrm>
            <a:off x="8048160" y="3749040"/>
            <a:ext cx="2740680" cy="419400"/>
          </a:xfrm>
          <a:prstGeom prst="rect">
            <a:avLst/>
          </a:prstGeom>
          <a:ln w="0">
            <a:noFill/>
          </a:ln>
          <a:effectLst>
            <a:glow rad="38160">
              <a:srgbClr val="808080">
                <a:alpha val="50000"/>
              </a:srgbClr>
            </a:glow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15240" y="5585760"/>
            <a:ext cx="10960200" cy="76680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Често-срещани тагове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0200" cy="76680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390" spc="-1" strike="noStrike">
                <a:solidFill>
                  <a:schemeClr val="dk1"/>
                </a:solidFill>
                <a:latin typeface="Calibri"/>
              </a:rPr>
              <a:t>Тагове в HTML</a:t>
            </a:r>
            <a:endParaRPr b="0" lang="en-US" sz="53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4114800" y="457200"/>
            <a:ext cx="3930840" cy="393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Num" idx="20"/>
          </p:nvPr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DBF0D9C-4584-425C-89A8-86DE9CCDB596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6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6640" cy="5527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chemeClr val="dk1"/>
                </a:solidFill>
                <a:latin typeface="Calibri"/>
                <a:ea typeface="Droid Sans"/>
              </a:rPr>
              <a:t>В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  <a:ea typeface="Droid Sans"/>
              </a:rPr>
              <a:t>заглавната</a:t>
            </a:r>
            <a:r>
              <a:rPr b="0" lang="bg-BG" sz="3400" spc="-1" strike="noStrike">
                <a:solidFill>
                  <a:schemeClr val="dk1"/>
                </a:solidFill>
                <a:latin typeface="Calibri"/>
                <a:ea typeface="Droid Sans"/>
              </a:rPr>
              <a:t> част (</a:t>
            </a:r>
            <a:r>
              <a:rPr b="1" lang="bg-BG" sz="3400" spc="-1" strike="noStrike">
                <a:solidFill>
                  <a:schemeClr val="dk1"/>
                </a:solidFill>
                <a:latin typeface="Calibri"/>
                <a:ea typeface="Droid Sans"/>
              </a:rPr>
              <a:t>&lt;head&gt;</a:t>
            </a:r>
            <a:r>
              <a:rPr b="0" lang="bg-BG" sz="3400" spc="-1" strike="noStrike">
                <a:solidFill>
                  <a:schemeClr val="dk1"/>
                </a:solidFill>
                <a:latin typeface="Calibri"/>
                <a:ea typeface="Droid Sans"/>
              </a:rPr>
              <a:t>) от страницата, имаме тагове, с които да опишем информация за документа.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lvl="1" marL="8031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Droid Sans"/>
              </a:rPr>
              <a:t>Тагове в заглавната част – </a:t>
            </a:r>
            <a:r>
              <a:rPr b="0" lang="bg-BG" sz="3200" spc="-1" strike="noStrike">
                <a:solidFill>
                  <a:schemeClr val="dk1"/>
                </a:solidFill>
                <a:latin typeface="Calibri"/>
                <a:ea typeface="Droid Sans"/>
              </a:rPr>
              <a:t>пример: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69000" cy="88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4000" spc="-1" strike="noStrike">
                <a:solidFill>
                  <a:schemeClr val="lt2"/>
                </a:solidFill>
                <a:latin typeface="Calibri"/>
              </a:rPr>
              <a:t>Тагове – Заглавна част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ode Box 11"/>
          <p:cNvSpPr/>
          <p:nvPr/>
        </p:nvSpPr>
        <p:spPr>
          <a:xfrm>
            <a:off x="1520640" y="3200400"/>
            <a:ext cx="9123480" cy="3501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 anchor="t">
            <a:spAutoFit/>
          </a:bodyPr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&lt;head&gt;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  <a:ea typeface="Droid Sans"/>
              </a:rPr>
              <a:t>  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  <a:ea typeface="Droid Sans"/>
              </a:rPr>
              <a:t>&lt;meta charset=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  <a:ea typeface="Liberation Mono;Courier New;DejaVu Sans Mono"/>
              </a:rPr>
              <a:t>"utf-8"&gt;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  <a:ea typeface="Liberation Mono;Courier New;DejaVu Sans Mono"/>
              </a:rPr>
              <a:t>  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  <a:ea typeface="Liberation Mono;Courier New;DejaVu Sans Mono"/>
              </a:rPr>
              <a:t>&lt;title&gt;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  <a:ea typeface="Liberation Mono;Courier New;DejaVu Sans Mono"/>
              </a:rPr>
              <a:t>Заглавие на страницата</a:t>
            </a:r>
            <a:r>
              <a:rPr b="1" lang="en-US" sz="2800" spc="-1" strike="noStrike">
                <a:solidFill>
                  <a:schemeClr val="lt1"/>
                </a:solidFill>
                <a:latin typeface="Consolas"/>
                <a:ea typeface="Liberation Mono;Courier New;DejaVu Sans Mono"/>
              </a:rPr>
              <a:t>&lt;/title&gt;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  <a:ea typeface="Liberation Mono;Courier New;DejaVu Sans Mono"/>
              </a:rPr>
              <a:t>  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  <a:ea typeface="Liberation Mono;Courier New;DejaVu Sans Mono"/>
              </a:rPr>
              <a:t>&lt;link rel="icon" href="иконка.png" /&gt;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  <a:ea typeface="Liberation Mono;Courier New;DejaVu Sans Mono"/>
              </a:rPr>
              <a:t>  </a:t>
            </a:r>
            <a:r>
              <a:rPr b="1" lang="en-US" sz="2800" spc="-1" strike="noStrike">
                <a:solidFill>
                  <a:schemeClr val="lt1"/>
                </a:solidFill>
                <a:latin typeface="Consolas"/>
                <a:ea typeface="Liberation Mono;Courier New;DejaVu Sans Mono"/>
              </a:rPr>
              <a:t>&lt;meta name="description"</a:t>
            </a:r>
            <a:br>
              <a:rPr sz="2800"/>
            </a:br>
            <a:r>
              <a:rPr b="1" lang="en-US" sz="2800" spc="-1" strike="noStrike">
                <a:solidFill>
                  <a:schemeClr val="lt1"/>
                </a:solidFill>
                <a:latin typeface="Consolas"/>
                <a:ea typeface="Liberation Mono;Courier New;DejaVu Sans Mono"/>
              </a:rPr>
              <a:t>        content="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  <a:ea typeface="Liberation Mono;Courier New;DejaVu Sans Mono"/>
              </a:rPr>
              <a:t>Описание на страницата" /&gt;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  <a:ea typeface="Liberation Mono;Courier New;DejaVu Sans Mono"/>
              </a:rPr>
              <a:t>&lt;/head&gt;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Num" idx="21"/>
          </p:nvPr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FD0AEAB-F58D-4E29-A50D-0567B84BDFBC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6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6640" cy="5527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chemeClr val="dk1"/>
                </a:solidFill>
                <a:latin typeface="Calibri"/>
                <a:ea typeface="Droid Sans"/>
              </a:rPr>
              <a:t>В </a:t>
            </a:r>
            <a:r>
              <a:rPr b="1" lang="bg-BG" sz="3400" spc="-1" strike="noStrike">
                <a:solidFill>
                  <a:schemeClr val="lt1"/>
                </a:solidFill>
                <a:latin typeface="Calibri"/>
                <a:ea typeface="Droid Sans"/>
              </a:rPr>
              <a:t>основната</a:t>
            </a:r>
            <a:r>
              <a:rPr b="0" lang="bg-BG" sz="3400" spc="-1" strike="noStrike">
                <a:solidFill>
                  <a:schemeClr val="dk1"/>
                </a:solidFill>
                <a:latin typeface="Calibri"/>
                <a:ea typeface="Droid Sans"/>
              </a:rPr>
              <a:t> част (</a:t>
            </a:r>
            <a:r>
              <a:rPr b="1" lang="bg-BG" sz="3400" spc="-1" strike="noStrike">
                <a:solidFill>
                  <a:schemeClr val="dk1"/>
                </a:solidFill>
                <a:latin typeface="Calibri"/>
                <a:ea typeface="Droid Sans"/>
              </a:rPr>
              <a:t>&lt;body&gt;</a:t>
            </a:r>
            <a:r>
              <a:rPr b="0" lang="bg-BG" sz="3400" spc="-1" strike="noStrike">
                <a:solidFill>
                  <a:schemeClr val="dk1"/>
                </a:solidFill>
                <a:latin typeface="Calibri"/>
                <a:ea typeface="Droid Sans"/>
              </a:rPr>
              <a:t>) на страницата имаме текст, структуриран с параграфи, заглавия и други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lvl="1" marL="8031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Droid Sans"/>
              </a:rPr>
              <a:t>Параграфи и заглавия – </a:t>
            </a:r>
            <a:r>
              <a:rPr b="0" lang="bg-BG" sz="3200" spc="-1" strike="noStrike">
                <a:solidFill>
                  <a:schemeClr val="dk1"/>
                </a:solidFill>
                <a:latin typeface="Calibri"/>
                <a:ea typeface="Droid Sans"/>
              </a:rPr>
              <a:t>пример: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69000" cy="88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4000" spc="-1" strike="noStrike">
                <a:solidFill>
                  <a:schemeClr val="lt2"/>
                </a:solidFill>
                <a:latin typeface="Calibri"/>
              </a:rPr>
              <a:t>Тагове – параграфи и заглавия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ode Box 9"/>
          <p:cNvSpPr/>
          <p:nvPr/>
        </p:nvSpPr>
        <p:spPr>
          <a:xfrm>
            <a:off x="1520640" y="3200400"/>
            <a:ext cx="9123480" cy="2562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 anchor="t">
            <a:spAutoFit/>
          </a:bodyPr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&lt;h1&gt;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Това е заглавие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&lt;/h1&gt;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&lt;h2&gt;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Под-заглавие</a:t>
            </a:r>
            <a:r>
              <a:rPr b="1" lang="en-US" sz="2800" spc="-1" strike="noStrike">
                <a:solidFill>
                  <a:schemeClr val="lt1"/>
                </a:solidFill>
                <a:latin typeface="Consolas"/>
              </a:rPr>
              <a:t>&lt;/h2&gt;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&lt;p&gt;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Това е текста на един параграф.</a:t>
            </a:r>
            <a:r>
              <a:rPr b="1" lang="en-US" sz="2800" spc="-1" strike="noStrike">
                <a:solidFill>
                  <a:schemeClr val="lt1"/>
                </a:solidFill>
                <a:latin typeface="Consolas"/>
              </a:rPr>
              <a:t>&lt;br/&gt;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Това изречение продължава на нов ред.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&lt;/p&gt;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&lt;p&gt;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А това изречение е в нов параграф.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&lt;/p&gt;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Num" idx="22"/>
          </p:nvPr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4C81939-EABF-48BB-91D7-819B64434785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6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6640" cy="5527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Вградени във текста на една страница, имаме </a:t>
            </a: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вградени</a:t>
            </a: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 елементи, като форматиране, линкове, картинки и прочие.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lvl="1" marL="8031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Тагове – </a:t>
            </a: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пример: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69000" cy="88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4000" spc="-1" strike="noStrike">
                <a:solidFill>
                  <a:schemeClr val="lt2"/>
                </a:solidFill>
                <a:latin typeface="Calibri"/>
              </a:rPr>
              <a:t>Тагове – Форматиране, линкове и картинки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ode Box 10"/>
          <p:cNvSpPr/>
          <p:nvPr/>
        </p:nvSpPr>
        <p:spPr>
          <a:xfrm>
            <a:off x="1520640" y="3200400"/>
            <a:ext cx="9123480" cy="2562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rgbClr val="1122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 anchor="t">
            <a:spAutoFit/>
          </a:bodyPr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&lt;em&gt;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Курсивен текст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&lt;/em&gt;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&lt;strong&gt;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Удебелен текст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&lt;/strong&gt;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&lt;a href="https://google.com"&gt;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Линк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&lt;/a&gt;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Картинка: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1218600">
              <a:lnSpc>
                <a:spcPct val="110000"/>
              </a:lnSpc>
            </a:pP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&lt;img src="https://example.com/image.png"/&gt;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/>
          <p:nvPr/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A766895B-B225-4622-AACB-C009D48A75F3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1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/>
          </p:nvPr>
        </p:nvSpPr>
        <p:spPr>
          <a:xfrm>
            <a:off x="196920" y="1371600"/>
            <a:ext cx="11780280" cy="52059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514080" indent="-51408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</a:rPr>
              <a:t>Какво са HTML и хипертекст?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514080" indent="-514080" defTabSz="1218600">
              <a:lnSpc>
                <a:spcPct val="105000"/>
              </a:lnSpc>
              <a:spcBef>
                <a:spcPts val="1417"/>
              </a:spcBef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chemeClr val="dk1"/>
                </a:solidFill>
                <a:latin typeface="Calibri"/>
              </a:rPr>
              <a:t>Обща структура на една HTML страница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marL="514080" indent="-514080" defTabSz="1218600">
              <a:lnSpc>
                <a:spcPct val="105000"/>
              </a:lnSpc>
              <a:spcBef>
                <a:spcPts val="1417"/>
              </a:spcBef>
              <a:buClr>
                <a:srgbClr val="234465"/>
              </a:buClr>
              <a:buFont typeface="Calibri"/>
              <a:buAutoNum type="arabicPeriod"/>
            </a:pPr>
            <a:r>
              <a:rPr b="0" lang="bg-BG" sz="3600" spc="-1" strike="noStrike">
                <a:solidFill>
                  <a:schemeClr val="dk1"/>
                </a:solidFill>
                <a:latin typeface="Calibri"/>
              </a:rPr>
              <a:t>Тагове в HTML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514080" indent="-514080" defTabSz="1218600">
              <a:lnSpc>
                <a:spcPct val="105000"/>
              </a:lnSpc>
              <a:spcBef>
                <a:spcPts val="1417"/>
              </a:spcBef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</a:rPr>
              <a:t>Атрибути в HTML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514080" indent="-51408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</a:rPr>
              <a:t>Често-срещани HTML тагове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69000" cy="88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4000" spc="-1" strike="noStrike">
                <a:solidFill>
                  <a:schemeClr val="lt2"/>
                </a:solidFill>
                <a:latin typeface="Calibri"/>
              </a:rPr>
              <a:t>Съдържание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Picture 3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010880" y="1584000"/>
            <a:ext cx="1579680" cy="211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/>
          </p:nvPr>
        </p:nvSpPr>
        <p:spPr>
          <a:xfrm>
            <a:off x="869760" y="1577880"/>
            <a:ext cx="7579800" cy="47710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514440" indent="-51444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chemeClr val="lt2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chemeClr val="lt2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3400" spc="-1" strike="noStrike">
                <a:solidFill>
                  <a:schemeClr val="lt2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indent="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69000" cy="88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rmAutofit/>
          </a:bodyPr>
          <a:p>
            <a:pPr indent="0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4000" spc="-1" strike="noStrike">
                <a:solidFill>
                  <a:schemeClr val="lt2"/>
                </a:solidFill>
                <a:latin typeface="Calibri"/>
              </a:rPr>
              <a:t>Какво научихме днес?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23"/>
          </p:nvPr>
        </p:nvSpPr>
        <p:spPr>
          <a:xfrm>
            <a:off x="11566440" y="6397200"/>
            <a:ext cx="427320" cy="30744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36B2D0D-F0C9-4CCE-8CEA-6A34EB75DF3A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20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57" name="Group 2"/>
          <p:cNvGrpSpPr/>
          <p:nvPr/>
        </p:nvGrpSpPr>
        <p:grpSpPr>
          <a:xfrm>
            <a:off x="196920" y="1314000"/>
            <a:ext cx="11797200" cy="5298840"/>
            <a:chOff x="196920" y="1314000"/>
            <a:chExt cx="11797200" cy="5298840"/>
          </a:xfrm>
        </p:grpSpPr>
        <p:sp>
          <p:nvSpPr>
            <p:cNvPr id="158" name="Rounded Rectangle 1"/>
            <p:cNvSpPr/>
            <p:nvPr/>
          </p:nvSpPr>
          <p:spPr>
            <a:xfrm>
              <a:off x="196920" y="1314000"/>
              <a:ext cx="11797200" cy="529884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4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59" name="Rounded Rectangle 2"/>
            <p:cNvSpPr/>
            <p:nvPr/>
          </p:nvSpPr>
          <p:spPr>
            <a:xfrm>
              <a:off x="410400" y="1610640"/>
              <a:ext cx="264960" cy="47052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4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60" name="Half Frame 1"/>
            <p:cNvSpPr/>
            <p:nvPr/>
          </p:nvSpPr>
          <p:spPr>
            <a:xfrm rot="5400000">
              <a:off x="11090520" y="1513440"/>
              <a:ext cx="728280" cy="73908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61" name="Content Placeholder 1"/>
          <p:cNvSpPr/>
          <p:nvPr/>
        </p:nvSpPr>
        <p:spPr>
          <a:xfrm>
            <a:off x="668160" y="1610640"/>
            <a:ext cx="11112120" cy="48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t">
            <a:noAutofit/>
          </a:bodyPr>
          <a:p>
            <a:pPr marL="355680" indent="-355680" defTabSz="12186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bg-BG" sz="2800" spc="-1" strike="noStrike">
                <a:solidFill>
                  <a:srgbClr val="ffb840"/>
                </a:solidFill>
                <a:latin typeface="Calibri"/>
              </a:rPr>
              <a:t>HTML</a:t>
            </a:r>
            <a:r>
              <a:rPr b="1" lang="bg-BG" sz="2800" spc="-1" strike="noStrike">
                <a:solidFill>
                  <a:schemeClr val="lt1">
                    <a:lumMod val="60000"/>
                    <a:lumOff val="40000"/>
                  </a:schemeClr>
                </a:solidFill>
                <a:latin typeface="Calibri"/>
              </a:rPr>
              <a:t> </a:t>
            </a:r>
            <a:r>
              <a:rPr b="0" lang="bg-BG" sz="2800" spc="-1" strike="noStrike">
                <a:solidFill>
                  <a:schemeClr val="lt2"/>
                </a:solidFill>
                <a:latin typeface="Calibri"/>
              </a:rPr>
              <a:t>е език описващ на съдържанието на една уеб страница.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55680" indent="-355680" defTabSz="12186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chemeClr val="lt2"/>
                </a:solidFill>
                <a:latin typeface="Calibri"/>
              </a:rPr>
              <a:t>HTML страниците имат </a:t>
            </a:r>
            <a:r>
              <a:rPr b="1" lang="bg-BG" sz="2800" spc="-1" strike="noStrike">
                <a:solidFill>
                  <a:schemeClr val="lt1">
                    <a:lumMod val="60000"/>
                    <a:lumOff val="40000"/>
                  </a:schemeClr>
                </a:solidFill>
                <a:latin typeface="Calibri"/>
              </a:rPr>
              <a:t>заглавна</a:t>
            </a:r>
            <a:r>
              <a:rPr b="0" lang="bg-BG" sz="2800" spc="-1" strike="noStrike">
                <a:solidFill>
                  <a:schemeClr val="lt2"/>
                </a:solidFill>
                <a:latin typeface="Calibri"/>
              </a:rPr>
              <a:t> и </a:t>
            </a:r>
            <a:r>
              <a:rPr b="1" lang="bg-BG" sz="2800" spc="-1" strike="noStrike">
                <a:solidFill>
                  <a:schemeClr val="lt1">
                    <a:lumMod val="60000"/>
                    <a:lumOff val="40000"/>
                  </a:schemeClr>
                </a:solidFill>
                <a:latin typeface="Calibri"/>
              </a:rPr>
              <a:t>основна</a:t>
            </a:r>
            <a:r>
              <a:rPr b="0" lang="bg-BG" sz="2800" spc="-1" strike="noStrike">
                <a:solidFill>
                  <a:schemeClr val="lt2"/>
                </a:solidFill>
                <a:latin typeface="Calibri"/>
              </a:rPr>
              <a:t> част.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12186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12186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55680" indent="-355680" defTabSz="12186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chemeClr val="lt2"/>
                </a:solidFill>
                <a:latin typeface="Calibri"/>
              </a:rPr>
              <a:t>Тези части са изградени от </a:t>
            </a:r>
            <a:r>
              <a:rPr b="1" lang="bg-BG" sz="2800" spc="-1" strike="noStrike">
                <a:solidFill>
                  <a:srgbClr val="ffb840"/>
                </a:solidFill>
                <a:latin typeface="Calibri"/>
              </a:rPr>
              <a:t>елементи </a:t>
            </a:r>
            <a:r>
              <a:rPr b="0" lang="bg-BG" sz="2800" spc="-1" strike="noStrike">
                <a:solidFill>
                  <a:schemeClr val="lt2"/>
                </a:solidFill>
                <a:latin typeface="Calibri"/>
              </a:rPr>
              <a:t>с </a:t>
            </a:r>
            <a:r>
              <a:rPr b="1" lang="bg-BG" sz="2800" spc="-1" strike="noStrike">
                <a:solidFill>
                  <a:srgbClr val="ffb840"/>
                </a:solidFill>
                <a:latin typeface="Calibri"/>
              </a:rPr>
              <a:t>тагове</a:t>
            </a:r>
            <a:r>
              <a:rPr b="0" lang="bg-BG" sz="2800" spc="-1" strike="noStrike">
                <a:solidFill>
                  <a:schemeClr val="lt2"/>
                </a:solidFill>
                <a:latin typeface="Calibri"/>
              </a:rPr>
              <a:t> и </a:t>
            </a:r>
            <a:r>
              <a:rPr b="1" lang="bg-BG" sz="2800" spc="-1" strike="noStrike">
                <a:solidFill>
                  <a:srgbClr val="ffb840"/>
                </a:solidFill>
                <a:latin typeface="Calibri"/>
              </a:rPr>
              <a:t>атрибути</a:t>
            </a:r>
            <a:r>
              <a:rPr b="0" lang="bg-BG" sz="2800" spc="-1" strike="noStrike">
                <a:solidFill>
                  <a:schemeClr val="lt2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12186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55680" indent="-355680" defTabSz="12186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bg-BG" sz="2800" spc="-1" strike="noStrike">
                <a:solidFill>
                  <a:schemeClr val="lt1">
                    <a:lumMod val="60000"/>
                    <a:lumOff val="40000"/>
                  </a:schemeClr>
                </a:solidFill>
                <a:latin typeface="Calibri"/>
              </a:rPr>
              <a:t>Елементите</a:t>
            </a:r>
            <a:r>
              <a:rPr b="0" lang="bg-BG" sz="2800" spc="-1" strike="noStrike">
                <a:solidFill>
                  <a:schemeClr val="lt2"/>
                </a:solidFill>
                <a:latin typeface="Calibri"/>
              </a:rPr>
              <a:t> ни позволяват да структурираме текста на страницата.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55680" indent="-355680" defTabSz="12186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chemeClr val="lt2"/>
                </a:solidFill>
                <a:latin typeface="Calibri"/>
                <a:ea typeface="Droid Sans"/>
              </a:rPr>
              <a:t>Често-срещани елементи са </a:t>
            </a:r>
            <a:r>
              <a:rPr b="1" lang="bg-BG" sz="2800" spc="-1" strike="noStrike">
                <a:solidFill>
                  <a:schemeClr val="lt1">
                    <a:lumMod val="60000"/>
                    <a:lumOff val="40000"/>
                  </a:schemeClr>
                </a:solidFill>
                <a:latin typeface="Calibri"/>
                <a:ea typeface="Droid Sans"/>
              </a:rPr>
              <a:t>p</a:t>
            </a:r>
            <a:r>
              <a:rPr b="0" lang="bg-BG" sz="2800" spc="-1" strike="noStrike">
                <a:solidFill>
                  <a:schemeClr val="lt2"/>
                </a:solidFill>
                <a:latin typeface="Calibri"/>
                <a:ea typeface="Droid Sans"/>
              </a:rPr>
              <a:t>, </a:t>
            </a:r>
            <a:r>
              <a:rPr b="1" lang="bg-BG" sz="2800" spc="-1" strike="noStrike">
                <a:solidFill>
                  <a:schemeClr val="lt1">
                    <a:lumMod val="60000"/>
                    <a:lumOff val="40000"/>
                  </a:schemeClr>
                </a:solidFill>
                <a:latin typeface="Calibri"/>
                <a:ea typeface="Droid Sans"/>
              </a:rPr>
              <a:t>h1..h6</a:t>
            </a:r>
            <a:r>
              <a:rPr b="0" lang="bg-BG" sz="2800" spc="-1" strike="noStrike">
                <a:solidFill>
                  <a:schemeClr val="lt2"/>
                </a:solidFill>
                <a:latin typeface="Calibri"/>
                <a:ea typeface="Droid Sans"/>
              </a:rPr>
              <a:t>, </a:t>
            </a:r>
            <a:r>
              <a:rPr b="1" lang="bg-BG" sz="2800" spc="-1" strike="noStrike">
                <a:solidFill>
                  <a:schemeClr val="lt1">
                    <a:lumMod val="60000"/>
                    <a:lumOff val="40000"/>
                  </a:schemeClr>
                </a:solidFill>
                <a:latin typeface="Calibri"/>
                <a:ea typeface="Droid Sans"/>
              </a:rPr>
              <a:t>em</a:t>
            </a:r>
            <a:r>
              <a:rPr b="0" lang="bg-BG" sz="2800" spc="-1" strike="noStrike">
                <a:solidFill>
                  <a:schemeClr val="lt2"/>
                </a:solidFill>
                <a:latin typeface="Calibri"/>
                <a:ea typeface="Droid Sans"/>
              </a:rPr>
              <a:t>, </a:t>
            </a:r>
            <a:r>
              <a:rPr b="1" lang="bg-BG" sz="2800" spc="-1" strike="noStrike">
                <a:solidFill>
                  <a:schemeClr val="lt1">
                    <a:lumMod val="60000"/>
                    <a:lumOff val="40000"/>
                  </a:schemeClr>
                </a:solidFill>
                <a:latin typeface="Calibri"/>
                <a:ea typeface="Droid Sans"/>
              </a:rPr>
              <a:t>strong</a:t>
            </a:r>
            <a:r>
              <a:rPr b="0" lang="bg-BG" sz="2800" spc="-1" strike="noStrike">
                <a:solidFill>
                  <a:schemeClr val="lt2"/>
                </a:solidFill>
                <a:latin typeface="Calibri"/>
                <a:ea typeface="Droid Sans"/>
              </a:rPr>
              <a:t>, </a:t>
            </a:r>
            <a:r>
              <a:rPr b="1" lang="bg-BG" sz="2800" spc="-1" strike="noStrike">
                <a:solidFill>
                  <a:schemeClr val="lt1">
                    <a:lumMod val="60000"/>
                    <a:lumOff val="40000"/>
                  </a:schemeClr>
                </a:solidFill>
                <a:latin typeface="Calibri"/>
                <a:ea typeface="Droid Sans"/>
              </a:rPr>
              <a:t>a</a:t>
            </a:r>
            <a:r>
              <a:rPr b="0" lang="bg-BG" sz="2800" spc="-1" strike="noStrike">
                <a:solidFill>
                  <a:schemeClr val="lt2"/>
                </a:solidFill>
                <a:latin typeface="Calibri"/>
                <a:ea typeface="Droid Sans"/>
              </a:rPr>
              <a:t>, </a:t>
            </a:r>
            <a:r>
              <a:rPr b="1" lang="bg-BG" sz="2800" spc="-1" strike="noStrike">
                <a:solidFill>
                  <a:schemeClr val="lt1">
                    <a:lumMod val="60000"/>
                    <a:lumOff val="40000"/>
                  </a:schemeClr>
                </a:solidFill>
                <a:latin typeface="Calibri"/>
                <a:ea typeface="Droid Sans"/>
              </a:rPr>
              <a:t>img</a:t>
            </a:r>
            <a:r>
              <a:rPr b="0" lang="bg-BG" sz="2800" spc="-1" strike="noStrike">
                <a:solidFill>
                  <a:schemeClr val="lt2"/>
                </a:solidFill>
                <a:latin typeface="Calibri"/>
                <a:ea typeface="Droid Sans"/>
              </a:rPr>
              <a:t>, </a:t>
            </a:r>
            <a:r>
              <a:rPr b="1" lang="bg-BG" sz="2800" spc="-1" strike="noStrike">
                <a:solidFill>
                  <a:schemeClr val="lt1">
                    <a:lumMod val="60000"/>
                    <a:lumOff val="40000"/>
                  </a:schemeClr>
                </a:solidFill>
                <a:latin typeface="Calibri"/>
                <a:ea typeface="Droid Sans"/>
              </a:rPr>
              <a:t>title</a:t>
            </a:r>
            <a:r>
              <a:rPr b="0" lang="bg-BG" sz="2800" spc="-1" strike="noStrike">
                <a:solidFill>
                  <a:schemeClr val="lt2"/>
                </a:solidFill>
                <a:latin typeface="Calibri"/>
                <a:ea typeface="Droid Sans"/>
              </a:rPr>
              <a:t>, </a:t>
            </a:r>
            <a:r>
              <a:rPr b="1" lang="bg-BG" sz="2800" spc="-1" strike="noStrike">
                <a:solidFill>
                  <a:schemeClr val="lt1">
                    <a:lumMod val="60000"/>
                    <a:lumOff val="40000"/>
                  </a:schemeClr>
                </a:solidFill>
                <a:latin typeface="Calibri"/>
                <a:ea typeface="Droid Sans"/>
              </a:rPr>
              <a:t>meta</a:t>
            </a:r>
            <a:r>
              <a:rPr b="0" lang="bg-BG" sz="2800" spc="-1" strike="noStrike">
                <a:solidFill>
                  <a:schemeClr val="lt2"/>
                </a:solidFill>
                <a:latin typeface="Calibri"/>
                <a:ea typeface="Droid Sans"/>
              </a:rPr>
              <a:t>, ...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 Placeholder Code Box 1"/>
          <p:cNvSpPr/>
          <p:nvPr/>
        </p:nvSpPr>
        <p:spPr>
          <a:xfrm>
            <a:off x="1097280" y="4429080"/>
            <a:ext cx="10174680" cy="59940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 anchor="t">
            <a:spAutoFit/>
          </a:bodyPr>
          <a:p>
            <a:pPr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tabLst>
                <a:tab algn="l" pos="0"/>
              </a:tabLst>
            </a:pPr>
            <a:r>
              <a:rPr b="1" lang="en-US" sz="2400" spc="-1" strike="noStrike">
                <a:solidFill>
                  <a:srgbClr val="bf7800"/>
                </a:solidFill>
                <a:latin typeface="Consolas"/>
              </a:rPr>
              <a:t>&lt;p&gt; </a:t>
            </a:r>
            <a:r>
              <a:rPr b="1" lang="en-US" sz="2400" spc="-1" strike="noStrike">
                <a:solidFill>
                  <a:schemeClr val="dk1"/>
                </a:solidFill>
                <a:latin typeface="Consolas"/>
              </a:rPr>
              <a:t>&lt;a </a:t>
            </a:r>
            <a:r>
              <a:rPr b="1" lang="en-US" sz="2400" spc="-1" strike="noStrike">
                <a:solidFill>
                  <a:srgbClr val="bf7800"/>
                </a:solidFill>
                <a:latin typeface="Consolas"/>
              </a:rPr>
              <a:t>href="друга-страница.html"</a:t>
            </a:r>
            <a:r>
              <a:rPr b="1" lang="en-US" sz="2400" spc="-1" strike="noStrike">
                <a:solidFill>
                  <a:schemeClr val="dk1"/>
                </a:solidFill>
                <a:latin typeface="Consolas"/>
              </a:rPr>
              <a:t>&gt;Тескт&lt;/a&gt; </a:t>
            </a:r>
            <a:r>
              <a:rPr b="1" lang="en-US" sz="2400" spc="-1" strike="noStrike">
                <a:solidFill>
                  <a:schemeClr val="lt1"/>
                </a:solidFill>
                <a:latin typeface="Consolas"/>
              </a:rPr>
              <a:t>&lt;/p&gt;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 Placeholder Code Box 2"/>
          <p:cNvSpPr/>
          <p:nvPr/>
        </p:nvSpPr>
        <p:spPr>
          <a:xfrm>
            <a:off x="1097280" y="2834640"/>
            <a:ext cx="10174680" cy="98316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 anchor="t">
            <a:spAutoFit/>
          </a:bodyPr>
          <a:p>
            <a:pPr defTabSz="1218600">
              <a:lnSpc>
                <a:spcPct val="10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5"/>
                </a:solidFill>
                <a:latin typeface="Consolas"/>
                <a:ea typeface="Droid Sans"/>
              </a:rPr>
              <a:t>&lt;!DOCTYPE html&gt;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1218600">
              <a:lnSpc>
                <a:spcPct val="10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onsolas"/>
                <a:ea typeface="Droid Sans"/>
              </a:rPr>
              <a:t>&lt;html&gt; </a:t>
            </a:r>
            <a:r>
              <a:rPr b="1" lang="en-US" sz="2400" spc="-1" strike="noStrike">
                <a:solidFill>
                  <a:srgbClr val="bf7800"/>
                </a:solidFill>
                <a:latin typeface="Consolas"/>
                <a:ea typeface="Droid Sans"/>
              </a:rPr>
              <a:t>&lt;head&gt;</a:t>
            </a:r>
            <a:r>
              <a:rPr b="1" lang="en-US" sz="2400" spc="-1" strike="noStrike">
                <a:solidFill>
                  <a:schemeClr val="dk1"/>
                </a:solidFill>
                <a:latin typeface="Consolas"/>
                <a:ea typeface="Droid Sans"/>
              </a:rPr>
              <a:t> ... </a:t>
            </a:r>
            <a:r>
              <a:rPr b="1" lang="en-US" sz="2400" spc="-1" strike="noStrike">
                <a:solidFill>
                  <a:schemeClr val="lt1"/>
                </a:solidFill>
                <a:latin typeface="Consolas"/>
                <a:ea typeface="Droid Sans"/>
              </a:rPr>
              <a:t>&lt;/head&gt; &lt;body&gt;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roid Sans"/>
              </a:rPr>
              <a:t> ... </a:t>
            </a:r>
            <a:r>
              <a:rPr b="1" lang="en-US" sz="2400" spc="-1" strike="noStrike">
                <a:solidFill>
                  <a:srgbClr val="bf7800"/>
                </a:solidFill>
                <a:latin typeface="Consolas"/>
                <a:ea typeface="Droid Sans"/>
              </a:rPr>
              <a:t>&lt;/body&gt;</a:t>
            </a:r>
            <a:r>
              <a:rPr b="1" lang="en-US" sz="2400" spc="-1" strike="noStrike">
                <a:solidFill>
                  <a:schemeClr val="dk1"/>
                </a:solidFill>
                <a:latin typeface="Consolas"/>
                <a:ea typeface="Droid Sans"/>
              </a:rPr>
              <a:t> &lt;/html&gt;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15240" y="5585760"/>
            <a:ext cx="10960200" cy="76680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bg-BG" sz="4000" spc="-1" strike="noStrike">
                <a:solidFill>
                  <a:schemeClr val="dk1"/>
                </a:solidFill>
                <a:latin typeface="Calibri"/>
              </a:rPr>
              <a:t>Упражнения в клас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0200" cy="76680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5390" spc="-1" strike="noStrike">
                <a:solidFill>
                  <a:schemeClr val="dk1"/>
                </a:solidFill>
                <a:latin typeface="Calibri"/>
              </a:rPr>
              <a:t>Практика</a:t>
            </a:r>
            <a:endParaRPr b="0" lang="en-US" sz="53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Picture 4" descr=""/>
          <p:cNvPicPr/>
          <p:nvPr/>
        </p:nvPicPr>
        <p:blipFill>
          <a:blip r:embed="rId1"/>
          <a:stretch/>
        </p:blipFill>
        <p:spPr>
          <a:xfrm>
            <a:off x="5049720" y="1644840"/>
            <a:ext cx="2090880" cy="209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Num" idx="24"/>
          </p:nvPr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3E1BBA1-4ACC-466E-865E-045422595519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20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5051160" y="1371600"/>
            <a:ext cx="6513840" cy="5190480"/>
          </a:xfrm>
          <a:prstGeom prst="rect">
            <a:avLst/>
          </a:prstGeom>
          <a:ln w="0">
            <a:noFill/>
          </a:ln>
          <a:effectLst>
            <a:glow rad="76320">
              <a:srgbClr val="808080">
                <a:alpha val="50000"/>
              </a:srgbClr>
            </a:glow>
          </a:effectLst>
        </p:spPr>
      </p:pic>
      <p:sp>
        <p:nvSpPr>
          <p:cNvPr id="169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69000" cy="88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4000" spc="-1" strike="noStrike">
                <a:solidFill>
                  <a:schemeClr val="lt2"/>
                </a:solidFill>
                <a:latin typeface="Calibri"/>
              </a:rPr>
              <a:t>Страница "Cool facts</a:t>
            </a:r>
            <a:r>
              <a:rPr b="1" lang="en-US" sz="4000" spc="-1" strike="noStrike">
                <a:solidFill>
                  <a:schemeClr val="lt2"/>
                </a:solidFill>
                <a:latin typeface="Calibri"/>
              </a:rPr>
              <a:t>"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190440" y="1196280"/>
            <a:ext cx="4590360" cy="55274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Страница съдържаща няколко интересни факта.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4"/>
          <p:cNvSpPr/>
          <p:nvPr/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CE8844E4-04C7-46CC-A3EA-B48D55A55898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20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190440" y="1206720"/>
            <a:ext cx="11803320" cy="55490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Код на страницата от задачата: (DRAFT)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74640" y="2034000"/>
            <a:ext cx="10834920" cy="43660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dk1">
                <a:lumMod val="50000"/>
              </a:schemeClr>
            </a:solidFill>
            <a:round/>
          </a:ln>
        </p:spPr>
        <p:txBody>
          <a:bodyPr lIns="144000" rIns="144000" tIns="108000" bIns="108000" anchor="t">
            <a:noAutofit/>
          </a:bodyPr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&lt;!DOCTYPE html&gt;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&lt;html&gt;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&lt;head&gt;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&lt;title&gt;Интересни факти&lt;/title&gt;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&lt;/head&gt;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&lt;body&gt;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&lt;h1&gt;Факти за бозайниците&lt;/h1&gt;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&lt;h2&gt;Кои бозайници живеят най-дълго?&lt;/h2&gt;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&lt;p&gt;Някои гренландски китове са живяли цели &lt;strong&gt;211 г.&lt;/strong&gt; &lt;a href="https://en.wikipedia.org/wiki/List_of_longest-living_organisms#Aquatic_animals"&gt;Източник.&lt;/a&gt;&lt;/p&gt;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&lt;h2&gt;Кои бозайници са най-опасни?&lt;/h2&gt;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&lt;p&gt;Вероятно &lt;em&gt;хората&lt;/em&gt; – не само за другите видове, но и за нас самите! &lt;a href="https://en.wikipedia.org/wiki/List_of_deadliest_animals_to_humans"&gt;Източник.&lt;/a&gt;&lt;/p&gt;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&lt;/body&gt;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&lt;/html&gt;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38040" cy="88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4000" spc="-1" strike="noStrike">
                <a:solidFill>
                  <a:schemeClr val="lt2"/>
                </a:solidFill>
                <a:latin typeface="Calibri"/>
              </a:rPr>
              <a:t>Страница "Cool facts</a:t>
            </a:r>
            <a:r>
              <a:rPr b="1" lang="en-US" sz="4000" spc="-1" strike="noStrike">
                <a:solidFill>
                  <a:schemeClr val="lt2"/>
                </a:solidFill>
                <a:latin typeface="Calibri"/>
              </a:rPr>
              <a:t>" - решение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2"/>
          <p:cNvSpPr/>
          <p:nvPr/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B29B0933-BD57-4233-8494-6CF3BE9F00C2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20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1"/>
          <p:cNvSpPr>
            <a:spLocks noGrp="1"/>
          </p:cNvSpPr>
          <p:nvPr>
            <p:ph/>
          </p:nvPr>
        </p:nvSpPr>
        <p:spPr>
          <a:xfrm>
            <a:off x="190440" y="1206720"/>
            <a:ext cx="11803320" cy="554904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Autofit/>
          </a:bodyPr>
          <a:p>
            <a:pPr marL="3603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Примерна празна HTML страница: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74640" y="2034000"/>
            <a:ext cx="10834920" cy="43660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dk1">
                <a:lumMod val="50000"/>
              </a:schemeClr>
            </a:solidFill>
            <a:round/>
          </a:ln>
        </p:spPr>
        <p:txBody>
          <a:bodyPr lIns="144000" rIns="144000" tIns="108000" bIns="108000" anchor="t">
            <a:noAutofit/>
          </a:bodyPr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&lt;!DOCTYPE html&gt;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&lt;html&gt;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&lt;head&gt;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&lt;title&gt; &lt;/title&gt;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&lt;/head&gt;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&lt;body&gt;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&lt;/body&gt;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&lt;/html&gt;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38040" cy="88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lt2"/>
                </a:solidFill>
                <a:latin typeface="Calibri"/>
              </a:rPr>
              <a:t>Празна HTML страница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6840" y="1461960"/>
            <a:ext cx="10730160" cy="304560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13800" spc="-1" strike="noStrike">
                <a:solidFill>
                  <a:schemeClr val="dk1"/>
                </a:solidFill>
                <a:latin typeface="Calibri"/>
              </a:rPr>
              <a:t>Въпроси</a:t>
            </a:r>
            <a:r>
              <a:rPr b="1" lang="en-US" sz="13800" spc="-1" strike="noStrike">
                <a:solidFill>
                  <a:schemeClr val="dk1"/>
                </a:solidFill>
                <a:latin typeface="Calibri"/>
              </a:rPr>
              <a:t>?</a:t>
            </a:r>
            <a:endParaRPr b="0" lang="en-US" sz="1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Rectangle Bottom Copyright"/>
          <p:cNvSpPr/>
          <p:nvPr/>
        </p:nvSpPr>
        <p:spPr>
          <a:xfrm>
            <a:off x="110880" y="6454800"/>
            <a:ext cx="119685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bg-BG" sz="1600" spc="-1" strike="noStrike">
                <a:solidFill>
                  <a:schemeClr val="lt2"/>
                </a:solidFill>
                <a:latin typeface="Calibri"/>
                <a:ea typeface="Calibri"/>
              </a:rPr>
              <a:t>Проект "</a:t>
            </a:r>
            <a:r>
              <a:rPr b="0" lang="bg-BG" sz="1600" spc="-1" strike="noStrike" u="sng">
                <a:solidFill>
                  <a:schemeClr val="lt1">
                    <a:lumMod val="20000"/>
                    <a:lumOff val="80000"/>
                  </a:schemeClr>
                </a:solidFill>
                <a:uFillTx/>
                <a:latin typeface="Calibri"/>
                <a:ea typeface="Calibri"/>
                <a:hlinkClick r:id="rId1"/>
              </a:rPr>
              <a:t>Отворено учебно съдържание по програмиране и ИТ</a:t>
            </a:r>
            <a:r>
              <a:rPr b="0" lang="bg-BG" sz="1600" spc="-1" strike="noStrike">
                <a:solidFill>
                  <a:schemeClr val="lt2"/>
                </a:solidFill>
                <a:latin typeface="Calibri"/>
                <a:ea typeface="Calibri"/>
              </a:rPr>
              <a:t>", СофтУни Фондация (лиценз </a:t>
            </a:r>
            <a:r>
              <a:rPr b="0" lang="en-US" sz="1600" spc="-1" strike="noStrike">
                <a:solidFill>
                  <a:schemeClr val="lt2"/>
                </a:solidFill>
                <a:latin typeface="Calibri"/>
                <a:ea typeface="Calibri"/>
              </a:rPr>
              <a:t>CC-BY-NC-SA</a:t>
            </a:r>
            <a:r>
              <a:rPr b="0" lang="bg-BG" sz="1600" spc="-1" strike="noStrike">
                <a:solidFill>
                  <a:schemeClr val="lt2"/>
                </a:solidFill>
                <a:latin typeface="Calibri"/>
                <a:ea typeface="Calibri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Num" idx="25"/>
          </p:nvPr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627C83-1FA1-421D-9DF7-827AF3210A8E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190440" y="1269000"/>
            <a:ext cx="9864000" cy="247356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 defTabSz="121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Този курс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(</a:t>
            </a: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презентации, примери, демонстрационен код, упражнения, домашни, видео и други активи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) </a:t>
            </a: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представлява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bg-BG" sz="3200" spc="-1" strike="noStrike">
                <a:solidFill>
                  <a:schemeClr val="dk1"/>
                </a:solidFill>
                <a:latin typeface="Calibri"/>
              </a:rPr>
              <a:t>свободно учебно съдържание </a:t>
            </a: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и се разпространява под свободен лиценз </a:t>
            </a: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CC-BY-NC-SA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Picture License" descr="License"/>
          <p:cNvPicPr/>
          <p:nvPr/>
        </p:nvPicPr>
        <p:blipFill>
          <a:blip r:embed="rId1"/>
          <a:stretch/>
        </p:blipFill>
        <p:spPr>
          <a:xfrm>
            <a:off x="10226160" y="1440000"/>
            <a:ext cx="1197720" cy="1267560"/>
          </a:xfrm>
          <a:prstGeom prst="rect">
            <a:avLst/>
          </a:prstGeom>
          <a:ln w="0">
            <a:noFill/>
          </a:ln>
        </p:spPr>
      </p:pic>
      <p:sp>
        <p:nvSpPr>
          <p:cNvPr id="184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69000" cy="88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4000" spc="-1" strike="noStrike">
                <a:solidFill>
                  <a:schemeClr val="lt2"/>
                </a:solidFill>
                <a:latin typeface="Calibri"/>
              </a:rPr>
              <a:t>Лиценз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Box 10"/>
          <p:cNvSpPr/>
          <p:nvPr/>
        </p:nvSpPr>
        <p:spPr>
          <a:xfrm>
            <a:off x="190440" y="3927600"/>
            <a:ext cx="11709000" cy="1998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60360" indent="-360360" defTabSz="121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Проект "</a:t>
            </a:r>
            <a:r>
              <a:rPr b="1" lang="bg-BG" sz="3200" spc="-1" strike="noStrike">
                <a:solidFill>
                  <a:schemeClr val="dk1"/>
                </a:solidFill>
                <a:latin typeface="Calibri"/>
              </a:rPr>
              <a:t>Отворено учебно съдържание по програмиране и ИТ</a:t>
            </a: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" към Фондация "Софтуерен университет"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17560" indent="-360360" defTabSz="12186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 u="sng">
                <a:solidFill>
                  <a:srgbClr val="bf7800"/>
                </a:solidFill>
                <a:uFillTx/>
                <a:latin typeface="Calibri"/>
                <a:hlinkClick r:id="rId2"/>
              </a:rPr>
              <a:t>https://github.com/BG-IT-Edu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icture 6">
            <a:hlinkClick r:id="rId3"/>
          </p:cNvPr>
          <p:cNvSpPr/>
          <p:nvPr/>
        </p:nvSpPr>
        <p:spPr>
          <a:xfrm>
            <a:off x="9830880" y="2908440"/>
            <a:ext cx="1987920" cy="694440"/>
          </a:xfrm>
          <a:prstGeom prst="roundRect">
            <a:avLst>
              <a:gd name="adj" fmla="val 3940"/>
            </a:avLst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15240" y="5585760"/>
            <a:ext cx="10960200" cy="76680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Хипертекст и уебстраници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0200" cy="76680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390" spc="-1" strike="noStrike">
                <a:solidFill>
                  <a:schemeClr val="dk1"/>
                </a:solidFill>
                <a:latin typeface="Calibri"/>
              </a:rPr>
              <a:t>Какво е HTML?</a:t>
            </a:r>
            <a:endParaRPr b="0" lang="en-US" sz="53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4114800" y="457200"/>
            <a:ext cx="3930840" cy="393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Num" idx="12"/>
          </p:nvPr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ADF8ED5-4959-4314-8534-4FD5DB851F23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1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6640" cy="547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400" spc="-1" strike="noStrike">
                <a:solidFill>
                  <a:srgbClr val="bf7800"/>
                </a:solidFill>
                <a:latin typeface="Calibri"/>
              </a:rPr>
              <a:t>HyperText Markup Langauge</a:t>
            </a: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 означава</a:t>
            </a:r>
            <a:br>
              <a:rPr sz="3400"/>
            </a:b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„език за описване на хипертекст”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chemeClr val="dk1"/>
                </a:solidFill>
                <a:latin typeface="Calibri"/>
              </a:rPr>
              <a:t>Всяка уебстраница се описва използайки </a:t>
            </a:r>
            <a:r>
              <a:rPr b="1" lang="en-US" sz="3400" spc="-1" strike="noStrike">
                <a:solidFill>
                  <a:srgbClr val="bf7800"/>
                </a:solidFill>
                <a:latin typeface="Calibri"/>
              </a:rPr>
              <a:t>HTML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chemeClr val="dk1"/>
                </a:solidFill>
                <a:latin typeface="Calibri"/>
              </a:rPr>
              <a:t>Вашият уеббраузер показва получения HTML код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69000" cy="88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4000" spc="-1" strike="noStrike">
                <a:solidFill>
                  <a:schemeClr val="lt2"/>
                </a:solidFill>
                <a:latin typeface="Calibri"/>
              </a:rPr>
              <a:t>Какво е HTML?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5" name="Group 1"/>
          <p:cNvGrpSpPr/>
          <p:nvPr/>
        </p:nvGrpSpPr>
        <p:grpSpPr>
          <a:xfrm>
            <a:off x="1524240" y="4572000"/>
            <a:ext cx="9142920" cy="806760"/>
            <a:chOff x="1524240" y="4572000"/>
            <a:chExt cx="9142920" cy="806760"/>
          </a:xfrm>
        </p:grpSpPr>
        <p:sp>
          <p:nvSpPr>
            <p:cNvPr id="76" name="Rectangle: Rounded Corners 1"/>
            <p:cNvSpPr/>
            <p:nvPr/>
          </p:nvSpPr>
          <p:spPr>
            <a:xfrm>
              <a:off x="8165880" y="4572000"/>
              <a:ext cx="2501280" cy="8067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00"/>
              </a:schemeClr>
            </a:solidFill>
            <a:ln w="57150">
              <a:solidFill>
                <a:srgbClr val="23446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2800" spc="-1" strike="noStrike">
                  <a:solidFill>
                    <a:schemeClr val="dk1"/>
                  </a:solidFill>
                  <a:latin typeface="Consolas"/>
                </a:rPr>
                <a:t>Уеб сървер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7" name="Straight Connector 3"/>
            <p:cNvCxnSpPr>
              <a:stCxn id="76" idx="1"/>
              <a:endCxn id="78" idx="3"/>
            </p:cNvCxnSpPr>
            <p:nvPr/>
          </p:nvCxnSpPr>
          <p:spPr>
            <a:xfrm flipH="1">
              <a:off x="6871680" y="4975200"/>
              <a:ext cx="1294560" cy="360"/>
            </a:xfrm>
            <a:prstGeom prst="straightConnector1">
              <a:avLst/>
            </a:prstGeom>
            <a:ln w="57150">
              <a:solidFill>
                <a:srgbClr val="234465"/>
              </a:solidFill>
              <a:round/>
            </a:ln>
          </p:spPr>
        </p:cxnSp>
        <p:sp>
          <p:nvSpPr>
            <p:cNvPr id="78" name="Rectangle: Rounded Corners 5"/>
            <p:cNvSpPr/>
            <p:nvPr/>
          </p:nvSpPr>
          <p:spPr>
            <a:xfrm>
              <a:off x="5319720" y="4717440"/>
              <a:ext cx="1551960" cy="515880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00"/>
              </a:schemeClr>
            </a:solidFill>
            <a:ln w="38100">
              <a:solidFill>
                <a:srgbClr val="23446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2400" spc="-1" strike="noStrike">
                  <a:solidFill>
                    <a:schemeClr val="lt1"/>
                  </a:solidFill>
                  <a:latin typeface="Consolas"/>
                </a:rPr>
                <a:t>HTML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Rectangle: Rounded Corners 6"/>
            <p:cNvSpPr/>
            <p:nvPr/>
          </p:nvSpPr>
          <p:spPr>
            <a:xfrm>
              <a:off x="1524240" y="4572000"/>
              <a:ext cx="2501280" cy="8067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00"/>
              </a:schemeClr>
            </a:solidFill>
            <a:ln w="57150">
              <a:solidFill>
                <a:srgbClr val="23446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2800" spc="-1" strike="noStrike">
                  <a:solidFill>
                    <a:schemeClr val="dk1"/>
                  </a:solidFill>
                  <a:latin typeface="Consolas"/>
                </a:rPr>
                <a:t>Уеб браузер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0" name="Straight Connector 1"/>
            <p:cNvCxnSpPr>
              <a:stCxn id="78" idx="1"/>
              <a:endCxn id="79" idx="3"/>
            </p:cNvCxnSpPr>
            <p:nvPr/>
          </p:nvCxnSpPr>
          <p:spPr>
            <a:xfrm flipH="1">
              <a:off x="4025520" y="4975200"/>
              <a:ext cx="1294560" cy="360"/>
            </a:xfrm>
            <a:prstGeom prst="straightConnector1">
              <a:avLst/>
            </a:prstGeom>
            <a:ln w="57150">
              <a:solidFill>
                <a:srgbClr val="234465"/>
              </a:solidFill>
              <a:round/>
              <a:tailEnd len="lg" type="triangle" w="lg"/>
            </a:ln>
          </p:spPr>
        </p:cxnSp>
      </p:grp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 flipH="1">
            <a:off x="10498680" y="5028840"/>
            <a:ext cx="1159920" cy="1600200"/>
          </a:xfrm>
          <a:prstGeom prst="rect">
            <a:avLst/>
          </a:prstGeom>
          <a:ln w="0">
            <a:noFill/>
          </a:ln>
        </p:spPr>
      </p:pic>
      <p:sp>
        <p:nvSpPr>
          <p:cNvPr id="82" name=""/>
          <p:cNvSpPr/>
          <p:nvPr/>
        </p:nvSpPr>
        <p:spPr>
          <a:xfrm>
            <a:off x="6172200" y="5257800"/>
            <a:ext cx="1426680" cy="107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9160">
            <a:solidFill>
              <a:srgbClr val="ffa000">
                <a:lumOff val="0"/>
              </a:srgbClr>
            </a:solidFill>
            <a:round/>
          </a:ln>
          <a:effectLst>
            <a:outerShdw blurRad="25560" dir="0" dist="0" rotWithShape="0">
              <a:srgbClr val="15171c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100" spc="-1" strike="noStrike">
                <a:solidFill>
                  <a:schemeClr val="dk1">
                    <a:lumMod val="50000"/>
                  </a:schemeClr>
                </a:solidFill>
                <a:latin typeface="Arial"/>
              </a:rPr>
              <a:t>&lt;!DOCTYPE html&gt;</a:t>
            </a:r>
            <a:br>
              <a:rPr sz="1100"/>
            </a:br>
            <a:r>
              <a:rPr b="0" i="1" lang="en-US" sz="1100" spc="-1" strike="noStrike">
                <a:solidFill>
                  <a:schemeClr val="dk1">
                    <a:lumMod val="50000"/>
                  </a:schemeClr>
                </a:solidFill>
                <a:latin typeface="Arial"/>
              </a:rPr>
              <a:t>&lt;html&gt;&lt;head&gt;&lt;title&gt;</a:t>
            </a:r>
            <a:br>
              <a:rPr sz="1100"/>
            </a:br>
            <a:r>
              <a:rPr b="0" i="1" lang="en-US" sz="1100" spc="-1" strike="noStrike">
                <a:solidFill>
                  <a:schemeClr val="dk1">
                    <a:lumMod val="50000"/>
                  </a:schemeClr>
                </a:solidFill>
                <a:latin typeface="Arial"/>
              </a:rPr>
              <a:t>Google&lt;/title&gt;…</a:t>
            </a:r>
            <a:br>
              <a:rPr sz="1100"/>
            </a:br>
            <a:r>
              <a:rPr b="0" i="1" lang="en-US" sz="1100" spc="-1" strike="noStrike">
                <a:solidFill>
                  <a:schemeClr val="dk1">
                    <a:lumMod val="50000"/>
                  </a:schemeClr>
                </a:solidFill>
                <a:latin typeface="Arial"/>
              </a:rPr>
              <a:t>&lt;/head&gt;&lt;body&gt;…</a:t>
            </a:r>
            <a:br>
              <a:rPr sz="1100"/>
            </a:br>
            <a:r>
              <a:rPr b="0" i="1" lang="en-US" sz="1100" spc="-1" strike="noStrike">
                <a:solidFill>
                  <a:schemeClr val="dk1">
                    <a:lumMod val="50000"/>
                  </a:schemeClr>
                </a:solidFill>
                <a:latin typeface="Arial"/>
              </a:rPr>
              <a:t>&lt;intput ..&gt;&lt;button/&gt;</a:t>
            </a:r>
            <a:br>
              <a:rPr sz="1100"/>
            </a:br>
            <a:r>
              <a:rPr b="0" i="1" lang="en-US" sz="1100" spc="-1" strike="noStrike">
                <a:solidFill>
                  <a:schemeClr val="dk1">
                    <a:lumMod val="50000"/>
                  </a:schemeClr>
                </a:solidFill>
                <a:latin typeface="Arial"/>
              </a:rPr>
              <a:t>…&lt;/body&gt;&lt;/html&gt;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2743200" y="5257800"/>
            <a:ext cx="2322360" cy="1294920"/>
          </a:xfrm>
          <a:prstGeom prst="rect">
            <a:avLst/>
          </a:prstGeom>
          <a:ln w="0">
            <a:noFill/>
          </a:ln>
          <a:effectLst>
            <a:outerShdw blurRad="50760" dir="0" dist="0" rotWithShape="0">
              <a:srgbClr val="15171c"/>
            </a:outerShdw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Num" idx="13"/>
          </p:nvPr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D5A1623-5435-4E4D-B817-7CA8391B7D5D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4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6640" cy="547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Хипертекст е текст съдъращ линкове (хипервръзки) към други ресури и информация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chemeClr val="dk1"/>
                </a:solidFill>
                <a:latin typeface="Calibri"/>
              </a:rPr>
              <a:t>Тази идея довежда до интернета, който познаваме днес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69000" cy="88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4000" spc="-1" strike="noStrike">
                <a:solidFill>
                  <a:schemeClr val="lt2"/>
                </a:solidFill>
                <a:latin typeface="Calibri"/>
              </a:rPr>
              <a:t>Какво е хипертекст?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729320" y="3657600"/>
            <a:ext cx="2733120" cy="273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Num" idx="14"/>
          </p:nvPr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A8E1825-AFEB-4326-BF8B-8CC2D4D753F4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5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90440" y="1196280"/>
            <a:ext cx="11816640" cy="547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t">
            <a:normAutofit/>
          </a:bodyPr>
          <a:p>
            <a:pPr marL="360360" indent="-360360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chemeClr val="dk1"/>
                </a:solidFill>
                <a:latin typeface="Calibri"/>
                <a:ea typeface="Noto Sans CJK SC"/>
              </a:rPr>
              <a:t>HTML </a:t>
            </a:r>
            <a:r>
              <a:rPr b="0" lang="en-US" sz="3400" spc="-1" strike="noStrike">
                <a:solidFill>
                  <a:schemeClr val="dk1"/>
                </a:solidFill>
                <a:latin typeface="Calibri"/>
                <a:ea typeface="Noto Sans CJK SC"/>
              </a:rPr>
              <a:t>описва текст съдържащ линкове и форматиране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chemeClr val="dk1"/>
                </a:solidFill>
                <a:latin typeface="Calibri"/>
                <a:ea typeface="Noto Sans CJK SC"/>
              </a:rPr>
              <a:t>За целта се използват </a:t>
            </a:r>
            <a:r>
              <a:rPr b="1" lang="en-US" sz="3400" spc="-1" strike="noStrike">
                <a:solidFill>
                  <a:srgbClr val="bf7800"/>
                </a:solidFill>
                <a:latin typeface="Calibri"/>
                <a:ea typeface="Noto Sans CJK SC"/>
              </a:rPr>
              <a:t>тагове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  <a:ea typeface="Noto Sans CJK SC"/>
              </a:rPr>
              <a:t>, описващи форматирането: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69000" cy="88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4000" spc="-1" strike="noStrike">
                <a:solidFill>
                  <a:schemeClr val="lt2"/>
                </a:solidFill>
                <a:latin typeface="Calibri"/>
              </a:rPr>
              <a:t>Какво е HTML?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1" name=""/>
          <p:cNvGrpSpPr/>
          <p:nvPr/>
        </p:nvGrpSpPr>
        <p:grpSpPr>
          <a:xfrm>
            <a:off x="1937520" y="3730680"/>
            <a:ext cx="8316000" cy="2303280"/>
            <a:chOff x="1937520" y="3730680"/>
            <a:chExt cx="8316000" cy="2303280"/>
          </a:xfrm>
        </p:grpSpPr>
        <p:pic>
          <p:nvPicPr>
            <p:cNvPr id="92" name="" descr=""/>
            <p:cNvPicPr/>
            <p:nvPr/>
          </p:nvPicPr>
          <p:blipFill>
            <a:blip r:embed="rId1"/>
            <a:stretch/>
          </p:blipFill>
          <p:spPr>
            <a:xfrm>
              <a:off x="1937520" y="3730680"/>
              <a:ext cx="2541240" cy="2303280"/>
            </a:xfrm>
            <a:prstGeom prst="rect">
              <a:avLst/>
            </a:prstGeom>
            <a:ln w="0">
              <a:noFill/>
            </a:ln>
            <a:effectLst>
              <a:outerShdw blurRad="38160" dir="2700000" dist="16800" rotWithShape="0">
                <a:srgbClr val="808080"/>
              </a:outerShdw>
            </a:effectLst>
          </p:spPr>
        </p:pic>
        <p:sp>
          <p:nvSpPr>
            <p:cNvPr id="93" name="Arrow: Right 1"/>
            <p:cNvSpPr/>
            <p:nvPr/>
          </p:nvSpPr>
          <p:spPr>
            <a:xfrm>
              <a:off x="4937040" y="4640040"/>
              <a:ext cx="1096200" cy="552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a000"/>
            </a:solidFill>
            <a:ln>
              <a:solidFill>
                <a:srgbClr val="805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2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4" name="Code Box 3"/>
            <p:cNvSpPr/>
            <p:nvPr/>
          </p:nvSpPr>
          <p:spPr>
            <a:xfrm>
              <a:off x="6400080" y="4553640"/>
              <a:ext cx="3853440" cy="115452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rgbClr val="11223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44000" rIns="144000" tIns="108000" bIns="108000" anchor="t">
              <a:spAutoFit/>
            </a:bodyPr>
            <a:p>
              <a:pPr defTabSz="1218600">
                <a:lnSpc>
                  <a:spcPct val="110000"/>
                </a:lnSpc>
              </a:pPr>
              <a:r>
                <a:rPr b="1" lang="en-US" sz="2800" spc="-1" strike="noStrike">
                  <a:solidFill>
                    <a:schemeClr val="dk1"/>
                  </a:solidFill>
                  <a:latin typeface="Consolas"/>
                </a:rPr>
                <a:t>text </a:t>
              </a:r>
              <a:r>
                <a:rPr b="1" lang="en-US" sz="2800" spc="-1" strike="noStrike">
                  <a:solidFill>
                    <a:schemeClr val="lt1"/>
                  </a:solidFill>
                  <a:latin typeface="Consolas"/>
                </a:rPr>
                <a:t>&lt;strong&gt;</a:t>
              </a:r>
              <a:r>
                <a:rPr b="1" lang="en-US" sz="2800" spc="-1" strike="noStrike">
                  <a:solidFill>
                    <a:schemeClr val="dk1"/>
                  </a:solidFill>
                  <a:latin typeface="Consolas"/>
                </a:rPr>
                <a:t>bold text</a:t>
              </a:r>
              <a:r>
                <a:rPr b="1" lang="en-US" sz="2800" spc="-1" strike="noStrike">
                  <a:solidFill>
                    <a:schemeClr val="lt1"/>
                  </a:solidFill>
                  <a:latin typeface="Consolas"/>
                </a:rPr>
                <a:t>&lt;/strong&gt;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15240" y="5585760"/>
            <a:ext cx="10960200" cy="76680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algn="ctr" defTabSz="12186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Примерна страница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0200" cy="76680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algn="ctr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390" spc="-1" strike="noStrike">
                <a:solidFill>
                  <a:schemeClr val="dk1"/>
                </a:solidFill>
                <a:latin typeface="Calibri"/>
              </a:rPr>
              <a:t>Общ изглед на HTML страница</a:t>
            </a:r>
            <a:endParaRPr b="0" lang="en-US" sz="53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114800" y="457200"/>
            <a:ext cx="3930840" cy="393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1"/>
          <p:cNvSpPr/>
          <p:nvPr/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4EE7FC74-F686-43BB-A629-60F327A0C5E6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6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3034440" y="1288800"/>
            <a:ext cx="7875000" cy="53524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dk1">
                <a:lumMod val="50000"/>
              </a:schemeClr>
            </a:solidFill>
            <a:round/>
          </a:ln>
        </p:spPr>
        <p:txBody>
          <a:bodyPr lIns="144000" rIns="144000" tIns="108000" bIns="108000" anchor="t">
            <a:noAutofit/>
          </a:bodyPr>
          <a:p>
            <a:pPr marL="360360" indent="-360360" defTabSz="1218600">
              <a:lnSpc>
                <a:spcPct val="105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&lt;!DOCTYPE html&gt;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&lt;html&gt;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&lt;head&gt;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chemeClr val="lt1"/>
                </a:solidFill>
                <a:latin typeface="Consolas"/>
              </a:rPr>
              <a:t>&lt;title&gt;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Моята страница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&lt;/title&gt;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&lt;/head&gt;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</a:rPr>
              <a:t>&lt;body&gt;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chemeClr val="dk1"/>
                </a:solidFill>
                <a:latin typeface="Consolas"/>
              </a:rPr>
              <a:t>Добре дошли в моята страница!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  <a:ea typeface="Droid Sans"/>
              </a:rPr>
              <a:t>    </a:t>
            </a:r>
            <a:r>
              <a:rPr b="1" lang="en-US" sz="2800" spc="-1" strike="noStrike">
                <a:solidFill>
                  <a:schemeClr val="accent5"/>
                </a:solidFill>
                <a:latin typeface="Consolas"/>
                <a:ea typeface="Droid Sans"/>
              </a:rPr>
              <a:t>&lt;!-- коментар --&gt;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onsolas"/>
                <a:ea typeface="Droid Sans"/>
              </a:rPr>
              <a:t>  </a:t>
            </a:r>
            <a:r>
              <a:rPr b="1" lang="en-US" sz="2800" spc="-1" strike="noStrike">
                <a:solidFill>
                  <a:srgbClr val="bf7800"/>
                </a:solidFill>
                <a:latin typeface="Consolas"/>
                <a:ea typeface="Droid Sans"/>
              </a:rPr>
              <a:t>&lt;/body&gt;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60360" indent="-360360" defTabSz="1218600">
              <a:lnSpc>
                <a:spcPct val="105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bf7800"/>
                </a:solidFill>
                <a:latin typeface="Consolas"/>
                <a:ea typeface="Droid Sans"/>
              </a:rPr>
              <a:t>&lt;/html&gt;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38040" cy="88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lt2"/>
                </a:solidFill>
                <a:latin typeface="Calibri"/>
              </a:rPr>
              <a:t>HTML страница – обща структура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AutoShape 1"/>
          <p:cNvSpPr/>
          <p:nvPr/>
        </p:nvSpPr>
        <p:spPr>
          <a:xfrm>
            <a:off x="7132320" y="1152720"/>
            <a:ext cx="3656880" cy="1045800"/>
          </a:xfrm>
          <a:prstGeom prst="wedgeRoundRectCallout">
            <a:avLst>
              <a:gd name="adj1" fmla="val -76493"/>
              <a:gd name="adj2" fmla="val -2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Задаваме типа на документа като HTML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AutoShape 2"/>
          <p:cNvSpPr/>
          <p:nvPr/>
        </p:nvSpPr>
        <p:spPr>
          <a:xfrm>
            <a:off x="91440" y="2981520"/>
            <a:ext cx="3382560" cy="1045800"/>
          </a:xfrm>
          <a:prstGeom prst="wedgeRoundRectCallout">
            <a:avLst>
              <a:gd name="adj1" fmla="val 59064"/>
              <a:gd name="adj2" fmla="val -53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В &lt;head&gt; oписваме страницата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AutoShape 3"/>
          <p:cNvSpPr/>
          <p:nvPr/>
        </p:nvSpPr>
        <p:spPr>
          <a:xfrm>
            <a:off x="6165360" y="3474720"/>
            <a:ext cx="3709440" cy="1045800"/>
          </a:xfrm>
          <a:prstGeom prst="wedgeRoundRectCallout">
            <a:avLst>
              <a:gd name="adj1" fmla="val -85597"/>
              <a:gd name="adj2" fmla="val 280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В &lt;body&gt; слагаме съдържанието.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AutoShape 4"/>
          <p:cNvSpPr/>
          <p:nvPr/>
        </p:nvSpPr>
        <p:spPr>
          <a:xfrm>
            <a:off x="91440" y="4590360"/>
            <a:ext cx="3069360" cy="1045800"/>
          </a:xfrm>
          <a:prstGeom prst="wedgeRoundRectCallout">
            <a:avLst>
              <a:gd name="adj1" fmla="val 73238"/>
              <a:gd name="adj2" fmla="val -279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Текста поставяме директно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AutoShape 5"/>
          <p:cNvSpPr/>
          <p:nvPr/>
        </p:nvSpPr>
        <p:spPr>
          <a:xfrm>
            <a:off x="6988320" y="5669280"/>
            <a:ext cx="3709440" cy="1045800"/>
          </a:xfrm>
          <a:prstGeom prst="wedgeRoundRectCallout">
            <a:avLst>
              <a:gd name="adj1" fmla="val -82376"/>
              <a:gd name="adj2" fmla="val -554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Коментарите не се изпълняват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350520" y="1600200"/>
            <a:ext cx="7164720" cy="4345200"/>
          </a:xfrm>
          <a:prstGeom prst="rect">
            <a:avLst/>
          </a:prstGeom>
          <a:ln w="0">
            <a:noFill/>
          </a:ln>
          <a:effectLst>
            <a:outerShdw blurRad="63360" dir="0" dist="0" rotWithShape="0">
              <a:srgbClr val="15171c"/>
            </a:outerShdw>
          </a:effectLst>
        </p:spPr>
      </p:pic>
      <p:sp>
        <p:nvSpPr>
          <p:cNvPr id="107" name="Slide Number 3"/>
          <p:cNvSpPr/>
          <p:nvPr/>
        </p:nvSpPr>
        <p:spPr>
          <a:xfrm>
            <a:off x="11752920" y="6507000"/>
            <a:ext cx="36612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3A81BC2A-96B3-4846-9C46-DB5C36C938B2}" type="slidenum">
              <a:rPr b="0" lang="en-US" sz="1000" spc="-1" strike="noStrike">
                <a:solidFill>
                  <a:schemeClr val="dk1"/>
                </a:solidFill>
                <a:latin typeface="Calibri"/>
              </a:rPr>
              <a:t>6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10238040" cy="881280"/>
          </a:xfrm>
          <a:prstGeom prst="rect">
            <a:avLst/>
          </a:prstGeom>
          <a:noFill/>
          <a:ln w="0">
            <a:noFill/>
          </a:ln>
        </p:spPr>
        <p:txBody>
          <a:bodyPr lIns="108000" rIns="108000" tIns="36000" bIns="36000" anchor="ctr">
            <a:noAutofit/>
          </a:bodyPr>
          <a:p>
            <a:pPr indent="0" defTabSz="121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lt2"/>
                </a:solidFill>
                <a:latin typeface="Calibri"/>
              </a:rPr>
              <a:t>HTML страница – обща структура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AutoShape 6"/>
          <p:cNvSpPr/>
          <p:nvPr/>
        </p:nvSpPr>
        <p:spPr>
          <a:xfrm>
            <a:off x="7544160" y="1941840"/>
            <a:ext cx="3656880" cy="572760"/>
          </a:xfrm>
          <a:prstGeom prst="wedgeRoundRectCallout">
            <a:avLst>
              <a:gd name="adj1" fmla="val -67519"/>
              <a:gd name="adj2" fmla="val 16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HTML файл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AutoShape 7"/>
          <p:cNvSpPr/>
          <p:nvPr/>
        </p:nvSpPr>
        <p:spPr>
          <a:xfrm>
            <a:off x="6400800" y="3084840"/>
            <a:ext cx="3382560" cy="572760"/>
          </a:xfrm>
          <a:prstGeom prst="wedgeRoundRectCallout">
            <a:avLst>
              <a:gd name="adj1" fmla="val -62800"/>
              <a:gd name="adj2" fmla="val -53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Параграф (p)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AutoShape 8"/>
          <p:cNvSpPr/>
          <p:nvPr/>
        </p:nvSpPr>
        <p:spPr>
          <a:xfrm>
            <a:off x="176400" y="3657600"/>
            <a:ext cx="3709440" cy="572760"/>
          </a:xfrm>
          <a:prstGeom prst="wedgeRoundRectCallout">
            <a:avLst>
              <a:gd name="adj1" fmla="val 44420"/>
              <a:gd name="adj2" fmla="val -1508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Съдържание (body)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AutoShape 9"/>
          <p:cNvSpPr/>
          <p:nvPr/>
        </p:nvSpPr>
        <p:spPr>
          <a:xfrm>
            <a:off x="228600" y="1143000"/>
            <a:ext cx="3200040" cy="572760"/>
          </a:xfrm>
          <a:prstGeom prst="wedgeRoundRectCallout">
            <a:avLst>
              <a:gd name="adj1" fmla="val 67129"/>
              <a:gd name="adj2" fmla="val 437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rgbClr val="1a334c">
                <a:alpha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Заглавие (title)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4079</TotalTime>
  <Application>LibreOffice/24.2.4.2$Linux_X86_64 LibreOffice_project/420$Build-2</Application>
  <AppVersion>15.0000</AppVersion>
  <Words>1505</Words>
  <Paragraphs>265</Paragraphs>
  <Company>BG-IT-Edu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2018-05-23T13:08:44Z</dcterms:created>
  <dc:creator>BG-IT-Edu</dc:creator>
  <dc:description>Open Programming and IT Courseware for IT Teachers (BG-IT-Edu): https://github.com/BG-IT-Edu
With the kind support of SoftUni: https://softuni.bg</dc:description>
  <cp:keywords>programming training course</cp:keywords>
  <dc:language>en-US</dc:language>
  <cp:lastModifiedBy/>
  <dcterms:modified xsi:type="dcterms:W3CDTF">2024-09-09T15:57:34Z</dcterms:modified>
  <cp:revision>99</cp:revision>
  <dc:subject>Software Development</dc:subject>
  <dc:title>SoftUni Foundation - Open Courseware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22</vt:i4>
  </property>
  <property fmtid="{D5CDD505-2E9C-101B-9397-08002B2CF9AE}" pid="3" name="PresentationFormat">
    <vt:lpwstr>Widescreen</vt:lpwstr>
  </property>
  <property fmtid="{D5CDD505-2E9C-101B-9397-08002B2CF9AE}" pid="4" name="Slides">
    <vt:i4>22</vt:i4>
  </property>
</Properties>
</file>