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730" r:id="rId4"/>
    <p:sldId id="728" r:id="rId5"/>
    <p:sldId id="420" r:id="rId6"/>
    <p:sldId id="733" r:id="rId7"/>
    <p:sldId id="72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0" r:id="rId17"/>
    <p:sldId id="271" r:id="rId18"/>
    <p:sldId id="272" r:id="rId19"/>
    <p:sldId id="267" r:id="rId20"/>
    <p:sldId id="268" r:id="rId21"/>
    <p:sldId id="26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731" r:id="rId36"/>
    <p:sldId id="73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2F0C359-9290-476C-A188-267A9F061838}">
          <p14:sldIdLst>
            <p14:sldId id="256"/>
            <p14:sldId id="257"/>
          </p14:sldIdLst>
        </p14:section>
        <p14:section name="Структури от данни" id="{B4313D5A-4860-41C6-9ED1-ED09D2CBF358}">
          <p14:sldIdLst>
            <p14:sldId id="730"/>
            <p14:sldId id="728"/>
            <p14:sldId id="420"/>
            <p14:sldId id="733"/>
            <p14:sldId id="729"/>
          </p14:sldIdLst>
        </p14:section>
        <p14:section name="Стек" id="{4C0A2BF5-49EF-49B2-A251-E79272C1AAE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67"/>
            <p14:sldId id="268"/>
            <p14:sldId id="269"/>
            <p14:sldId id="273"/>
            <p14:sldId id="274"/>
          </p14:sldIdLst>
        </p14:section>
        <p14:section name="Опашка" id="{04BECADB-C72E-434C-BEB7-9CC77409AC7C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Обобщение" id="{9A98DF4E-184C-450F-B9CE-FD68AD43BF64}">
          <p14:sldIdLst>
            <p14:sldId id="285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68461-8E56-16B8-BD0A-FC2CC835EA6B}" v="1531" dt="2023-01-14T16:19:50.330"/>
    <p1510:client id="{5992B379-B65A-DB22-6815-CA68CA218BB1}" v="630" dt="2023-01-14T13:30:24.937"/>
    <p1510:client id="{DD791CBB-6F88-BB84-3DFB-2EE01EA20AB3}" v="182" dt="2023-01-16T20:48:28.6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7" autoAdjust="0"/>
    <p:restoredTop sz="95215" autoAdjust="0"/>
  </p:normalViewPr>
  <p:slideViewPr>
    <p:cSldViewPr showGuides="1">
      <p:cViewPr varScale="1">
        <p:scale>
          <a:sx n="129" d="100"/>
          <a:sy n="129" d="100"/>
        </p:scale>
        <p:origin x="216" y="6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62B32D-5D5E-4150-914E-70D3D6C612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114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E65D95-7F2C-4782-8DA3-FE29C1786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75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C44770-C2DD-4026-960B-6114EA43A3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19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EA5CA4-3987-4866-97D0-664471004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333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BE7A0F-30E1-4FF8-B305-1061A514F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6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8B09E7-48B2-4964-86EF-E54893F6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496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F2D31C-452D-42BA-BEFE-1D2C2FC63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999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74A933-AA1F-4169-8E52-672F4D17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53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Последователност от елементи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Стек и опашка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>
                <a:ea typeface="+mn-lt"/>
                <a:cs typeface="+mn-lt"/>
              </a:rPr>
              <a:t>Софтуерен 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>
                <a:ea typeface="+mn-lt"/>
                <a:cs typeface="+mn-lt"/>
              </a:rPr>
              <a:t>СофтУни</a:t>
            </a:r>
            <a:endParaRPr lang="en-US" sz="2750" b="0" dirty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47472"/>
            <a:ext cx="3252062" cy="437098"/>
          </a:xfrm>
        </p:spPr>
        <p:txBody>
          <a:bodyPr/>
          <a:lstStyle/>
          <a:p>
            <a:r>
              <a:rPr lang="en-US" sz="2350" dirty="0">
                <a:ea typeface="+mn-lt"/>
                <a:cs typeface="+mn-lt"/>
              </a:rPr>
              <a:t>Преподавателски екип</a:t>
            </a:r>
            <a:endParaRPr lang="en-US" sz="2350" b="0" dirty="0">
              <a:ea typeface="+mn-lt"/>
              <a:cs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919" y="2204864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2032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</a:t>
            </a:r>
            <a:r>
              <a:rPr lang="bg-BG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alibri"/>
              </a:rPr>
              <a:t>Вкарване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на елемент в края</a:t>
            </a:r>
            <a:endParaRPr lang="en-US" sz="3750" b="1" kern="12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99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1999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F59AFE2-54DA-4877-A3D4-FFD1E114D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2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5086" y="3656638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5087" y="4344979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Премахане и връщане на последния елемент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3546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4335CA4-3C7A-4687-9878-35A24B89C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8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5086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7536" y="-8630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Връщане на последния елемент</a:t>
            </a:r>
            <a:endParaRPr lang="en-US" sz="3799" b="1" dirty="0">
              <a:solidFill>
                <a:schemeClr val="bg2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6CBCF53-F163-434C-8115-BEC7523D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C8378-A935-456E-9D60-5FB9D10EC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програма, която:</a:t>
            </a:r>
            <a:endParaRPr lang="bg-BG" dirty="0"/>
          </a:p>
          <a:p>
            <a:pPr lvl="1" indent="-360045"/>
            <a:r>
              <a:rPr lang="en-US" sz="3400" dirty="0"/>
              <a:t>Чете </a:t>
            </a:r>
            <a:r>
              <a:rPr lang="en-US" sz="3400" b="1" dirty="0">
                <a:solidFill>
                  <a:schemeClr val="bg1"/>
                </a:solidFill>
              </a:rPr>
              <a:t>вход от низ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Обръща</a:t>
            </a:r>
            <a:r>
              <a:rPr lang="en-US" sz="3400" dirty="0"/>
              <a:t> го чрез </a:t>
            </a:r>
            <a:r>
              <a:rPr lang="en-US" sz="3400" b="1" dirty="0">
                <a:solidFill>
                  <a:schemeClr val="bg1"/>
                </a:solidFill>
              </a:rPr>
              <a:t>стек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Обърнат</a:t>
            </a:r>
            <a:r>
              <a:rPr lang="en-US" sz="3950" dirty="0"/>
              <a:t> низ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7449" y="3534030"/>
            <a:ext cx="228540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05586" y="3534030"/>
            <a:ext cx="245980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#C evoL I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22352" y="3653294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448" y="4584328"/>
            <a:ext cx="399945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9582" y="4584328"/>
            <a:ext cx="402886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seueuQ dna skcatS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98611" y="470356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10B29F-F5D7-4220-9455-E9230006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bg-BG" sz="3950" dirty="0"/>
              <a:t>Обърнат</a:t>
            </a:r>
            <a:r>
              <a:rPr lang="en-US" sz="3950" dirty="0">
                <a:ea typeface="+mj-lt"/>
                <a:cs typeface="+mj-lt"/>
              </a:rPr>
              <a:t> низ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2396" y="1269000"/>
            <a:ext cx="10707211" cy="495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EC7E3C-5CAB-4F81-A1ED-6B77398A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0098-61F6-4EC1-8CAA-24FCEF06A645}"/>
              </a:ext>
            </a:extLst>
          </p:cNvPr>
          <p:cNvSpPr txBox="1"/>
          <p:nvPr/>
        </p:nvSpPr>
        <p:spPr>
          <a:xfrm>
            <a:off x="763389" y="63540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 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 в Judge</a:t>
            </a:r>
            <a:r>
              <a:rPr lang="en-US" sz="1750" dirty="0"/>
              <a:t>: </a:t>
            </a:r>
            <a:r>
              <a:rPr lang="en-US" sz="1750" u="sng" dirty="0">
                <a:hlinkClick r:id="rId2"/>
              </a:rPr>
              <a:t>https://judge.softuni.org/Contests/Practice/Index/4153#0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1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Стек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6000" y="1359001"/>
            <a:ext cx="9962150" cy="4944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  <a:endParaRPr lang="bg-BG" sz="3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857" y="3834000"/>
            <a:ext cx="3632030" cy="539742"/>
          </a:xfrm>
          <a:prstGeom prst="wedgeRoundRectCallout">
            <a:avLst>
              <a:gd name="adj1" fmla="val -63849"/>
              <a:gd name="adj2" fmla="val 13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Превръща стека в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масив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828" y="4716699"/>
            <a:ext cx="4001532" cy="595185"/>
          </a:xfrm>
          <a:prstGeom prst="wedgeRoundRectCallout">
            <a:avLst>
              <a:gd name="adj1" fmla="val -74723"/>
              <a:gd name="adj2" fmla="val -15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</a:t>
            </a:r>
            <a:r>
              <a:rPr lang="en-US" sz="2400" b="1" dirty="0">
                <a:solidFill>
                  <a:srgbClr val="FFFFFF"/>
                </a:solidFill>
              </a:rPr>
              <a:t> всички елементи 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538" y="5558639"/>
            <a:ext cx="4772635" cy="595184"/>
          </a:xfrm>
          <a:prstGeom prst="wedgeRoundRectCallout">
            <a:avLst>
              <a:gd name="adj1" fmla="val -65097"/>
              <a:gd name="adj2" fmla="val -36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Преоразмерява</a:t>
            </a:r>
            <a:r>
              <a:rPr lang="en-US" sz="2400" b="1" dirty="0">
                <a:solidFill>
                  <a:srgbClr val="FFFFFF"/>
                </a:solidFill>
                <a:cs typeface="Calibri"/>
              </a:rPr>
              <a:t> вътрешния масив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77FC83-3A27-48B7-BCD1-863831593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C07DE55F-537E-FD10-6BB9-BD8192CB5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570" y="2034258"/>
            <a:ext cx="4001531" cy="539742"/>
          </a:xfrm>
          <a:prstGeom prst="wedgeRoundRectCallout">
            <a:avLst>
              <a:gd name="adj1" fmla="val -77827"/>
              <a:gd name="adj2" fmla="val 7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Връща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броя</a:t>
            </a:r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 на елементите</a:t>
            </a:r>
            <a:endParaRPr lang="bg-BG" sz="2400" dirty="0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E4AB8CAC-A7F3-2664-627B-0469ED79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119" y="2790353"/>
            <a:ext cx="3632031" cy="818647"/>
          </a:xfrm>
          <a:prstGeom prst="wedgeRoundRectCallout">
            <a:avLst>
              <a:gd name="adj1" fmla="val -57540"/>
              <a:gd name="adj2" fmla="val 25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Проверява дали стекът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съдържа елемента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3911-FAA1-45B7-B4B1-345F64D1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Пресметнете </a:t>
            </a:r>
            <a:r>
              <a:rPr lang="en-US" sz="3600" b="1" dirty="0">
                <a:solidFill>
                  <a:schemeClr val="bg1"/>
                </a:solidFill>
              </a:rPr>
              <a:t>сумата на числата от стека</a:t>
            </a:r>
            <a:endParaRPr lang="bg-BG" dirty="0">
              <a:solidFill>
                <a:schemeClr val="bg1"/>
              </a:solidFill>
            </a:endParaRPr>
          </a:p>
          <a:p>
            <a:pPr marL="899795" lvl="1" indent="-456565">
              <a:buClr>
                <a:schemeClr val="tx1"/>
              </a:buClr>
            </a:pPr>
            <a:r>
              <a:rPr lang="en-US" sz="3400" dirty="0">
                <a:cs typeface="Calibri"/>
              </a:rPr>
              <a:t>Преди това ще получавате команди 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/>
              <a:t>:</a:t>
            </a:r>
            <a:r>
              <a:rPr lang="en-US" sz="3200" dirty="0"/>
              <a:t> добавя две числа</a:t>
            </a:r>
            <a:endParaRPr lang="en-US" dirty="0"/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: премахва n на брой числа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Сума на стек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9301" y="4267420"/>
            <a:ext cx="1677593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3999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3338" y="4821275"/>
            <a:ext cx="144742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6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824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362" y="4082802"/>
            <a:ext cx="2046942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4799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8749" y="4821275"/>
            <a:ext cx="167596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192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365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460AF3F-98BF-499F-B53A-D780FE1ED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27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стек (1)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944" y="1336536"/>
            <a:ext cx="11771705" cy="51704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input =    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Stack&lt;int&gt; stack = new Stack&lt;int&gt;(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input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   // TODO:</a:t>
            </a:r>
            <a:r>
              <a:rPr lang="bg-BG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Добавете числата</a:t>
            </a:r>
            <a:endParaRPr lang="bg-BG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else if(…)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2491C20-42DA-41D3-B42B-0D9F5A70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2443" y="1179000"/>
            <a:ext cx="11067117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</a:t>
            </a:r>
            <a:r>
              <a:rPr lang="en-US" sz="2599" b="1" noProof="1">
                <a:latin typeface="Consolas" panose="020B0609020204030204" pitchFamily="49" charset="0"/>
              </a:rPr>
              <a:t>var</a:t>
            </a:r>
            <a:r>
              <a:rPr lang="en-US" sz="2599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599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for (int i = 0; i &lt; countOfRemovedNums;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noProof="1">
                <a:latin typeface="Consolas" panose="020B0609020204030204" pitchFamily="49" charset="0"/>
              </a:rPr>
              <a:t>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стек</a:t>
            </a:r>
            <a:r>
              <a:rPr lang="en-US" sz="3950" dirty="0"/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8EAAB3-F170-4F50-BE18-CD52CB7BB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9AC15-802F-4F4F-A1B9-C62F084FA079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https://judge.softuni.org/Contests/Practice/Index/4153#1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6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379590" cy="5561125"/>
          </a:xfrm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ea typeface="+mn-lt"/>
                <a:cs typeface="+mn-lt"/>
              </a:rPr>
              <a:t>Създайте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прост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калкулатор</a:t>
            </a:r>
            <a:r>
              <a:rPr lang="en-US" sz="3600" dirty="0">
                <a:ea typeface="+mn-lt"/>
                <a:cs typeface="+mn-lt"/>
              </a:rPr>
              <a:t>, който може да пресмята 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прости изра</a:t>
            </a:r>
            <a:r>
              <a:rPr lang="bg-BG" sz="3600" dirty="0">
                <a:ea typeface="+mn-lt"/>
                <a:cs typeface="+mn-lt"/>
              </a:rPr>
              <a:t>з</a:t>
            </a:r>
            <a:r>
              <a:rPr lang="en-US" sz="3600" dirty="0">
                <a:ea typeface="+mn-lt"/>
                <a:cs typeface="+mn-lt"/>
              </a:rPr>
              <a:t>и (само събиране и изваждане)</a:t>
            </a:r>
            <a:endParaRPr lang="bg-BG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Прост </a:t>
            </a:r>
            <a:r>
              <a:rPr lang="bg-BG" sz="3950" dirty="0"/>
              <a:t>калкулатор</a:t>
            </a:r>
            <a:endParaRPr lang="en-US" sz="395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7149" y="2861043"/>
            <a:ext cx="432952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58309" y="2869221"/>
            <a:ext cx="71824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14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399038" y="2981827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94542" y="3654314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95267" y="3648265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99038" y="376750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4441536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1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4435487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6399038" y="4554726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5228758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0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5222709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6399038" y="534194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EBBE7D-72FC-4F65-B2B9-8ABD46417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0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158218-8E6A-89B5-7DED-E61EC3B83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͏͏</a:t>
            </a:r>
            <a:r>
              <a:rPr lang="bg-BG" sz="3550" b="1" dirty="0">
                <a:solidFill>
                  <a:schemeClr val="bg1"/>
                </a:solidFill>
              </a:rPr>
              <a:t>Структури</a:t>
            </a:r>
            <a:r>
              <a:rPr lang="en-US" sz="3550" b="1" dirty="0">
                <a:solidFill>
                  <a:schemeClr val="bg1"/>
                </a:solidFill>
              </a:rPr>
              <a:t> от данни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350" dirty="0"/>
              <a:t> Линейни </a:t>
            </a:r>
            <a:r>
              <a:rPr lang="bg-BG" sz="3350" dirty="0"/>
              <a:t>структури </a:t>
            </a:r>
            <a:r>
              <a:rPr lang="en-US" sz="3350" dirty="0"/>
              <a:t>от данни</a:t>
            </a:r>
            <a:endParaRPr lang="en-US" sz="3350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Стек – </a:t>
            </a:r>
            <a:r>
              <a:rPr lang="en-US" sz="3550" b="1" dirty="0">
                <a:solidFill>
                  <a:schemeClr val="bg1"/>
                </a:solidFill>
              </a:rPr>
              <a:t>Stack&lt;T&gt;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Push(), Pop(),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 и Count</a:t>
            </a:r>
            <a:endParaRPr lang="en-US" sz="3350" dirty="0">
              <a:latin typeface="Consolas"/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Опашка – </a:t>
            </a:r>
            <a:r>
              <a:rPr lang="en-US" sz="3550" b="1" dirty="0">
                <a:solidFill>
                  <a:schemeClr val="bg1"/>
                </a:solidFill>
              </a:rPr>
              <a:t>Queue&lt;T&gt;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Enqueue(), Dequeue(),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</a:t>
            </a:r>
            <a:r>
              <a:rPr lang="en-US" sz="3350" dirty="0"/>
              <a:t> и </a:t>
            </a:r>
            <a:r>
              <a:rPr lang="en-US" sz="3350" dirty="0">
                <a:latin typeface="Consolas"/>
              </a:rPr>
              <a:t>Count</a:t>
            </a:r>
            <a:endParaRPr lang="en-GB" sz="3399" dirty="0">
              <a:latin typeface="Consolas"/>
              <a:cs typeface="Calibri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GB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FE958-9B33-4FFB-8D94-A761BB679C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7406" y="1396985"/>
            <a:ext cx="10835196" cy="5109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49883" tIns="183552" rIns="449883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stack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Stack&lt;string&gt;(values</a:t>
            </a:r>
            <a:r>
              <a:rPr lang="en-US" sz="27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.Reverse()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while 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stack.Count &gt; 1</a:t>
            </a:r>
            <a:r>
              <a:rPr lang="en-US" sz="2750" b="1" noProof="1">
                <a:latin typeface="Consolas"/>
                <a:cs typeface="Consolas" pitchFamily="49" charset="0"/>
              </a:rPr>
              <a:t>)</a:t>
            </a:r>
            <a:r>
              <a:rPr lang="bg-BG" sz="2750" b="1" noProof="1">
                <a:latin typeface="Consolas"/>
                <a:cs typeface="Consolas" pitchFamily="49" charset="0"/>
              </a:rPr>
              <a:t> 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first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string operator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second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switch за операциите 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939AE1-F98E-4A70-AC69-B72755E92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7336" y="1790657"/>
            <a:ext cx="10257328" cy="4247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9CAF6-6357-4E16-BECD-527839587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90E3-1AF6-4F25-BA19-0B4FCF4BAB7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</a:t>
            </a:r>
            <a:r>
              <a:rPr lang="bg-BG" sz="1750" dirty="0">
                <a:ea typeface="+mn-lt"/>
                <a:cs typeface="+mn-lt"/>
              </a:rPr>
              <a:t> </a:t>
            </a:r>
            <a:r>
              <a:rPr lang="en-US" sz="1750" u="sng" dirty="0">
                <a:hlinkClick r:id="rId2"/>
              </a:rPr>
              <a:t>https://judge.softuni.org/Contests/Practice/Index/4153#2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Даден</a:t>
            </a:r>
            <a:r>
              <a:rPr lang="en-US" sz="3600" dirty="0">
                <a:solidFill>
                  <a:srgbClr val="234465"/>
                </a:solidFill>
              </a:rPr>
              <a:t> е </a:t>
            </a:r>
            <a:r>
              <a:rPr lang="bg-BG" sz="3600" b="1" dirty="0">
                <a:solidFill>
                  <a:schemeClr val="bg1"/>
                </a:solidFill>
              </a:rPr>
              <a:t>аритметичен</a:t>
            </a:r>
            <a:r>
              <a:rPr lang="en-US" sz="3600" b="1" dirty="0">
                <a:solidFill>
                  <a:schemeClr val="bg1"/>
                </a:solidFill>
              </a:rPr>
              <a:t> изра</a:t>
            </a:r>
            <a:r>
              <a:rPr lang="bg-BG" sz="3600" b="1" dirty="0">
                <a:solidFill>
                  <a:schemeClr val="bg1"/>
                </a:solidFill>
              </a:rPr>
              <a:t>з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със скоби (с</a:t>
            </a:r>
            <a:r>
              <a:rPr lang="en-US" sz="3600" b="1" dirty="0">
                <a:solidFill>
                  <a:schemeClr val="bg1"/>
                </a:solidFill>
              </a:rPr>
              <a:t> влагане</a:t>
            </a:r>
            <a:r>
              <a:rPr lang="en-US" sz="3600" dirty="0"/>
              <a:t>)</a:t>
            </a:r>
            <a:endParaRPr lang="bg-BG" sz="3600" dirty="0"/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Извлечете всички подизрази</a:t>
            </a:r>
            <a:r>
              <a:rPr lang="en-US" sz="3600" dirty="0">
                <a:ea typeface="+mn-lt"/>
                <a:cs typeface="+mn-lt"/>
              </a:rPr>
              <a:t> в скоби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</a:t>
            </a:r>
            <a:r>
              <a:rPr lang="en-US" sz="3950" dirty="0">
                <a:ea typeface="+mj-lt"/>
                <a:cs typeface="+mj-lt"/>
              </a:rPr>
              <a:t> Математически скоби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838" y="3363659"/>
            <a:ext cx="708475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155" y="4653136"/>
            <a:ext cx="554612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51" y="4081937"/>
            <a:ext cx="380901" cy="4570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F0CD6D2-DDAD-480F-8D14-DA20B2911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Математически скоби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431" y="1314000"/>
            <a:ext cx="1097714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A2F94B-7D44-4E93-948C-84B369E5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37FD-5440-49C6-B321-DDF8C5CF4BC3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 </a:t>
            </a:r>
            <a:r>
              <a:rPr lang="bg-BG" sz="1750" dirty="0">
                <a:ea typeface="+mn-lt"/>
                <a:cs typeface="+mn-lt"/>
              </a:rPr>
              <a:t>си </a:t>
            </a:r>
            <a:r>
              <a:rPr lang="en-US" sz="1750" dirty="0">
                <a:ea typeface="+mn-lt"/>
                <a:cs typeface="+mn-lt"/>
              </a:rPr>
              <a:t>в Judge: </a:t>
            </a:r>
            <a:r>
              <a:rPr lang="en-US" sz="1750" u="sng" dirty="0">
                <a:hlinkClick r:id="rId2"/>
              </a:rPr>
              <a:t>https://judge.softuni.org/Contests/Practice/Index/4153#3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2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8" y="1295956"/>
            <a:ext cx="2479524" cy="27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6674A86-12B0-8CE9-E016-E34C1CBBFA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>
                <a:latin typeface="Consolas"/>
                <a:cs typeface="Calibri"/>
              </a:rPr>
              <a:t>Enqueue()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600" dirty="0">
                <a:latin typeface="Consolas"/>
                <a:cs typeface="Calibri"/>
              </a:rPr>
              <a:t> </a:t>
            </a:r>
            <a:r>
              <a:rPr lang="en-US" sz="3600" dirty="0">
                <a:latin typeface="Consolas"/>
                <a:cs typeface="Calibri"/>
              </a:rPr>
              <a:t>Dequeue()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600" dirty="0">
                <a:latin typeface="Consolas"/>
                <a:cs typeface="Calibri"/>
              </a:rPr>
              <a:t> </a:t>
            </a:r>
            <a:r>
              <a:rPr lang="en-US" sz="3600" dirty="0">
                <a:latin typeface="Consolas"/>
                <a:cs typeface="Calibri"/>
              </a:rPr>
              <a:t>Peek()</a:t>
            </a:r>
            <a:endParaRPr lang="en-US" sz="3600" dirty="0">
              <a:latin typeface="Consola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5F6A9C-EAC0-4563-9081-F9A20BC2F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Опашка (</a:t>
            </a:r>
            <a:r>
              <a:rPr lang="en-US" dirty="0"/>
              <a:t>Queue)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Опашка</a:t>
            </a:r>
            <a:r>
              <a:rPr lang="bg-BG" sz="3350" b="1" dirty="0">
                <a:solidFill>
                  <a:schemeClr val="bg1"/>
                </a:solidFill>
              </a:rPr>
              <a:t>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осигурява </a:t>
            </a:r>
            <a:r>
              <a:rPr lang="en-US" sz="3350" dirty="0">
                <a:ea typeface="+mn-lt"/>
                <a:cs typeface="+mn-lt"/>
              </a:rPr>
              <a:t>следните функции</a:t>
            </a:r>
            <a:r>
              <a:rPr lang="en-US" sz="3350" b="1" dirty="0"/>
              <a:t>:</a:t>
            </a:r>
            <a:endParaRPr lang="bg-BG" sz="3350" dirty="0"/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Добавяне </a:t>
            </a:r>
            <a:r>
              <a:rPr lang="en-US" sz="3050" dirty="0"/>
              <a:t>на елемент в края на опашката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Премахва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 </a:t>
            </a:r>
            <a:r>
              <a:rPr lang="en-US" sz="3050" dirty="0"/>
              <a:t>на</a:t>
            </a:r>
            <a:r>
              <a:rPr lang="bg-BG" sz="3050" dirty="0"/>
              <a:t> </a:t>
            </a:r>
            <a:r>
              <a:rPr lang="en-US" sz="3050" dirty="0"/>
              <a:t>първия елемент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Връща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</a:t>
            </a:r>
            <a:r>
              <a:rPr lang="bg-BG" sz="3050" b="1" dirty="0">
                <a:solidFill>
                  <a:schemeClr val="bg1"/>
                </a:solidFill>
              </a:rPr>
              <a:t> </a:t>
            </a:r>
            <a:r>
              <a:rPr lang="bg-BG" sz="3050" dirty="0"/>
              <a:t>на п</a:t>
            </a:r>
            <a:r>
              <a:rPr lang="en-US" sz="3050" dirty="0"/>
              <a:t>ървия елемент без да го премахва</a:t>
            </a:r>
            <a:endParaRPr lang="en-US" sz="305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1598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5" y="5832437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5" y="3906391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3A3800C1-0FC4-4A6A-B7AC-2C8ABCBC8A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193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7499" y="3366546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7499" y="3360678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7499" y="335774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50" dirty="0">
                <a:ea typeface="+mn-ea"/>
                <a:cs typeface="Consolas" panose="020B0609020204030204" pitchFamily="49" charset="0"/>
              </a:rPr>
              <a:t>Enqueue() – </a:t>
            </a:r>
            <a:r>
              <a:rPr lang="en-US" sz="3750" dirty="0">
                <a:ea typeface="+mn-ea"/>
                <a:cs typeface="Calibri"/>
              </a:rPr>
              <a:t>Вкарване на елемент в края</a:t>
            </a:r>
            <a:endParaRPr lang="en-US" sz="375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8785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8274BC36-5296-45B1-895F-0321E024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5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033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026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10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Dequeue() – </a:t>
            </a:r>
            <a:r>
              <a:rPr lang="en-US" sz="3200" dirty="0">
                <a:ea typeface="+mn-ea"/>
                <a:cs typeface="Calibri"/>
              </a:rPr>
              <a:t>Премахане и връщане на първия елемент</a:t>
            </a:r>
            <a:endParaRPr lang="en-US" sz="320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7120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5519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C9EBD0A-F1CE-427C-A2F7-553F06C79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5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5986E-6 4.81481E-6 L 0.09377 4.8148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7 4.81481E-6 L 0.25006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155" y="426820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9174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715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Peek() –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Връщане</a:t>
            </a:r>
            <a:r>
              <a:rPr lang="ru-RU" sz="3200" dirty="0">
                <a:ea typeface="+mn-ea"/>
                <a:cs typeface="Consolas" panose="020B0609020204030204" pitchFamily="49" charset="0"/>
              </a:rPr>
              <a:t> на първия елемент без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премахване</a:t>
            </a:r>
            <a:endParaRPr lang="en-US" sz="32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D9810F2-BCBE-4CDF-9DF6-22E4C8DE1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3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3.33333E-6 L 0.15629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>
                <a:cs typeface="Calibri"/>
              </a:rPr>
              <a:t>Деца са се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наредили в кръг</a:t>
            </a:r>
            <a:r>
              <a:rPr lang="en-US" sz="3600" dirty="0">
                <a:cs typeface="Calibri"/>
              </a:rPr>
              <a:t> и си подават горещ картоф по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часовниковата стрелка</a:t>
            </a:r>
            <a:r>
              <a:rPr lang="en-US" sz="3600" dirty="0">
                <a:cs typeface="Calibri"/>
              </a:rPr>
              <a:t>.</a:t>
            </a:r>
          </a:p>
          <a:p>
            <a:pPr marL="360045" indent="-36004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При всяко n-то хвърляне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дете се отстранява</a:t>
            </a:r>
            <a:r>
              <a:rPr lang="en-US" sz="3600" dirty="0">
                <a:ea typeface="+mn-lt"/>
                <a:cs typeface="+mn-lt"/>
              </a:rPr>
              <a:t>, докато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остане само едно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След отстраняване на дете </a:t>
            </a:r>
            <a:r>
              <a:rPr lang="en-US" sz="3600" dirty="0"/>
              <a:t>картоф</a:t>
            </a:r>
            <a:r>
              <a:rPr lang="bg-BG" sz="3600" dirty="0"/>
              <a:t>ът</a:t>
            </a:r>
            <a:r>
              <a:rPr lang="en-US" sz="3600" dirty="0"/>
              <a:t> се </a:t>
            </a:r>
            <a:r>
              <a:rPr lang="en-US" sz="3600" b="1" dirty="0">
                <a:solidFill>
                  <a:schemeClr val="bg1"/>
                </a:solidFill>
              </a:rPr>
              <a:t>п</a:t>
            </a:r>
            <a:r>
              <a:rPr lang="bg-BG" sz="3600" b="1" dirty="0">
                <a:solidFill>
                  <a:schemeClr val="bg1"/>
                </a:solidFill>
              </a:rPr>
              <a:t>редава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600" dirty="0">
                <a:cs typeface="Calibri"/>
              </a:rPr>
              <a:t>Принтирайте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последното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дете: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/>
              <a:t>Горещ картоф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4" y="5303823"/>
            <a:ext cx="4225919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664" y="5231837"/>
            <a:ext cx="362062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Last is William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5052636" y="566976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21F89DB-0D9A-42EE-B4F6-7E1B41A45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5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4754-7F15-4006-820D-5561D3A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6" y="2034365"/>
            <a:ext cx="2908948" cy="10139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50C048-9B49-47F7-BE38-95F9528C3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1950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 Горещ </a:t>
            </a:r>
            <a:r>
              <a:rPr lang="en-GB" sz="3950" dirty="0">
                <a:ea typeface="+mj-lt"/>
                <a:cs typeface="+mj-lt"/>
              </a:rPr>
              <a:t>картоф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4789" y="1179000"/>
            <a:ext cx="1067382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71741" y="2979000"/>
            <a:ext cx="4748703" cy="855000"/>
          </a:xfrm>
          <a:prstGeom prst="wedgeRoundRectCallout">
            <a:avLst>
              <a:gd name="adj1" fmla="val -27380"/>
              <a:gd name="adj2" fmla="val -89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Копираме елементи от 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колекцията 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и запазваме реда им 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57B0F8-2E0E-44A4-BC37-19A2182E8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2895-6D47-4235-80B9-2CF5425019EE}"/>
              </a:ext>
            </a:extLst>
          </p:cNvPr>
          <p:cNvSpPr txBox="1"/>
          <p:nvPr/>
        </p:nvSpPr>
        <p:spPr>
          <a:xfrm>
            <a:off x="763389" y="643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 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 в Judge 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https://judge.softuni.org/Contests/Practice/Index/4153#4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993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Опашка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001000" y="1539000"/>
            <a:ext cx="8475188" cy="4498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000" y="4323245"/>
            <a:ext cx="2609320" cy="880317"/>
          </a:xfrm>
          <a:prstGeom prst="wedgeRoundRectCallout">
            <a:avLst>
              <a:gd name="adj1" fmla="val -65537"/>
              <a:gd name="adj2" fmla="val -34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Превръща опашката в масив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85765"/>
            <a:ext cx="2556869" cy="1018235"/>
          </a:xfrm>
          <a:prstGeom prst="wedgeRoundRectCallout">
            <a:avLst>
              <a:gd name="adj1" fmla="val 39545"/>
              <a:gd name="adj2" fmla="val -120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Премахва всички елементи </a:t>
            </a:r>
            <a:endParaRPr lang="en-US" sz="2350" dirty="0">
              <a:ea typeface="+mn-lt"/>
              <a:cs typeface="+mn-lt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62" y="5421348"/>
            <a:ext cx="4928838" cy="617652"/>
          </a:xfrm>
          <a:prstGeom prst="wedgeRoundRectCallout">
            <a:avLst>
              <a:gd name="adj1" fmla="val -57768"/>
              <a:gd name="adj2" fmla="val -251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вътрешния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масив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666F04-8A05-4EFF-9945-A4A42CFE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FD36E761-AC84-1139-FA51-987B1E6C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1707425"/>
            <a:ext cx="4044443" cy="531011"/>
          </a:xfrm>
          <a:prstGeom prst="wedgeRoundRectCallout">
            <a:avLst>
              <a:gd name="adj1" fmla="val -60495"/>
              <a:gd name="adj2" fmla="val 19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Връща броя на елементите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8D90340-38DB-A542-4BC6-E30BC875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000" y="2619000"/>
            <a:ext cx="3711000" cy="860036"/>
          </a:xfrm>
          <a:prstGeom prst="wedgeRoundRectCallout">
            <a:avLst>
              <a:gd name="adj1" fmla="val -39436"/>
              <a:gd name="adj2" fmla="val 66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Проверява дали опашката съдържа елемента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4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3153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Колите чакат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опашка </a:t>
            </a:r>
            <a:r>
              <a:rPr lang="bg-BG" sz="3400" dirty="0">
                <a:ea typeface="+mn-lt"/>
                <a:cs typeface="+mn-lt"/>
              </a:rPr>
              <a:t>пред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светофар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На всяка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зелена светлина</a:t>
            </a:r>
            <a:r>
              <a:rPr lang="en-US" sz="3400" dirty="0">
                <a:ea typeface="+mn-lt"/>
                <a:cs typeface="+mn-lt"/>
              </a:rPr>
              <a:t> n коли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минават </a:t>
            </a:r>
            <a:r>
              <a:rPr lang="en-US" sz="3400" dirty="0">
                <a:ea typeface="+mn-lt"/>
                <a:cs typeface="+mn-lt"/>
              </a:rPr>
              <a:t>през кръстовището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След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командата "end"</a:t>
            </a:r>
            <a:r>
              <a:rPr lang="en-US" sz="3400" dirty="0">
                <a:ea typeface="+mn-lt"/>
                <a:cs typeface="+mn-lt"/>
              </a:rPr>
              <a:t> принтирайте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колко коли</a:t>
            </a:r>
            <a:r>
              <a:rPr lang="en-US" sz="3400" dirty="0">
                <a:ea typeface="+mn-lt"/>
                <a:cs typeface="+mn-lt"/>
              </a:rPr>
              <a:t> са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минали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GB" sz="39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27" y="3201217"/>
            <a:ext cx="2008680" cy="327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3</a:t>
            </a:r>
          </a:p>
          <a:p>
            <a:r>
              <a:rPr lang="en-US" sz="2299" b="1" dirty="0"/>
              <a:t>Enzo's car</a:t>
            </a:r>
          </a:p>
          <a:p>
            <a:r>
              <a:rPr lang="en-US" sz="2299" b="1" dirty="0"/>
              <a:t>Jade's car</a:t>
            </a:r>
          </a:p>
          <a:p>
            <a:r>
              <a:rPr lang="en-US" sz="2299" b="1" dirty="0"/>
              <a:t>Mercedes CLS</a:t>
            </a:r>
          </a:p>
          <a:p>
            <a:r>
              <a:rPr lang="en-US" sz="2299" b="1" dirty="0"/>
              <a:t>Audi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BMW X5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end</a:t>
            </a:r>
            <a:endParaRPr lang="en-US" sz="22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516" y="3725632"/>
            <a:ext cx="3686725" cy="2215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Enzo's car passed!</a:t>
            </a:r>
          </a:p>
          <a:p>
            <a:r>
              <a:rPr lang="en-US" sz="2299" b="1" dirty="0"/>
              <a:t>Jade's car passed!</a:t>
            </a:r>
          </a:p>
          <a:p>
            <a:r>
              <a:rPr lang="en-US" sz="2299" b="1" dirty="0"/>
              <a:t>Mercedes CLS passed!</a:t>
            </a:r>
          </a:p>
          <a:p>
            <a:r>
              <a:rPr lang="en-US" sz="2299" b="1" dirty="0"/>
              <a:t>Audi passed!</a:t>
            </a:r>
          </a:p>
          <a:p>
            <a:r>
              <a:rPr lang="en-US" sz="2299" b="1" dirty="0"/>
              <a:t>BMW X5 passed!</a:t>
            </a:r>
          </a:p>
          <a:p>
            <a:r>
              <a:rPr lang="en-US" sz="2299" b="1" dirty="0"/>
              <a:t>5 cars passed the crossroads.</a:t>
            </a:r>
            <a:endParaRPr lang="it-IT" sz="22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5272956" y="466662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7E97E41-0C94-4A6A-A5F6-72562641C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6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1919" y="1179000"/>
            <a:ext cx="11487595" cy="5155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queue = new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Queue&lt;string&gt;()</a:t>
            </a:r>
            <a:r>
              <a:rPr lang="en-US" sz="25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((command = Console.ReadLine()) !=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"end"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"green"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</a:t>
            </a:r>
            <a:r>
              <a:rPr lang="en-US" sz="25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550" b="1" noProof="1">
                <a:latin typeface="Consolas"/>
                <a:cs typeface="Consolas" pitchFamily="49" charset="0"/>
              </a:rPr>
              <a:t>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логика за зелена светлина</a:t>
            </a:r>
          </a:p>
          <a:p>
            <a:r>
              <a:rPr lang="en-US" sz="2550" b="1" noProof="1">
                <a:latin typeface="Consolas"/>
                <a:cs typeface="Consolas" pitchFamily="49" charset="0"/>
              </a:rPr>
              <a:t>  else</a:t>
            </a:r>
            <a:endParaRPr lang="en-US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  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queue.Enqueue(command);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$"{count} cars passed the crossroads."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US" sz="395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734D4-66F8-4D99-AF62-4CF06DA6B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4CF-A10C-4FFD-81E7-9542DF8C2902}"/>
              </a:ext>
            </a:extLst>
          </p:cNvPr>
          <p:cNvSpPr txBox="1"/>
          <p:nvPr/>
        </p:nvSpPr>
        <p:spPr>
          <a:xfrm>
            <a:off x="763389" y="6389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https://judge.softuni.org/Contests/Practice/Index/3174#7</a:t>
            </a:r>
            <a:endParaRPr lang="en-US" sz="175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B90CC7-EB9A-C30C-E92A-A192B0E27F1E}"/>
              </a:ext>
            </a:extLst>
          </p:cNvPr>
          <p:cNvSpPr txBox="1"/>
          <p:nvPr/>
        </p:nvSpPr>
        <p:spPr>
          <a:xfrm>
            <a:off x="7041000" y="1944000"/>
            <a:ext cx="4494444" cy="8613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err="1"/>
              <a:t>T</a:t>
            </a:r>
            <a:r>
              <a:rPr lang="en-US" sz="4000" dirty="0"/>
              <a:t>ODO: Fix Judge link</a:t>
            </a:r>
            <a:endParaRPr lang="en-BG" sz="4000" dirty="0"/>
          </a:p>
        </p:txBody>
      </p:sp>
    </p:spTree>
    <p:extLst>
      <p:ext uri="{BB962C8B-B14F-4D97-AF65-F5344CB8AC3E}">
        <p14:creationId xmlns:p14="http://schemas.microsoft.com/office/powerpoint/2010/main" val="17882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7040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95336"/>
            <a:ext cx="10934892" cy="4730009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Линейната структура от данни </a:t>
            </a:r>
            <a:r>
              <a:rPr lang="en-US" sz="3800" dirty="0">
                <a:solidFill>
                  <a:schemeClr val="bg2"/>
                </a:solidFill>
              </a:rPr>
              <a:t>== </a:t>
            </a:r>
            <a:r>
              <a:rPr lang="bg-BG" sz="3800" dirty="0">
                <a:solidFill>
                  <a:schemeClr val="bg2"/>
                </a:solidFill>
              </a:rPr>
              <a:t>поредица </a:t>
            </a:r>
            <a:br>
              <a:rPr lang="bg-BG" sz="3800" dirty="0">
                <a:solidFill>
                  <a:schemeClr val="bg2"/>
                </a:solidFill>
              </a:rPr>
            </a:br>
            <a:r>
              <a:rPr lang="bg-BG" sz="3800" dirty="0">
                <a:solidFill>
                  <a:schemeClr val="bg2"/>
                </a:solidFill>
              </a:rPr>
              <a:t>от елементи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Queue&lt;T&gt;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3800" b="1" dirty="0">
                <a:solidFill>
                  <a:schemeClr val="bg2"/>
                </a:solidFill>
                <a:cs typeface="Calibri"/>
              </a:rPr>
              <a:t>Работа с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вградени методи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1D2A20-4FAB-41BC-BE72-78C981393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967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6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28648" cy="551874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Структура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от 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==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начин на организация на данните, който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позволява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ефективен достъп 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и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модификация</a:t>
            </a:r>
            <a:endParaRPr lang="bg-BG" sz="3400" b="1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Примери за структ</a:t>
            </a:r>
            <a:r>
              <a:rPr lang="bg-BG" sz="3350" dirty="0"/>
              <a:t>у</a:t>
            </a:r>
            <a:r>
              <a:rPr lang="en-US" sz="3350" dirty="0"/>
              <a:t>ра от данни: </a:t>
            </a:r>
            <a:endParaRPr lang="bg-BG" dirty="0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latin typeface="Calibri" panose="020F0502020204030204" pitchFamily="34" charset="0"/>
                <a:cs typeface="Calibri" panose="020F0502020204030204" pitchFamily="34" charset="0"/>
              </a:rPr>
              <a:t>Структура</a:t>
            </a:r>
            <a:r>
              <a:rPr lang="bg-BG" sz="3150" dirty="0">
                <a:latin typeface="Consolas"/>
              </a:rPr>
              <a:t> 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US" sz="3150" dirty="0"/>
              <a:t> (име + фамилия + възраст)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 от числа –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int[]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Списък от низове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List&lt;string&gt;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Опашка от хора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Queue&lt;Person&gt;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Ст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р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уктур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и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от данни</a:t>
            </a:r>
            <a:endParaRPr lang="bg-BG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3BEB2CEC-07BD-4A12-A8E5-5CDE13A30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2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Структурите от 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алгоритмите стоят в основата на програмирането</a:t>
            </a:r>
          </a:p>
          <a:p>
            <a:pPr marL="360045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Ал</a:t>
            </a:r>
            <a:r>
              <a:rPr lang="bg-BG" sz="3150" dirty="0">
                <a:ea typeface="+mn-lt"/>
                <a:cs typeface="+mn-lt"/>
              </a:rPr>
              <a:t>г</a:t>
            </a:r>
            <a:r>
              <a:rPr lang="en-US" sz="3150" dirty="0">
                <a:ea typeface="+mn-lt"/>
                <a:cs typeface="+mn-lt"/>
              </a:rPr>
              <a:t>оритмичното мислене, решаването на задачи и стуктур</a:t>
            </a:r>
            <a:r>
              <a:rPr lang="bg-BG" sz="3150" dirty="0">
                <a:ea typeface="+mn-lt"/>
                <a:cs typeface="+mn-lt"/>
              </a:rPr>
              <a:t>ите</a:t>
            </a:r>
            <a:r>
              <a:rPr lang="en-US" sz="3150" dirty="0">
                <a:ea typeface="+mn-lt"/>
                <a:cs typeface="+mn-lt"/>
              </a:rPr>
              <a:t> от данни са важни за софтуерните инженери</a:t>
            </a:r>
            <a:r>
              <a:rPr lang="en-US" sz="3350" dirty="0">
                <a:ea typeface="+mn-lt"/>
                <a:cs typeface="+mn-lt"/>
              </a:rPr>
              <a:t> 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C# програмистите трябва да зная</a:t>
            </a:r>
            <a:r>
              <a:rPr lang="bg-BG" sz="3150" dirty="0"/>
              <a:t>т</a:t>
            </a:r>
            <a:r>
              <a:rPr lang="en-US" sz="3150" dirty="0"/>
              <a:t> кога да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използват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T[]</a:t>
            </a:r>
            <a:r>
              <a:rPr lang="en-US" sz="3150" dirty="0">
                <a:solidFill>
                  <a:schemeClr val="bg1"/>
                </a:solidFill>
              </a:rPr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LinkedList&lt;T&gt;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HashSet&lt;T&gt;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и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SortedSet&lt;T&gt;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/>
              <a:t>Програмиране </a:t>
            </a:r>
            <a:r>
              <a:rPr lang="en-US" sz="3350" dirty="0"/>
              <a:t>== </a:t>
            </a:r>
            <a:r>
              <a:rPr lang="en-US" sz="3350" b="1" dirty="0"/>
              <a:t>алгоритми </a:t>
            </a:r>
            <a:r>
              <a:rPr lang="en-US" sz="3350" dirty="0"/>
              <a:t>+ </a:t>
            </a:r>
            <a:r>
              <a:rPr lang="bg-BG" sz="3350" b="1" dirty="0"/>
              <a:t>структури</a:t>
            </a:r>
            <a:r>
              <a:rPr lang="en-US" sz="3350" b="1" dirty="0"/>
              <a:t> от данни</a:t>
            </a:r>
            <a:r>
              <a:rPr lang="en-US" sz="3350" dirty="0"/>
              <a:t>!</a:t>
            </a:r>
            <a:endParaRPr lang="en-US" sz="33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Защо стуктурите от данни са важни?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1D3C6A-590D-4441-8EF7-0AD2F9C4F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1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1AE6C-DE06-D1C7-FA3F-50BF01426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4255-EFE3-0629-D03F-C82D6AC37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Линейни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структури от </a:t>
            </a:r>
            <a:r>
              <a:rPr lang="en-US" sz="3400" b="1" dirty="0">
                <a:solidFill>
                  <a:schemeClr val="bg1"/>
                </a:solidFill>
              </a:rPr>
              <a:t>данни</a:t>
            </a:r>
            <a:r>
              <a:rPr lang="en-US" sz="3400" dirty="0"/>
              <a:t>: масив, </a:t>
            </a:r>
            <a:r>
              <a:rPr lang="bg-BG" sz="3400" dirty="0"/>
              <a:t>списък</a:t>
            </a:r>
            <a:r>
              <a:rPr lang="en-US" sz="3400" dirty="0"/>
              <a:t>, </a:t>
            </a:r>
            <a:r>
              <a:rPr lang="bg-BG" sz="3400" dirty="0"/>
              <a:t>стек</a:t>
            </a:r>
            <a:r>
              <a:rPr lang="en-US" sz="3400" dirty="0"/>
              <a:t>, </a:t>
            </a:r>
            <a:r>
              <a:rPr lang="bg-BG" sz="3400" dirty="0"/>
              <a:t>опашка</a:t>
            </a:r>
            <a:endParaRPr lang="en-US" sz="34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0709C-F3DB-A459-C669-BF2300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  <a:endParaRPr lang="en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DB3F1B-F7EF-6E84-5EE4-791342216756}"/>
              </a:ext>
            </a:extLst>
          </p:cNvPr>
          <p:cNvGrpSpPr/>
          <p:nvPr/>
        </p:nvGrpSpPr>
        <p:grpSpPr>
          <a:xfrm>
            <a:off x="368124" y="2220440"/>
            <a:ext cx="4574411" cy="2186197"/>
            <a:chOff x="305055" y="3339000"/>
            <a:chExt cx="4575603" cy="2186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5114D8-8C40-FD81-F8A5-5AF98403C334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A6F39-C38D-1F3C-2597-188874C5C526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79C9C0-68F6-DEE0-DA74-1D20027A79F2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50CD5D0-12FE-EF55-A16E-52CDF21E41DF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B7B951-60D5-332B-3A75-82AD340287F4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07B809-53DB-38B9-7703-63C768704D1C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C8DD9-C587-44A1-9B78-7DB6CEB71719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0</a:t>
                </a:r>
                <a:endParaRPr lang="en-US" sz="2399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E24CA1-316B-1048-A5A1-FDBDC1A9CF62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1</a:t>
                </a:r>
                <a:endParaRPr lang="en-US" sz="2399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CE6CB9-DC91-523D-A138-A910BFC9E254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2</a:t>
                </a:r>
                <a:endParaRPr lang="en-US" sz="2399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4FCC56-EF03-B90E-8AB5-1DFC51774942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3</a:t>
                </a:r>
                <a:endParaRPr lang="en-US" sz="2399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197D7-1B1C-7CE7-7A08-80CC8ACC0C6F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4</a:t>
                </a:r>
                <a:endParaRPr lang="en-US" sz="2399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D55D7-6509-1AF7-D2C7-CD2E49AA698F}"/>
                </a:ext>
              </a:extLst>
            </p:cNvPr>
            <p:cNvSpPr txBox="1"/>
            <p:nvPr/>
          </p:nvSpPr>
          <p:spPr>
            <a:xfrm>
              <a:off x="305055" y="4464001"/>
              <a:ext cx="4575603" cy="10617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50" b="1" dirty="0"/>
                <a:t>Масив/Списък</a:t>
              </a:r>
              <a:br>
                <a:rPr lang="en-US" sz="2750" dirty="0"/>
              </a:br>
              <a:r>
                <a:rPr lang="en-US" sz="2350" dirty="0"/>
                <a:t>(индексирана група от елементи)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89C37-6B95-69C1-005F-D7B367E8D124}"/>
              </a:ext>
            </a:extLst>
          </p:cNvPr>
          <p:cNvGrpSpPr/>
          <p:nvPr/>
        </p:nvGrpSpPr>
        <p:grpSpPr>
          <a:xfrm>
            <a:off x="5514276" y="3818638"/>
            <a:ext cx="6558558" cy="1642178"/>
            <a:chOff x="4550001" y="3873461"/>
            <a:chExt cx="6844577" cy="164260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C908851-8B03-B4E6-E715-D99F0B13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9B3C0-4877-2EBE-5ADE-B7462D75B62D}"/>
                </a:ext>
              </a:extLst>
            </p:cNvPr>
            <p:cNvSpPr txBox="1"/>
            <p:nvPr/>
          </p:nvSpPr>
          <p:spPr>
            <a:xfrm>
              <a:off x="5807506" y="4454301"/>
              <a:ext cx="4329573" cy="10617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Свързан списък</a:t>
              </a:r>
              <a:endParaRPr lang="bg-BG" sz="2350" dirty="0"/>
            </a:p>
            <a:p>
              <a:pPr algn="ctr">
                <a:lnSpc>
                  <a:spcPct val="110000"/>
                </a:lnSpc>
              </a:pPr>
              <a:r>
                <a:rPr lang="en-US" sz="2350" dirty="0"/>
                <a:t>(редица от свързани елементи)</a:t>
              </a:r>
              <a:endParaRPr lang="bg-BG" sz="2350" dirty="0">
                <a:cs typeface="Calibri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3E34C7-52BF-268E-06E1-17B25D5B658F}"/>
              </a:ext>
            </a:extLst>
          </p:cNvPr>
          <p:cNvGrpSpPr/>
          <p:nvPr/>
        </p:nvGrpSpPr>
        <p:grpSpPr>
          <a:xfrm>
            <a:off x="762147" y="5053747"/>
            <a:ext cx="3786364" cy="1422804"/>
            <a:chOff x="831000" y="5366287"/>
            <a:chExt cx="3787350" cy="1423175"/>
          </a:xfrm>
        </p:grpSpPr>
        <p:pic>
          <p:nvPicPr>
            <p:cNvPr id="41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BFE50B2E-2AFD-C4E8-A14E-E7D7B8D29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9CB820-8A6A-6072-3D76-F47DF5D0E44A}"/>
                </a:ext>
              </a:extLst>
            </p:cNvPr>
            <p:cNvSpPr txBox="1"/>
            <p:nvPr/>
          </p:nvSpPr>
          <p:spPr>
            <a:xfrm>
              <a:off x="1889933" y="6129000"/>
              <a:ext cx="1508132" cy="6604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Опашка</a:t>
              </a:r>
              <a:endParaRPr lang="en-US" sz="2750" b="1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0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Списък </a:t>
            </a:r>
            <a:r>
              <a:rPr lang="bg-BG" sz="3400" b="1" dirty="0">
                <a:solidFill>
                  <a:schemeClr val="bg1"/>
                </a:solidFill>
              </a:rPr>
              <a:t>с</a:t>
            </a:r>
            <a:r>
              <a:rPr lang="en-US" sz="3400" b="1" dirty="0">
                <a:solidFill>
                  <a:schemeClr val="bg1"/>
                </a:solidFill>
              </a:rPr>
              <a:t> числа</a:t>
            </a:r>
            <a:r>
              <a:rPr lang="en-US" sz="3400" dirty="0"/>
              <a:t>, </a:t>
            </a:r>
            <a:r>
              <a:rPr lang="en-US" sz="3400" dirty="0">
                <a:ea typeface="+mn-lt"/>
                <a:cs typeface="+mn-lt"/>
              </a:rPr>
              <a:t>представляващ последователност от суми на доходите</a:t>
            </a:r>
            <a:r>
              <a:rPr lang="en-US" sz="3400" dirty="0"/>
              <a:t>:</a:t>
            </a:r>
            <a:endParaRPr lang="bg-BG" dirty="0"/>
          </a:p>
          <a:p>
            <a:pPr marL="456565" indent="-456565">
              <a:lnSpc>
                <a:spcPct val="90000"/>
              </a:lnSpc>
            </a:pPr>
            <a:endParaRPr lang="bg-BG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96565" indent="-456565">
              <a:lnSpc>
                <a:spcPct val="90000"/>
              </a:lnSpc>
              <a:spcBef>
                <a:spcPts val="0"/>
              </a:spcBef>
            </a:pPr>
            <a:r>
              <a:rPr lang="en-US" sz="3400" dirty="0">
                <a:solidFill>
                  <a:srgbClr val="234465"/>
                </a:solidFill>
              </a:rPr>
              <a:t>Добавяне на </a:t>
            </a:r>
            <a:r>
              <a:rPr lang="en-US" sz="3400" b="1" dirty="0">
                <a:solidFill>
                  <a:schemeClr val="bg1"/>
                </a:solidFill>
              </a:rPr>
              <a:t>нов доход</a:t>
            </a:r>
            <a:r>
              <a:rPr lang="en-US" sz="3400" dirty="0"/>
              <a:t>:</a:t>
            </a:r>
            <a:endParaRPr lang="bg-BG" sz="34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99" dirty="0"/>
          </a:p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Модифициране </a:t>
            </a:r>
            <a:r>
              <a:rPr lang="en-US" sz="3400" dirty="0"/>
              <a:t>на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/>
              <a:t>съществуващ доход: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Списък 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с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числа</a:t>
            </a:r>
            <a:r>
              <a:rPr lang="en-US" sz="3950" dirty="0"/>
              <a:t> – </a:t>
            </a:r>
            <a:r>
              <a:rPr lang="bg-BG" sz="3950" dirty="0"/>
              <a:t>п</a:t>
            </a:r>
            <a:r>
              <a:rPr lang="en-US" sz="3950" dirty="0"/>
              <a:t>ример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407" y="2305322"/>
            <a:ext cx="4535605" cy="1925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var</a:t>
            </a:r>
            <a:r>
              <a:rPr lang="en-US" sz="2398" noProof="1"/>
              <a:t> incomes = 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new List&lt;double&gt;() </a:t>
            </a:r>
            <a:r>
              <a:rPr lang="en-US" sz="2398" noProof="1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  150, 200, 70.50, 120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  }</a:t>
            </a:r>
            <a:r>
              <a:rPr lang="en-US" sz="2398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7387" y="3015207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32952"/>
              </p:ext>
            </p:extLst>
          </p:nvPr>
        </p:nvGraphicFramePr>
        <p:xfrm>
          <a:off x="6209522" y="2261769"/>
          <a:ext cx="4737121" cy="2616653"/>
        </p:xfrm>
        <a:graphic>
          <a:graphicData uri="http://schemas.openxmlformats.org/drawingml/2006/table">
            <a:tbl>
              <a:tblPr/>
              <a:tblGrid>
                <a:gridCol w="30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67408" y="4910744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incomes.</a:t>
            </a:r>
            <a:r>
              <a:rPr lang="en-US" sz="2398" noProof="1">
                <a:solidFill>
                  <a:schemeClr val="bg1"/>
                </a:solidFill>
              </a:rPr>
              <a:t>Add</a:t>
            </a:r>
            <a:r>
              <a:rPr lang="en-US" sz="2398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578434"/>
              </p:ext>
            </p:extLst>
          </p:nvPr>
        </p:nvGraphicFramePr>
        <p:xfrm>
          <a:off x="6211019" y="4888301"/>
          <a:ext cx="4737105" cy="496800"/>
        </p:xfrm>
        <a:graphic>
          <a:graphicData uri="http://schemas.openxmlformats.org/drawingml/2006/table">
            <a:tbl>
              <a:tblPr/>
              <a:tblGrid>
                <a:gridCol w="300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67408" y="6178071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</a:t>
            </a:r>
            <a:r>
              <a:rPr lang="en-US" sz="2398" noProof="1">
                <a:solidFill>
                  <a:schemeClr val="bg1"/>
                </a:solidFill>
              </a:rPr>
              <a:t>[1] = </a:t>
            </a:r>
            <a:r>
              <a:rPr lang="en-US" sz="2398" noProof="1"/>
              <a:t>250;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DBDF40B-E5FA-4855-8260-DF9618C1A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6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1219777"/>
            <a:ext cx="2907770" cy="2907770"/>
          </a:xfrm>
          <a:prstGeom prst="rect">
            <a:avLst/>
          </a:prstGeom>
        </p:spPr>
      </p:pic>
      <p:sp>
        <p:nvSpPr>
          <p:cNvPr id="14" name="Subtitle 13">
            <a:extLst>
              <a:ext uri="{FF2B5EF4-FFF2-40B4-BE49-F238E27FC236}">
                <a16:creationId xmlns:a16="http://schemas.microsoft.com/office/drawing/2014/main" id="{A2E72B97-4A89-9338-8F14-D17FADFCEE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bg-BG" sz="3600" b="1" dirty="0">
                <a:latin typeface="Consolas"/>
                <a:cs typeface="Calibri"/>
              </a:rPr>
              <a:t>(), Peek(), Pop()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F2FD3-2080-4545-8A28-36F73B9684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(</a:t>
            </a:r>
            <a:r>
              <a:rPr lang="en-US" dirty="0"/>
              <a:t>Stack)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654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Стекът </a:t>
            </a:r>
            <a:r>
              <a:rPr lang="bg-BG" sz="3400" dirty="0">
                <a:cs typeface="Consolas" panose="020B0609020204030204" pitchFamily="49" charset="0"/>
              </a:rPr>
              <a:t>предоставя</a:t>
            </a:r>
            <a:r>
              <a:rPr lang="en-US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en-US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en-US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Стек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5802771A-E0E9-41A4-A2F1-99E11ECAA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</TotalTime>
  <Words>2163</Words>
  <Application>Microsoft Macintosh PowerPoint</Application>
  <PresentationFormat>Widescreen</PresentationFormat>
  <Paragraphs>448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Стек и опашка</vt:lpstr>
      <vt:lpstr>Съдържание</vt:lpstr>
      <vt:lpstr>Структури от данни</vt:lpstr>
      <vt:lpstr>Структури от данни</vt:lpstr>
      <vt:lpstr>Защо стуктурите от данни са важни?</vt:lpstr>
      <vt:lpstr>Линейни структури от данни</vt:lpstr>
      <vt:lpstr>Списък с числа – пример</vt:lpstr>
      <vt:lpstr>Стек (Stack)</vt:lpstr>
      <vt:lpstr>Стек – Абстрактен тип данни</vt:lpstr>
      <vt:lpstr>Push() – Вкарване на елемент в края</vt:lpstr>
      <vt:lpstr>Pop() – Премахане и връщане на последния елемент</vt:lpstr>
      <vt:lpstr>PowerPoint Presentation</vt:lpstr>
      <vt:lpstr>Задача: Обърнат низ</vt:lpstr>
      <vt:lpstr>Решение: Обърнат низ</vt:lpstr>
      <vt:lpstr>Стек – Методи</vt:lpstr>
      <vt:lpstr>Задача: Сума на стек</vt:lpstr>
      <vt:lpstr>Решение: Сума на стек (1)</vt:lpstr>
      <vt:lpstr>Решение: Сума на стек (2)</vt:lpstr>
      <vt:lpstr>Задача: Прост калкулатор</vt:lpstr>
      <vt:lpstr>Решение: Прост калкулатор (1)</vt:lpstr>
      <vt:lpstr>Решение: Прост калкулатор (2)</vt:lpstr>
      <vt:lpstr>Задача: Математически скоби</vt:lpstr>
      <vt:lpstr>Решение: Математически скоби</vt:lpstr>
      <vt:lpstr>Опашка (Queue)</vt:lpstr>
      <vt:lpstr>Опашка – Абстрактен тип данни</vt:lpstr>
      <vt:lpstr>Enqueue() – Вкарване на елемент в края</vt:lpstr>
      <vt:lpstr>Dequeue() – Премахане и връщане на първия елемент</vt:lpstr>
      <vt:lpstr>Peek() – Връщане на първия елемент без премахване</vt:lpstr>
      <vt:lpstr>Задача: Горещ картоф</vt:lpstr>
      <vt:lpstr>Решение: Горещ картоф</vt:lpstr>
      <vt:lpstr>Опашка – Методи</vt:lpstr>
      <vt:lpstr>Задача: Задръстване</vt:lpstr>
      <vt:lpstr>Решение: Задръстване</vt:lpstr>
      <vt:lpstr>Какво научихме днес? 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и опашка</dc:title>
  <dc:subject>Модул 2 - алгоритми и структури от данни</dc:subject>
  <dc:creator>Software University</dc:creator>
  <cp:keywords>C#;programming;education;software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769</cp:revision>
  <dcterms:created xsi:type="dcterms:W3CDTF">2018-05-23T13:08:44Z</dcterms:created>
  <dcterms:modified xsi:type="dcterms:W3CDTF">2023-08-18T15:13:15Z</dcterms:modified>
  <cp:category>programming;computer programming;software development;web development</cp:category>
</cp:coreProperties>
</file>