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6"/>
  </p:notesMasterIdLst>
  <p:handoutMasterIdLst>
    <p:handoutMasterId r:id="rId37"/>
  </p:handoutMasterIdLst>
  <p:sldIdLst>
    <p:sldId id="503" r:id="rId5"/>
    <p:sldId id="276" r:id="rId6"/>
    <p:sldId id="520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5" r:id="rId16"/>
    <p:sldId id="536" r:id="rId17"/>
    <p:sldId id="537" r:id="rId18"/>
    <p:sldId id="538" r:id="rId19"/>
    <p:sldId id="539" r:id="rId20"/>
    <p:sldId id="540" r:id="rId21"/>
    <p:sldId id="530" r:id="rId22"/>
    <p:sldId id="511" r:id="rId23"/>
    <p:sldId id="512" r:id="rId24"/>
    <p:sldId id="513" r:id="rId25"/>
    <p:sldId id="514" r:id="rId26"/>
    <p:sldId id="515" r:id="rId27"/>
    <p:sldId id="516" r:id="rId28"/>
    <p:sldId id="531" r:id="rId29"/>
    <p:sldId id="532" r:id="rId30"/>
    <p:sldId id="534" r:id="rId31"/>
    <p:sldId id="533" r:id="rId32"/>
    <p:sldId id="349" r:id="rId33"/>
    <p:sldId id="256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D0D4DC"/>
    <a:srgbClr val="D0D4FF"/>
    <a:srgbClr val="5F9ABF"/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/>
    <p:restoredTop sz="94719"/>
  </p:normalViewPr>
  <p:slideViewPr>
    <p:cSldViewPr>
      <p:cViewPr varScale="1">
        <p:scale>
          <a:sx n="80" d="100"/>
          <a:sy n="80" d="100"/>
        </p:scale>
        <p:origin x="-653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18.8.2023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8/18/2023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03455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30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235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5D8943ED-62FC-43CF-9220-3EBB34288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661868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FE55E717-ED34-4F6A-893D-66C4219058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193284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1181F38-7E25-4CF0-8477-2E5E962919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76401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B80D8324-A1E3-4093-A148-79A57C1E1C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0498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18.8.2023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10" Type="http://schemas.openxmlformats.org/officeDocument/2006/relationships/image" Target="../media/image51.sv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11331575" cy="686880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Връзки, релационна схема, аномалии</a:t>
            </a:r>
            <a:r>
              <a:rPr lang="en-US" dirty="0" smtClean="0"/>
              <a:t> </a:t>
            </a:r>
            <a:r>
              <a:rPr lang="bg-BG" dirty="0" smtClean="0"/>
              <a:t>и нормални форми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1083636" cy="1430019"/>
          </a:xfrm>
        </p:spPr>
        <p:txBody>
          <a:bodyPr>
            <a:normAutofit/>
          </a:bodyPr>
          <a:lstStyle/>
          <a:p>
            <a:r>
              <a:rPr lang="bg-BG" sz="4400" dirty="0" smtClean="0"/>
              <a:t>Връзки и </a:t>
            </a:r>
            <a:r>
              <a:rPr lang="en-US" sz="4400" dirty="0" smtClean="0"/>
              <a:t>E/R </a:t>
            </a:r>
            <a:r>
              <a:rPr lang="bg-BG" sz="4400" dirty="0" smtClean="0"/>
              <a:t>диаграми</a:t>
            </a:r>
            <a:endParaRPr lang="bg-BG" sz="4400" dirty="0"/>
          </a:p>
        </p:txBody>
      </p:sp>
      <p:pic>
        <p:nvPicPr>
          <p:cNvPr id="31752" name="Picture 8" descr="Entity Relationship Diagrams with draw.io - draw.i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743200"/>
            <a:ext cx="4724400" cy="2103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b="1" dirty="0" smtClean="0">
                <a:solidFill>
                  <a:schemeClr val="bg1"/>
                </a:solidFill>
              </a:rPr>
              <a:t>Ограниченията за целостта </a:t>
            </a:r>
            <a:r>
              <a:rPr lang="ru-RU" dirty="0" smtClean="0"/>
              <a:t>гарантират целостта на данните в таблиците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Налага</a:t>
            </a:r>
            <a:r>
              <a:rPr lang="bg-BG" dirty="0" smtClean="0"/>
              <a:t>т</a:t>
            </a:r>
            <a:r>
              <a:rPr lang="ru-RU" dirty="0" smtClean="0"/>
              <a:t> правила за данни, които не могат да бъдат нарушавани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 smtClean="0">
                <a:solidFill>
                  <a:schemeClr val="bg1"/>
                </a:solidFill>
              </a:rPr>
              <a:t>първичен ключ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Първичният ключ на таблица има </a:t>
            </a:r>
            <a:r>
              <a:rPr lang="ru-RU" b="1" dirty="0" smtClean="0">
                <a:solidFill>
                  <a:schemeClr val="bg1"/>
                </a:solidFill>
              </a:rPr>
              <a:t>уникална</a:t>
            </a:r>
            <a:r>
              <a:rPr lang="ru-RU" dirty="0" smtClean="0"/>
              <a:t> стойност за </a:t>
            </a:r>
            <a:r>
              <a:rPr lang="ru-RU" b="1" dirty="0" smtClean="0">
                <a:solidFill>
                  <a:schemeClr val="bg1"/>
                </a:solidFill>
              </a:rPr>
              <a:t>всеки ред</a:t>
            </a:r>
            <a:r>
              <a:rPr lang="ru-RU" dirty="0" smtClean="0"/>
              <a:t> в нея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 smtClean="0">
                <a:solidFill>
                  <a:schemeClr val="bg1"/>
                </a:solidFill>
              </a:rPr>
              <a:t>Unique </a:t>
            </a:r>
            <a:r>
              <a:rPr lang="bg-BG" dirty="0" smtClean="0"/>
              <a:t>ограничение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 smtClean="0"/>
              <a:t>Гарантира, че всички стойности в </a:t>
            </a:r>
            <a:r>
              <a:rPr lang="ru-RU" b="1" dirty="0" smtClean="0">
                <a:solidFill>
                  <a:schemeClr val="bg1"/>
                </a:solidFill>
              </a:rPr>
              <a:t>определена</a:t>
            </a:r>
            <a:r>
              <a:rPr lang="ru-RU" dirty="0" smtClean="0"/>
              <a:t> колона (или група от колони) са </a:t>
            </a:r>
            <a:r>
              <a:rPr lang="ru-RU" b="1" dirty="0" smtClean="0">
                <a:solidFill>
                  <a:schemeClr val="bg1"/>
                </a:solidFill>
              </a:rPr>
              <a:t>уникални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Ограничения на целостта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3785417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 smtClean="0">
                <a:solidFill>
                  <a:schemeClr val="bg1"/>
                </a:solidFill>
              </a:rPr>
              <a:t>външен ключ</a:t>
            </a:r>
          </a:p>
          <a:p>
            <a:pPr lvl="1"/>
            <a:r>
              <a:rPr lang="ru-RU" dirty="0" smtClean="0"/>
              <a:t>Гарантира, че стойността в дадена колона е ключ от </a:t>
            </a:r>
            <a:r>
              <a:rPr lang="ru-RU" b="1" dirty="0" smtClean="0">
                <a:solidFill>
                  <a:schemeClr val="bg1"/>
                </a:solidFill>
              </a:rPr>
              <a:t>друга таблица</a:t>
            </a:r>
            <a:endParaRPr lang="bg-BG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 smtClean="0">
                <a:solidFill>
                  <a:schemeClr val="bg1"/>
                </a:solidFill>
              </a:rPr>
              <a:t>Check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ограничение</a:t>
            </a:r>
          </a:p>
          <a:p>
            <a:pPr lvl="1"/>
            <a:r>
              <a:rPr lang="ru-RU" dirty="0" smtClean="0"/>
              <a:t>Гарантира, че стойностите в определена колона отговарят на някакво предварително зададено </a:t>
            </a:r>
            <a:r>
              <a:rPr lang="ru-RU" b="1" dirty="0" smtClean="0">
                <a:solidFill>
                  <a:schemeClr val="bg1"/>
                </a:solidFill>
              </a:rPr>
              <a:t>условие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noProof="1" smtClean="0"/>
              <a:t>Примери: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Ограничения на целостта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1" y="5486400"/>
            <a:ext cx="4343399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(Hour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&gt;= 0) AND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(Hour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66800" y="6019800"/>
            <a:ext cx="4343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(TotalAmount &gt;= 0)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26340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xmlns="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DFB02FC4-7CB6-4AD9-B76E-D615EDB8893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Каскадни операции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6E4B1920-6F4F-482A-A98E-6FB068F0057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Cascade </a:t>
            </a:r>
            <a:r>
              <a:rPr lang="en-GB" dirty="0" smtClean="0"/>
              <a:t>Delete</a:t>
            </a:r>
            <a:r>
              <a:rPr lang="bg-BG" dirty="0" smtClean="0"/>
              <a:t> </a:t>
            </a:r>
            <a:r>
              <a:rPr lang="en-GB" dirty="0" smtClean="0"/>
              <a:t>/</a:t>
            </a:r>
            <a:r>
              <a:rPr lang="bg-BG" dirty="0" smtClean="0"/>
              <a:t> </a:t>
            </a:r>
            <a:r>
              <a:rPr lang="en-GB" dirty="0" smtClean="0"/>
              <a:t>Update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71410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3005367"/>
              </p:ext>
            </p:extLst>
          </p:nvPr>
        </p:nvGraphicFramePr>
        <p:xfrm>
          <a:off x="7316009" y="3925059"/>
          <a:ext cx="40386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8312001"/>
              </p:ext>
            </p:extLst>
          </p:nvPr>
        </p:nvGraphicFramePr>
        <p:xfrm>
          <a:off x="2488856" y="4109606"/>
          <a:ext cx="3377385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73852">
                  <a:extLst>
                    <a:ext uri="{9D8B030D-6E8A-4147-A177-3AD203B41FA5}">
                      <a16:colId xmlns:a16="http://schemas.microsoft.com/office/drawing/2014/main" xmlns="" val="1594468805"/>
                    </a:ext>
                  </a:extLst>
                </a:gridCol>
                <a:gridCol w="2003533">
                  <a:extLst>
                    <a:ext uri="{9D8B030D-6E8A-4147-A177-3AD203B41FA5}">
                      <a16:colId xmlns:a16="http://schemas.microsoft.com/office/drawing/2014/main" xmlns="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8156586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Cascading allows when a change is made to certain </a:t>
            </a:r>
            <a:br>
              <a:rPr lang="en-US" dirty="0"/>
            </a:br>
            <a:r>
              <a:rPr lang="en-US" dirty="0"/>
              <a:t>entity, this change to apply to all related entities</a:t>
            </a:r>
            <a:endParaRPr lang="en-US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5961000" y="46828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3389382" y="35650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364238" y="34336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961000" y="47790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2488856" y="4554567"/>
            <a:ext cx="3377385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316009" y="5279863"/>
            <a:ext cx="4041111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301019" y="4411293"/>
            <a:ext cx="4041110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129836" y="3130218"/>
            <a:ext cx="1923770" cy="524718"/>
          </a:xfrm>
          <a:prstGeom prst="wedgeRoundRectCallout">
            <a:avLst>
              <a:gd name="adj1" fmla="val -3776"/>
              <a:gd name="adj2" fmla="val 1177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462111" y="2974430"/>
            <a:ext cx="1923770" cy="524718"/>
          </a:xfrm>
          <a:prstGeom prst="wedgeRoundRectCallout">
            <a:avLst>
              <a:gd name="adj1" fmla="val -1414"/>
              <a:gd name="adj2" fmla="val 1088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Primary key</a:t>
            </a: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343744" y="2915056"/>
            <a:ext cx="1705606" cy="524718"/>
          </a:xfrm>
          <a:prstGeom prst="wedgeRoundRectCallout">
            <a:avLst>
              <a:gd name="adj1" fmla="val -34969"/>
              <a:gd name="adj2" fmla="val 1269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724400" y="5791200"/>
            <a:ext cx="1923770" cy="726238"/>
          </a:xfrm>
          <a:prstGeom prst="wedgeRoundRectCallout">
            <a:avLst>
              <a:gd name="adj1" fmla="val 35659"/>
              <a:gd name="adj2" fmla="val -1100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 delete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xmlns="" id="{D3EF8FBF-E19B-4398-8FC3-74D3D3179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8057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/>
              <a:t> can be either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related entities are </a:t>
            </a:r>
            <a:r>
              <a:rPr lang="en-US" b="1" dirty="0">
                <a:solidFill>
                  <a:schemeClr val="bg1"/>
                </a:solidFill>
              </a:rPr>
              <a:t>meaningless</a:t>
            </a:r>
            <a:r>
              <a:rPr lang="en-US" dirty="0"/>
              <a:t> without the "main" one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Delete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perform a "</a:t>
            </a:r>
            <a:r>
              <a:rPr lang="en-US" b="1" dirty="0">
                <a:solidFill>
                  <a:schemeClr val="bg1"/>
                </a:solidFill>
              </a:rPr>
              <a:t>logical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delete</a:t>
            </a:r>
            <a:r>
              <a:rPr lang="en-US" dirty="0"/>
              <a:t>"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Entities are </a:t>
            </a:r>
            <a:r>
              <a:rPr lang="en-US" b="1" dirty="0">
                <a:solidFill>
                  <a:schemeClr val="bg1"/>
                </a:solidFill>
              </a:rPr>
              <a:t>marked</a:t>
            </a:r>
            <a:r>
              <a:rPr lang="en-US" dirty="0"/>
              <a:t> as deleted (but not actually deleted)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more complicated relations, cascade delete won't work with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circular</a:t>
            </a:r>
            <a:r>
              <a:rPr lang="en-US" dirty="0"/>
              <a:t> references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99DB0AC1-6C98-4A02-9B4F-3957D4666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89480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Cascade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Update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key is not identity (not auto-increment) and therefore it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dirty="0"/>
              <a:t> be changed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Best used with unique constraint</a:t>
            </a:r>
          </a:p>
          <a:p>
            <a:pPr>
              <a:lnSpc>
                <a:spcPct val="100000"/>
              </a:lnSpc>
            </a:pPr>
            <a:r>
              <a:rPr lang="en-US" dirty="0"/>
              <a:t>Do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use </a:t>
            </a:r>
            <a:r>
              <a:rPr lang="en-US" b="1" dirty="0">
                <a:solidFill>
                  <a:schemeClr val="bg1"/>
                </a:solidFill>
              </a:rPr>
              <a:t>Cascade Update </a:t>
            </a:r>
            <a:r>
              <a:rPr lang="en-US" dirty="0"/>
              <a:t>when: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primary is identity (auto-increment)</a:t>
            </a:r>
          </a:p>
          <a:p>
            <a:pPr>
              <a:lnSpc>
                <a:spcPct val="100000"/>
              </a:lnSpc>
            </a:pPr>
            <a:r>
              <a:rPr lang="en-US" dirty="0"/>
              <a:t>Cascading can be avoided using </a:t>
            </a:r>
            <a:r>
              <a:rPr lang="en-US" b="1" dirty="0">
                <a:solidFill>
                  <a:schemeClr val="bg1"/>
                </a:solidFill>
              </a:rPr>
              <a:t>triggers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procedures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59131C5-00D1-4FB3-95AA-7614C6DCB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1178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Delete: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96000" y="6197282"/>
            <a:ext cx="22295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B8DB210-4898-4797-8B2A-155617073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56663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 Update: Example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458201" y="39624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Foreign Key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Cascade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2A3C680B-F8C7-4B51-848C-D9ED716A5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36927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z="3600" dirty="0" smtClean="0"/>
              <a:t>Избягване на дублирани данни чрез нормализиране на схемата на БД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572000"/>
            <a:ext cx="10961783" cy="768084"/>
          </a:xfrm>
        </p:spPr>
        <p:txBody>
          <a:bodyPr/>
          <a:lstStyle/>
          <a:p>
            <a:r>
              <a:rPr lang="bg-BG" dirty="0" smtClean="0"/>
              <a:t>Нормализиране на БД</a:t>
            </a:r>
            <a:endParaRPr lang="en-US" dirty="0"/>
          </a:p>
        </p:txBody>
      </p:sp>
      <p:pic>
        <p:nvPicPr>
          <p:cNvPr id="56322" name="Picture 2" descr="Data, database, ok, online, server, storage, tick icon - Download on 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1" y="1447800"/>
            <a:ext cx="2590799" cy="2590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Нормализирането</a:t>
            </a:r>
            <a:r>
              <a:rPr lang="ru-RU" dirty="0" smtClean="0"/>
              <a:t> на релационната схема премахва повтарящи се данни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Ненормализираните схеми могат да съдържат много повтарящи се данни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</a:t>
            </a:r>
            <a:endParaRPr lang="en-US" dirty="0"/>
          </a:p>
        </p:txBody>
      </p:sp>
      <p:graphicFrame>
        <p:nvGraphicFramePr>
          <p:cNvPr id="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409700" y="3559475"/>
          <a:ext cx="9372600" cy="3026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/>
                <a:gridCol w="1371600"/>
                <a:gridCol w="1981200"/>
                <a:gridCol w="990601"/>
              </a:tblGrid>
              <a:tr h="406657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Product</a:t>
                      </a:r>
                      <a:endParaRPr lang="en-GB" sz="2000" b="1" kern="1200" noProof="1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Producer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Price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Category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Shop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Town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yoghurt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Mlexis</a:t>
                      </a:r>
                      <a:r>
                        <a:rPr lang="en-GB" sz="2200" baseline="0" noProof="1" smtClean="0"/>
                        <a:t> Ltd.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0.67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food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store</a:t>
                      </a:r>
                      <a:r>
                        <a:rPr lang="en-GB" sz="2200" baseline="0" noProof="1" smtClean="0"/>
                        <a:t> "Mente"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Sofia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bread</a:t>
                      </a:r>
                      <a:r>
                        <a:rPr lang="en-GB" sz="2200" baseline="0" noProof="1" smtClean="0"/>
                        <a:t> "Dobrudja"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Bakery</a:t>
                      </a:r>
                      <a:r>
                        <a:rPr lang="en-GB" sz="2200" baseline="0" noProof="1" smtClean="0"/>
                        <a:t> "Smoky"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0.85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food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store "Mente"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Sofia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</a:t>
                      </a:r>
                      <a:r>
                        <a:rPr lang="en-GB" sz="2200" baseline="0" noProof="1" smtClean="0"/>
                        <a:t> "Zagorka"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Zagorka</a:t>
                      </a:r>
                      <a:r>
                        <a:rPr lang="en-GB" sz="2200" baseline="0" noProof="1" smtClean="0"/>
                        <a:t>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0.68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soft drinks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stall "non-stop"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Varna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075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</a:t>
                      </a:r>
                      <a:r>
                        <a:rPr lang="en-GB" sz="2200" baseline="0" noProof="1" smtClean="0"/>
                        <a:t> "Tuborg"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Shoumen</a:t>
                      </a:r>
                      <a:r>
                        <a:rPr lang="en-GB" sz="2200" baseline="0" noProof="1" smtClean="0"/>
                        <a:t> Drinks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0.87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soft drinks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stall</a:t>
                      </a:r>
                      <a:r>
                        <a:rPr lang="en-GB" sz="2200" baseline="0" noProof="1" smtClean="0"/>
                        <a:t> "non-stop"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Varna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7701961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ru-RU" sz="3400" dirty="0" smtClean="0"/>
              <a:t>Видове връзки</a:t>
            </a:r>
          </a:p>
          <a:p>
            <a:r>
              <a:rPr lang="bg-BG" sz="3400" dirty="0" smtClean="0"/>
              <a:t>Ограничения на целостта</a:t>
            </a:r>
            <a:endParaRPr lang="ru-RU" sz="3400" dirty="0" smtClean="0"/>
          </a:p>
          <a:p>
            <a:r>
              <a:rPr lang="ru-RU" sz="3400" dirty="0" smtClean="0"/>
              <a:t>Аномалии, породени от излишество на данни</a:t>
            </a:r>
            <a:endParaRPr lang="en-US" sz="3400" dirty="0" smtClean="0"/>
          </a:p>
          <a:p>
            <a:pPr lvl="1"/>
            <a:r>
              <a:rPr lang="ru-RU" sz="3200" dirty="0" smtClean="0"/>
              <a:t>При </a:t>
            </a:r>
            <a:r>
              <a:rPr lang="ru-RU" sz="3200" b="1" dirty="0" smtClean="0">
                <a:solidFill>
                  <a:schemeClr val="bg1"/>
                </a:solidFill>
              </a:rPr>
              <a:t>вмъкване</a:t>
            </a:r>
            <a:r>
              <a:rPr lang="en-US" sz="3200" dirty="0" smtClean="0"/>
              <a:t> </a:t>
            </a:r>
            <a:r>
              <a:rPr lang="ru-RU" sz="3200" dirty="0" smtClean="0"/>
              <a:t>на записи</a:t>
            </a:r>
            <a:endParaRPr lang="en-US" sz="3200" dirty="0" smtClean="0"/>
          </a:p>
          <a:p>
            <a:pPr lvl="1"/>
            <a:r>
              <a:rPr lang="bg-BG" sz="3200" dirty="0" smtClean="0"/>
              <a:t>При</a:t>
            </a:r>
            <a:r>
              <a:rPr lang="ru-RU" sz="3200" dirty="0" smtClean="0"/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редактиране</a:t>
            </a:r>
            <a:r>
              <a:rPr lang="ru-RU" sz="3200" dirty="0" smtClean="0"/>
              <a:t> на записи</a:t>
            </a:r>
          </a:p>
          <a:p>
            <a:pPr lvl="1"/>
            <a:r>
              <a:rPr lang="ru-RU" sz="3200" dirty="0" smtClean="0"/>
              <a:t>При </a:t>
            </a:r>
            <a:r>
              <a:rPr lang="ru-RU" sz="3200" b="1" dirty="0" smtClean="0">
                <a:solidFill>
                  <a:schemeClr val="bg1"/>
                </a:solidFill>
              </a:rPr>
              <a:t>изтриване</a:t>
            </a:r>
            <a:r>
              <a:rPr lang="ru-RU" sz="3200" dirty="0" smtClean="0"/>
              <a:t> на записи</a:t>
            </a:r>
            <a:endParaRPr lang="en-US" sz="3200" dirty="0" smtClean="0"/>
          </a:p>
          <a:p>
            <a:r>
              <a:rPr lang="bg-BG" sz="3400" dirty="0" smtClean="0"/>
              <a:t>Нормални форми</a:t>
            </a:r>
            <a:endParaRPr lang="en-US" sz="3400" dirty="0" smtClean="0"/>
          </a:p>
          <a:p>
            <a:r>
              <a:rPr lang="en-US" sz="3400" dirty="0" smtClean="0"/>
              <a:t>E/R </a:t>
            </a:r>
            <a:r>
              <a:rPr lang="bg-BG" sz="3400" dirty="0" smtClean="0"/>
              <a:t>диаграми и релационна схема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 smtClean="0">
                <a:solidFill>
                  <a:schemeClr val="bg1"/>
                </a:solidFill>
                <a:cs typeface="Consolas" pitchFamily="49" charset="0"/>
              </a:rPr>
              <a:t>Първа </a:t>
            </a:r>
            <a:r>
              <a:rPr lang="bg-BG" dirty="0" smtClean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 smtClean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Данните се съхраняват в таблици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Полетата в редовете са </a:t>
            </a:r>
            <a:r>
              <a:rPr lang="ru-RU" b="1" dirty="0" smtClean="0">
                <a:solidFill>
                  <a:schemeClr val="bg1"/>
                </a:solidFill>
              </a:rPr>
              <a:t>неразделими</a:t>
            </a:r>
            <a:r>
              <a:rPr lang="ru-RU" dirty="0" smtClean="0"/>
              <a:t> стойности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В рамките на един ред няма повторения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За всяка таблица се дефинира първичен ключ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 </a:t>
            </a:r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600200" y="45720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6400"/>
                <a:gridCol w="3276600"/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BookTitle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ISBN (PK)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Author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AuthorEmail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Framework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3847028437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Mr. Kiro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bai-kiro@abv.bg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Beginning SQL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7234534450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Santa Claus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dedo@mraz.org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792079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 smtClean="0">
                <a:solidFill>
                  <a:schemeClr val="bg1"/>
                </a:solidFill>
                <a:cs typeface="Consolas" pitchFamily="49" charset="0"/>
              </a:rPr>
              <a:t>Втора </a:t>
            </a:r>
            <a:r>
              <a:rPr lang="bg-BG" dirty="0" smtClean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 smtClean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Запазва всички изисквания на </a:t>
            </a:r>
            <a:r>
              <a:rPr lang="ru-RU" b="1" dirty="0" smtClean="0">
                <a:solidFill>
                  <a:schemeClr val="bg1"/>
                </a:solidFill>
              </a:rPr>
              <a:t>1-ва </a:t>
            </a:r>
            <a:r>
              <a:rPr lang="ru-RU" dirty="0" smtClean="0">
                <a:solidFill>
                  <a:srgbClr val="224464"/>
                </a:solidFill>
              </a:rPr>
              <a:t>нормална форма</a:t>
            </a:r>
            <a:endParaRPr lang="en-US" dirty="0" smtClean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Няма колони, които да не зависят от част от първичния ключ (ако се състои от няколко колони)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 </a:t>
            </a:r>
            <a:r>
              <a:rPr lang="en-US" dirty="0" smtClean="0"/>
              <a:t>(3)</a:t>
            </a:r>
            <a:endParaRPr lang="en-US" dirty="0"/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600200" y="48006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6400"/>
                <a:gridCol w="3276600"/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BookTitle </a:t>
                      </a:r>
                      <a:r>
                        <a:rPr lang="bg-BG" sz="2200" b="1" noProof="1" smtClean="0">
                          <a:effectLst/>
                          <a:latin typeface="+mj-lt"/>
                        </a:rPr>
                        <a:t>(</a:t>
                      </a:r>
                      <a:r>
                        <a:rPr lang="en-US" sz="2200" b="1" noProof="1" smtClean="0">
                          <a:effectLst/>
                          <a:latin typeface="+mj-lt"/>
                        </a:rPr>
                        <a:t>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Author (PK)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Price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AuthorEmail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Framework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3847028437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Mr. Kiro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bai-kiro@abv.bg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Beginning SQL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7234534450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Santa Claus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dedo@mraz.org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1400" y="3581400"/>
            <a:ext cx="3200400" cy="9906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Цената</a:t>
            </a:r>
            <a:r>
              <a:rPr lang="bg-BG" sz="2399" b="1" noProof="1" smtClean="0">
                <a:solidFill>
                  <a:srgbClr val="FFFFFF"/>
                </a:solidFill>
              </a:rPr>
              <a:t> принадлежи на </a:t>
            </a:r>
            <a:r>
              <a:rPr lang="bg-BG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книгата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6200" y="3505200"/>
            <a:ext cx="3352800" cy="990600"/>
          </a:xfrm>
          <a:prstGeom prst="wedgeRoundRectCallout">
            <a:avLst>
              <a:gd name="adj1" fmla="val 469"/>
              <a:gd name="adj2" fmla="val 84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Имейлът </a:t>
            </a:r>
            <a:r>
              <a:rPr lang="bg-BG" sz="2399" b="1" noProof="1" smtClean="0">
                <a:solidFill>
                  <a:srgbClr val="FFFFFF"/>
                </a:solidFill>
              </a:rPr>
              <a:t>принадлежи на </a:t>
            </a:r>
            <a:r>
              <a:rPr lang="bg-BG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автора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1409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 smtClean="0">
                <a:solidFill>
                  <a:schemeClr val="bg1"/>
                </a:solidFill>
                <a:cs typeface="Consolas" pitchFamily="49" charset="0"/>
              </a:rPr>
              <a:t>Трета </a:t>
            </a:r>
            <a:r>
              <a:rPr lang="bg-BG" dirty="0" smtClean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 smtClean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Запазва всички изисквания на </a:t>
            </a:r>
            <a:r>
              <a:rPr lang="ru-RU" b="1" dirty="0" smtClean="0">
                <a:solidFill>
                  <a:schemeClr val="bg1"/>
                </a:solidFill>
              </a:rPr>
              <a:t>2-ра</a:t>
            </a:r>
            <a:r>
              <a:rPr lang="ru-RU" dirty="0" smtClean="0"/>
              <a:t> нормална форма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Единствените зависимости между колоните са от тип "колона зависи от PK"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 </a:t>
            </a:r>
            <a:r>
              <a:rPr lang="en-US" dirty="0" smtClean="0"/>
              <a:t>(4)</a:t>
            </a:r>
            <a:endParaRPr lang="en-US" dirty="0"/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104900" y="3733800"/>
          <a:ext cx="9982200" cy="2689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0"/>
                <a:gridCol w="1219200"/>
                <a:gridCol w="1447800"/>
                <a:gridCol w="1066800"/>
                <a:gridCol w="1143000"/>
              </a:tblGrid>
              <a:tr h="644617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Product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ProducerId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Price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CategoryId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ShopId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TownId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yoghourt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0.67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bread "Tipov"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0.85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rakiya "Biserna"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6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6.83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5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 "Tuborg"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0.87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12561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 smtClean="0">
                <a:solidFill>
                  <a:schemeClr val="bg1"/>
                </a:solidFill>
                <a:cs typeface="Consolas" pitchFamily="49" charset="0"/>
              </a:rPr>
              <a:t>Четвърта </a:t>
            </a:r>
            <a:r>
              <a:rPr lang="bg-BG" dirty="0" smtClean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 smtClean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Запазва всички изисквания на </a:t>
            </a:r>
            <a:r>
              <a:rPr lang="ru-RU" b="1" dirty="0" smtClean="0">
                <a:solidFill>
                  <a:schemeClr val="bg1"/>
                </a:solidFill>
              </a:rPr>
              <a:t>3-та</a:t>
            </a:r>
            <a:r>
              <a:rPr lang="ru-RU" dirty="0" smtClean="0"/>
              <a:t> нормална форма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Във всяка таблица има най-много една колона, с много възможни стойности за един ключ (атрибут с множество стойности)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</a:t>
            </a:r>
            <a:r>
              <a:rPr lang="en-US" dirty="0" smtClean="0"/>
              <a:t> (5)</a:t>
            </a:r>
            <a:endParaRPr lang="bg-BG" dirty="0"/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2362200" y="4953000"/>
          <a:ext cx="7467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6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945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81400"/>
              </a:tblGrid>
              <a:tr h="584174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Book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Article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6989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Programming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Regular</a:t>
                      </a:r>
                      <a:r>
                        <a:rPr lang="en-GB" sz="2200" baseline="0" noProof="1" smtClean="0"/>
                        <a:t> Expressions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1143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Mastering</a:t>
                      </a:r>
                      <a:r>
                        <a:rPr lang="en-GB" sz="2200" baseline="0" noProof="1" smtClean="0"/>
                        <a:t> JavaScript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AJAX</a:t>
                      </a:r>
                      <a:r>
                        <a:rPr lang="en-GB" sz="2200" baseline="0" noProof="1" smtClean="0"/>
                        <a:t> Performance Patterns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828800" y="3962400"/>
            <a:ext cx="3048000" cy="8382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 smtClean="0">
                <a:solidFill>
                  <a:schemeClr val="bg2"/>
                </a:solidFill>
              </a:rPr>
              <a:t>може да има </a:t>
            </a:r>
            <a:r>
              <a:rPr lang="bg-BG" sz="20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книги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81800" y="3886200"/>
            <a:ext cx="3048000" cy="838200"/>
          </a:xfrm>
          <a:prstGeom prst="wedgeRoundRectCallout">
            <a:avLst>
              <a:gd name="adj1" fmla="val 2348"/>
              <a:gd name="adj2" fmla="val 96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 smtClean="0">
                <a:solidFill>
                  <a:schemeClr val="bg2"/>
                </a:solidFill>
              </a:rPr>
              <a:t>може да има </a:t>
            </a:r>
            <a:r>
              <a:rPr lang="bg-BG" sz="20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статии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2244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Пример за нормализирана схема (в </a:t>
            </a:r>
            <a:r>
              <a:rPr lang="ru-RU" b="1" dirty="0" smtClean="0">
                <a:solidFill>
                  <a:schemeClr val="bg1"/>
                </a:solidFill>
              </a:rPr>
              <a:t>4-та </a:t>
            </a:r>
            <a:r>
              <a:rPr lang="ru-RU" dirty="0" smtClean="0">
                <a:solidFill>
                  <a:srgbClr val="224464"/>
                </a:solidFill>
              </a:rPr>
              <a:t>нормална форма</a:t>
            </a:r>
            <a:r>
              <a:rPr lang="ru-RU" dirty="0" smtClean="0"/>
              <a:t>):</a:t>
            </a:r>
            <a:endParaRPr lang="bg-BG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 </a:t>
            </a:r>
            <a:r>
              <a:rPr lang="en-US" dirty="0" smtClean="0"/>
              <a:t>(6)</a:t>
            </a:r>
            <a:endParaRPr lang="bg-BG" dirty="0"/>
          </a:p>
        </p:txBody>
      </p:sp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4724400" y="1676400"/>
            <a:ext cx="2209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1905000" y="49530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Producers</a:t>
            </a:r>
            <a:endParaRPr lang="bg-BG" sz="2400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4495800" y="4953000"/>
            <a:ext cx="188384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endParaRPr lang="bg-BG" sz="2400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70104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Shops</a:t>
            </a:r>
            <a:endParaRPr lang="bg-BG" sz="2400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88392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400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3739008" y="4401510"/>
            <a:ext cx="1491284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6305056" y="4325310"/>
            <a:ext cx="1288053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7853625" y="4325310"/>
            <a:ext cx="80656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9725613" y="4401510"/>
            <a:ext cx="7787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676400" y="2133600"/>
          <a:ext cx="8343899" cy="2654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5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377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9439"/>
                <a:gridCol w="838200"/>
                <a:gridCol w="1371600"/>
                <a:gridCol w="1101991"/>
                <a:gridCol w="955408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Product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ProducerId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Price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CategoryId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ShopId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TownId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Youghurt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0.67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bread "Dobrudja"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0.55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rakia "Peshtera"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6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4.38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5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beer "Tuborg"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0.67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524000" y="5410200"/>
          <a:ext cx="24002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82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Name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"Milk" Ltd.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"</a:t>
                      </a:r>
                      <a:r>
                        <a:rPr lang="en-US" sz="2000" noProof="1" smtClean="0"/>
                        <a:t>Zagorka</a:t>
                      </a:r>
                      <a:r>
                        <a:rPr lang="en-GB" sz="2000" dirty="0" smtClean="0"/>
                        <a:t>" AD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4267200" y="5410200"/>
          <a:ext cx="22478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8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5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Name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beer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food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66294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Name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METRO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84582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Name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Sofia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076055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74" grpId="0"/>
      <p:bldP spid="497775" grpId="0"/>
      <p:bldP spid="497776" grpId="0"/>
      <p:bldP spid="497777" grpId="0"/>
      <p:bldP spid="49777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Релационна схема, значение и примери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E/R </a:t>
            </a:r>
            <a:r>
              <a:rPr lang="bg-BG" dirty="0" smtClean="0"/>
              <a:t>диаграми</a:t>
            </a:r>
            <a:endParaRPr lang="en-US" dirty="0"/>
          </a:p>
        </p:txBody>
      </p:sp>
      <p:pic>
        <p:nvPicPr>
          <p:cNvPr id="13318" name="Picture 6" descr="Share icon PNG on Transparent Background 14455886 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43400" y="1371600"/>
            <a:ext cx="3122489" cy="26289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2"/>
              </a:buClr>
            </a:pPr>
            <a:r>
              <a:rPr lang="ru-RU" b="1" dirty="0" smtClean="0">
                <a:solidFill>
                  <a:schemeClr val="bg1"/>
                </a:solidFill>
              </a:rPr>
              <a:t>Релационната схема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на БД е колекцията от:</a:t>
            </a:r>
          </a:p>
          <a:p>
            <a:r>
              <a:rPr lang="bg-BG" dirty="0" smtClean="0"/>
              <a:t>Схемите на всички таблици</a:t>
            </a:r>
          </a:p>
          <a:p>
            <a:pPr lvl="1"/>
            <a:r>
              <a:rPr lang="bg-BG" dirty="0" smtClean="0"/>
              <a:t>Релации</a:t>
            </a:r>
            <a:endParaRPr lang="en-US" dirty="0" smtClean="0"/>
          </a:p>
          <a:p>
            <a:pPr lvl="1"/>
            <a:r>
              <a:rPr lang="ru-RU" dirty="0" smtClean="0"/>
              <a:t>Всички други обекти на базата данни (напр. ограничения)</a:t>
            </a:r>
          </a:p>
          <a:p>
            <a:r>
              <a:rPr lang="ru-RU" dirty="0" smtClean="0"/>
              <a:t>Релационната схема описва </a:t>
            </a:r>
            <a:r>
              <a:rPr lang="ru-RU" b="1" dirty="0" smtClean="0">
                <a:solidFill>
                  <a:schemeClr val="bg1"/>
                </a:solidFill>
              </a:rPr>
              <a:t>структурата</a:t>
            </a:r>
            <a:r>
              <a:rPr lang="ru-RU" dirty="0" smtClean="0"/>
              <a:t> на базата данни</a:t>
            </a:r>
            <a:endParaRPr lang="bg-BG" sz="3200" dirty="0" smtClean="0"/>
          </a:p>
          <a:p>
            <a:pPr lvl="1"/>
            <a:r>
              <a:rPr lang="ru-RU" dirty="0" smtClean="0"/>
              <a:t>Няма данни, но съдържа </a:t>
            </a:r>
            <a:r>
              <a:rPr lang="ru-RU" b="1" dirty="0" smtClean="0">
                <a:solidFill>
                  <a:schemeClr val="bg1"/>
                </a:solidFill>
              </a:rPr>
              <a:t>метаданни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ru-RU" dirty="0" smtClean="0"/>
              <a:t>Релационните схеми се показват </a:t>
            </a:r>
            <a:r>
              <a:rPr lang="ru-RU" b="1" dirty="0" smtClean="0">
                <a:solidFill>
                  <a:schemeClr val="bg1"/>
                </a:solidFill>
              </a:rPr>
              <a:t>графично</a:t>
            </a:r>
            <a:r>
              <a:rPr lang="ru-RU" dirty="0" smtClean="0"/>
              <a:t> в диаграми на обект/връзка (</a:t>
            </a:r>
            <a:r>
              <a:rPr lang="ru-RU" b="1" dirty="0" smtClean="0">
                <a:solidFill>
                  <a:schemeClr val="bg1"/>
                </a:solidFill>
              </a:rPr>
              <a:t>E/R диаграми</a:t>
            </a:r>
            <a:r>
              <a:rPr lang="ru-RU" dirty="0" smtClean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Релационна схема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ru-RU" b="1" dirty="0" smtClean="0">
                <a:solidFill>
                  <a:schemeClr val="bg1"/>
                </a:solidFill>
              </a:rPr>
              <a:t>E/R диаграмите </a:t>
            </a:r>
            <a:r>
              <a:rPr lang="ru-RU" dirty="0" smtClean="0"/>
              <a:t>са графични инструменти за моделиране на данни в информационни системи</a:t>
            </a:r>
            <a:endParaRPr lang="en-US" dirty="0" smtClean="0"/>
          </a:p>
          <a:p>
            <a:pPr>
              <a:buClr>
                <a:schemeClr val="tx2"/>
              </a:buClr>
            </a:pPr>
            <a:r>
              <a:rPr lang="bg-BG" dirty="0" smtClean="0"/>
              <a:t>П</a:t>
            </a:r>
            <a:r>
              <a:rPr lang="ru-RU" dirty="0" smtClean="0"/>
              <a:t>омагат за </a:t>
            </a:r>
            <a:r>
              <a:rPr lang="ru-RU" b="1" dirty="0" smtClean="0">
                <a:solidFill>
                  <a:schemeClr val="bg1"/>
                </a:solidFill>
              </a:rPr>
              <a:t>визуализиране</a:t>
            </a:r>
            <a:r>
              <a:rPr lang="ru-RU" dirty="0" smtClean="0"/>
              <a:t> на </a:t>
            </a:r>
            <a:r>
              <a:rPr lang="ru-RU" dirty="0" smtClean="0">
                <a:solidFill>
                  <a:srgbClr val="224464"/>
                </a:solidFill>
              </a:rPr>
              <a:t>съотношенията</a:t>
            </a:r>
            <a:r>
              <a:rPr lang="ru-RU" dirty="0" smtClean="0"/>
              <a:t> между обекти и техните </a:t>
            </a:r>
            <a:r>
              <a:rPr lang="ru-RU" dirty="0" smtClean="0">
                <a:solidFill>
                  <a:srgbClr val="224464"/>
                </a:solidFill>
              </a:rPr>
              <a:t>връзки</a:t>
            </a:r>
          </a:p>
          <a:p>
            <a:pPr>
              <a:buClr>
                <a:schemeClr val="tx2"/>
              </a:buClr>
            </a:pPr>
            <a:r>
              <a:rPr lang="ru-RU" dirty="0" smtClean="0"/>
              <a:t>Помагат да се разбере как информацията се </a:t>
            </a:r>
            <a:r>
              <a:rPr lang="ru-RU" b="1" dirty="0" smtClean="0">
                <a:solidFill>
                  <a:schemeClr val="bg1"/>
                </a:solidFill>
              </a:rPr>
              <a:t>организира</a:t>
            </a:r>
            <a:r>
              <a:rPr lang="ru-RU" dirty="0" smtClean="0"/>
              <a:t> и как обектите се свързват</a:t>
            </a:r>
            <a:endParaRPr lang="ru-RU" dirty="0" smtClean="0">
              <a:solidFill>
                <a:srgbClr val="224464"/>
              </a:solidFill>
            </a:endParaRPr>
          </a:p>
          <a:p>
            <a:pPr>
              <a:buClr>
                <a:schemeClr val="tx2"/>
              </a:buClr>
            </a:pPr>
            <a:r>
              <a:rPr lang="ru-RU" dirty="0" smtClean="0"/>
              <a:t>Използват </a:t>
            </a:r>
            <a:r>
              <a:rPr lang="ru-RU" b="1" dirty="0" smtClean="0">
                <a:solidFill>
                  <a:schemeClr val="bg1"/>
                </a:solidFill>
              </a:rPr>
              <a:t>абстрактни символи</a:t>
            </a:r>
            <a:r>
              <a:rPr lang="ru-RU" dirty="0" smtClean="0"/>
              <a:t>, което прави моделирането </a:t>
            </a:r>
            <a:r>
              <a:rPr lang="ru-RU" dirty="0" smtClean="0">
                <a:solidFill>
                  <a:srgbClr val="224464"/>
                </a:solidFill>
              </a:rPr>
              <a:t>по-прегледно</a:t>
            </a:r>
          </a:p>
          <a:p>
            <a:pPr lvl="1">
              <a:buClr>
                <a:schemeClr val="tx2"/>
              </a:buClr>
            </a:pPr>
            <a:r>
              <a:rPr lang="ru-RU" dirty="0" smtClean="0"/>
              <a:t>Фокусиране върху </a:t>
            </a:r>
            <a:r>
              <a:rPr lang="ru-RU" b="1" dirty="0" smtClean="0">
                <a:solidFill>
                  <a:schemeClr val="bg1"/>
                </a:solidFill>
              </a:rPr>
              <a:t>структурата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връзките</a:t>
            </a:r>
            <a:r>
              <a:rPr lang="ru-RU" dirty="0" smtClean="0"/>
              <a:t>, без да се оглеждат детайлите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</a:t>
            </a:r>
            <a:r>
              <a:rPr lang="bg-BG" dirty="0" smtClean="0"/>
              <a:t>диаграми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</a:t>
            </a:r>
            <a:r>
              <a:rPr lang="bg-BG" dirty="0" smtClean="0"/>
              <a:t> диаграми – пример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0672" y="1524000"/>
            <a:ext cx="6850657" cy="4880649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096612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295400"/>
            <a:ext cx="8775781" cy="52578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 smtClean="0"/>
              <a:t>Видоде </a:t>
            </a:r>
            <a:r>
              <a:rPr lang="bg-BG" sz="2800" dirty="0" smtClean="0"/>
              <a:t>връзки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One-to-many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Many-to-many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One-to-one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Unique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dirty="0" smtClean="0">
                <a:solidFill>
                  <a:schemeClr val="bg2"/>
                </a:solidFill>
              </a:rPr>
              <a:t>Уникални стойности в колоната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Check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dirty="0" smtClean="0">
                <a:solidFill>
                  <a:schemeClr val="bg2"/>
                </a:solidFill>
              </a:rPr>
              <a:t>(Age &gt; 0)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 smtClean="0"/>
              <a:t>Аномалии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 smtClean="0"/>
              <a:t>Нормални форми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dirty="0" smtClean="0"/>
              <a:t>E/R </a:t>
            </a:r>
            <a:r>
              <a:rPr lang="bg-BG" sz="2800" dirty="0" smtClean="0"/>
              <a:t>диаграми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bg-BG" sz="3200" dirty="0" smtClean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bg-BG" sz="2800" dirty="0" smtClean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3000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724400"/>
            <a:ext cx="10961783" cy="768084"/>
          </a:xfrm>
        </p:spPr>
        <p:txBody>
          <a:bodyPr/>
          <a:lstStyle/>
          <a:p>
            <a:r>
              <a:rPr lang="bg-BG" dirty="0" smtClean="0"/>
              <a:t>Видове връзки</a:t>
            </a:r>
            <a:endParaRPr lang="en-US" dirty="0"/>
          </a:p>
        </p:txBody>
      </p:sp>
      <p:pic>
        <p:nvPicPr>
          <p:cNvPr id="31746" name="Picture 2" descr="Key | Bandipedia | Fand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143000"/>
            <a:ext cx="2743200" cy="28999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Външният ключ </a:t>
            </a:r>
            <a:r>
              <a:rPr lang="ru-RU" sz="3400" dirty="0" smtClean="0"/>
              <a:t>е идентификатор на запис, разположен в </a:t>
            </a:r>
            <a:r>
              <a:rPr lang="ru-RU" sz="3400" b="1" dirty="0" smtClean="0">
                <a:solidFill>
                  <a:schemeClr val="bg1"/>
                </a:solidFill>
              </a:rPr>
              <a:t>друга</a:t>
            </a:r>
            <a:r>
              <a:rPr lang="ru-RU" sz="3400" dirty="0" smtClean="0"/>
              <a:t> таблица (обикновено нейният </a:t>
            </a:r>
            <a:r>
              <a:rPr lang="ru-RU" sz="3400" b="1" dirty="0" smtClean="0">
                <a:solidFill>
                  <a:schemeClr val="bg1"/>
                </a:solidFill>
              </a:rPr>
              <a:t>първичен ключ</a:t>
            </a:r>
            <a:r>
              <a:rPr lang="ru-RU" sz="3400" dirty="0" smtClean="0"/>
              <a:t>)</a:t>
            </a:r>
            <a:endParaRPr lang="bg-BG" sz="3400" dirty="0" smtClean="0"/>
          </a:p>
          <a:p>
            <a:r>
              <a:rPr lang="ru-RU" sz="3400" dirty="0" smtClean="0"/>
              <a:t>Чрез използването на </a:t>
            </a:r>
            <a:r>
              <a:rPr lang="ru-RU" sz="3400" b="1" dirty="0" smtClean="0">
                <a:solidFill>
                  <a:schemeClr val="bg1"/>
                </a:solidFill>
              </a:rPr>
              <a:t>релации</a:t>
            </a:r>
            <a:r>
              <a:rPr lang="ru-RU" sz="3400" dirty="0" smtClean="0"/>
              <a:t> избягваме </a:t>
            </a:r>
            <a:r>
              <a:rPr lang="ru-RU" sz="3400" b="1" dirty="0" smtClean="0">
                <a:solidFill>
                  <a:schemeClr val="bg1"/>
                </a:solidFill>
              </a:rPr>
              <a:t>повтарянето</a:t>
            </a:r>
            <a:r>
              <a:rPr lang="ru-RU" sz="3400" dirty="0" smtClean="0"/>
              <a:t> на данни в БД</a:t>
            </a:r>
          </a:p>
          <a:p>
            <a:r>
              <a:rPr lang="bg-BG" sz="3400" dirty="0" smtClean="0"/>
              <a:t>Връзките имат множество:</a:t>
            </a:r>
            <a:endParaRPr lang="bg-BG" sz="3400" dirty="0"/>
          </a:p>
          <a:p>
            <a:pPr lvl="1"/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Едно към много (</a:t>
            </a:r>
            <a:r>
              <a:rPr lang="en-US" sz="3200" b="1" dirty="0" smtClean="0">
                <a:solidFill>
                  <a:schemeClr val="bg1"/>
                </a:solidFill>
              </a:rPr>
              <a:t>One-to-many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 smtClean="0"/>
              <a:t> </a:t>
            </a:r>
            <a:r>
              <a:rPr lang="bg-BG" sz="3200" dirty="0"/>
              <a:t>– </a:t>
            </a:r>
            <a:r>
              <a:rPr lang="bg-BG" sz="3200" dirty="0" smtClean="0"/>
              <a:t>пример: </a:t>
            </a:r>
            <a:r>
              <a:rPr lang="bg-BG" sz="3200" b="1" dirty="0" smtClean="0">
                <a:solidFill>
                  <a:schemeClr val="tx2"/>
                </a:solidFill>
              </a:rPr>
              <a:t>държава</a:t>
            </a:r>
            <a:r>
              <a:rPr lang="bg-BG" sz="3200" dirty="0" smtClean="0"/>
              <a:t> / </a:t>
            </a:r>
            <a:r>
              <a:rPr lang="bg-BG" sz="3200" b="1" dirty="0" smtClean="0">
                <a:solidFill>
                  <a:schemeClr val="tx2"/>
                </a:solidFill>
              </a:rPr>
              <a:t>град</a:t>
            </a:r>
            <a:endParaRPr lang="bg-BG" sz="3200" b="1" dirty="0">
              <a:solidFill>
                <a:schemeClr val="tx2"/>
              </a:solidFill>
            </a:endParaRPr>
          </a:p>
          <a:p>
            <a:pPr lvl="1"/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Много към много (</a:t>
            </a:r>
            <a:r>
              <a:rPr lang="en-US" sz="3200" b="1" dirty="0" smtClean="0">
                <a:solidFill>
                  <a:schemeClr val="bg1"/>
                </a:solidFill>
              </a:rPr>
              <a:t>Many-to-many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 smtClean="0"/>
              <a:t> </a:t>
            </a:r>
            <a:r>
              <a:rPr lang="bg-BG" sz="3200" dirty="0"/>
              <a:t>– </a:t>
            </a:r>
            <a:r>
              <a:rPr lang="bg-BG" sz="3200" dirty="0" smtClean="0"/>
              <a:t>пример: </a:t>
            </a:r>
            <a:r>
              <a:rPr lang="bg-BG" sz="3200" b="1" dirty="0" smtClean="0"/>
              <a:t>студент</a:t>
            </a:r>
            <a:r>
              <a:rPr lang="bg-BG" sz="3200" dirty="0" smtClean="0"/>
              <a:t> / </a:t>
            </a:r>
            <a:r>
              <a:rPr lang="bg-BG" sz="3200" b="1" dirty="0" smtClean="0"/>
              <a:t>курс</a:t>
            </a:r>
            <a:endParaRPr lang="bg-BG" sz="3200" b="1" dirty="0"/>
          </a:p>
          <a:p>
            <a:pPr lvl="1"/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Едно към едно (</a:t>
            </a:r>
            <a:r>
              <a:rPr lang="en-US" sz="3200" b="1" dirty="0" smtClean="0">
                <a:solidFill>
                  <a:schemeClr val="bg1"/>
                </a:solidFill>
              </a:rPr>
              <a:t>One-to-one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bg-BG" sz="3200" dirty="0" smtClean="0"/>
              <a:t>приме: </a:t>
            </a:r>
            <a:r>
              <a:rPr lang="bg-BG" sz="3200" b="1" dirty="0" smtClean="0"/>
              <a:t>човек</a:t>
            </a:r>
            <a:r>
              <a:rPr lang="bg-BG" sz="3200" dirty="0" smtClean="0"/>
              <a:t> / </a:t>
            </a:r>
            <a:r>
              <a:rPr lang="bg-BG" sz="3200" b="1" dirty="0" smtClean="0"/>
              <a:t>паспорт</a:t>
            </a:r>
            <a:endParaRPr lang="bg-BG" sz="3200" b="1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Връзки</a:t>
            </a:r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100" dirty="0" smtClean="0"/>
              <a:t>Отношение </a:t>
            </a:r>
            <a:r>
              <a:rPr lang="ru-RU" sz="3100" b="1" dirty="0" smtClean="0">
                <a:solidFill>
                  <a:schemeClr val="bg1"/>
                </a:solidFill>
              </a:rPr>
              <a:t>едно към много </a:t>
            </a:r>
            <a:r>
              <a:rPr lang="ru-RU" sz="3100" dirty="0" smtClean="0"/>
              <a:t>(много към едно) – използва се често</a:t>
            </a:r>
            <a:endParaRPr lang="en-US" sz="3100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sz="2900" b="1" dirty="0" smtClean="0">
                <a:solidFill>
                  <a:schemeClr val="bg1"/>
                </a:solidFill>
              </a:rPr>
              <a:t>Единичен запис </a:t>
            </a:r>
            <a:r>
              <a:rPr lang="ru-RU" sz="2900" dirty="0" smtClean="0"/>
              <a:t>в първата таблица има </a:t>
            </a:r>
            <a:r>
              <a:rPr lang="ru-RU" sz="2900" b="1" dirty="0" smtClean="0">
                <a:solidFill>
                  <a:schemeClr val="bg1"/>
                </a:solidFill>
              </a:rPr>
              <a:t>много</a:t>
            </a:r>
            <a:r>
              <a:rPr lang="ru-RU" sz="2900" dirty="0" smtClean="0"/>
              <a:t> съответстващи записи във втората таблица</a:t>
            </a:r>
            <a:endParaRPr lang="en-US" sz="2900" dirty="0" smtClean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Едно към много</a:t>
            </a:r>
            <a:endParaRPr lang="bg-BG" dirty="0"/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3124200" y="281940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8610600" y="3124200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6477000" y="43434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 flipV="1">
            <a:off x="6477000" y="46482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 flipV="1">
            <a:off x="6477000" y="51054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6476999" y="52578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V="1">
            <a:off x="6477000" y="57150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447800" y="34290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8229600" y="37338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54313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1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Отношение </a:t>
            </a:r>
            <a:r>
              <a:rPr lang="bg-BG" sz="3200" b="1" dirty="0" smtClean="0">
                <a:solidFill>
                  <a:schemeClr val="bg1"/>
                </a:solidFill>
              </a:rPr>
              <a:t>много към много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3000" dirty="0" smtClean="0"/>
              <a:t>Записите в </a:t>
            </a:r>
            <a:r>
              <a:rPr lang="ru-RU" sz="3000" dirty="0" smtClean="0">
                <a:solidFill>
                  <a:schemeClr val="tx2"/>
                </a:solidFill>
              </a:rPr>
              <a:t>първата</a:t>
            </a:r>
            <a:r>
              <a:rPr lang="ru-RU" sz="3000" b="1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/>
              <a:t>таблица</a:t>
            </a:r>
            <a:r>
              <a:rPr lang="ru-RU" sz="3000" b="1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/>
              <a:t>имат </a:t>
            </a:r>
            <a:r>
              <a:rPr lang="ru-RU" sz="3000" b="1" dirty="0" smtClean="0">
                <a:solidFill>
                  <a:schemeClr val="bg1"/>
                </a:solidFill>
              </a:rPr>
              <a:t>много</a:t>
            </a:r>
            <a:r>
              <a:rPr lang="ru-RU" sz="3000" dirty="0" smtClean="0"/>
              <a:t> съответстващи записи във </a:t>
            </a:r>
            <a:r>
              <a:rPr lang="ru-RU" sz="3000" dirty="0" smtClean="0">
                <a:solidFill>
                  <a:schemeClr val="tx2"/>
                </a:solidFill>
              </a:rPr>
              <a:t>втората</a:t>
            </a:r>
            <a:r>
              <a:rPr lang="ru-RU" sz="3000" dirty="0" smtClean="0"/>
              <a:t> и </a:t>
            </a:r>
            <a:r>
              <a:rPr lang="ru-RU" sz="3000" b="1" dirty="0" smtClean="0">
                <a:solidFill>
                  <a:schemeClr val="bg1"/>
                </a:solidFill>
              </a:rPr>
              <a:t>обратно</a:t>
            </a:r>
            <a:endParaRPr lang="bg-BG" sz="3000" b="1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3000" dirty="0" smtClean="0"/>
              <a:t>Реализира се чрез </a:t>
            </a:r>
            <a:r>
              <a:rPr lang="ru-RU" sz="3000" b="1" dirty="0" smtClean="0">
                <a:solidFill>
                  <a:schemeClr val="bg1"/>
                </a:solidFill>
              </a:rPr>
              <a:t>допълнителна</a:t>
            </a:r>
            <a:r>
              <a:rPr lang="ru-RU" sz="3000" dirty="0" smtClean="0"/>
              <a:t> </a:t>
            </a:r>
            <a:r>
              <a:rPr lang="ru-RU" sz="3000" b="1" dirty="0" smtClean="0">
                <a:solidFill>
                  <a:schemeClr val="bg1"/>
                </a:solidFill>
              </a:rPr>
              <a:t>таблица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Много към много</a:t>
            </a:r>
            <a:endParaRPr lang="bg-BG" dirty="0"/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9144000" y="3886200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Courses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 flipV="1">
            <a:off x="3657599" y="4724400"/>
            <a:ext cx="11430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8248" y="4929254"/>
            <a:ext cx="1102352" cy="55714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7599" y="5867400"/>
            <a:ext cx="1142997" cy="762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7599" y="6019800"/>
            <a:ext cx="1142998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20000" y="4953000"/>
            <a:ext cx="9144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>
            <a:off x="7620397" y="5619818"/>
            <a:ext cx="914003" cy="9518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 flipV="1">
            <a:off x="7620396" y="5867399"/>
            <a:ext cx="914004" cy="13341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20000" y="6248399"/>
            <a:ext cx="914400" cy="2701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1295400" y="33528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990600" y="3962400"/>
          <a:ext cx="2590800" cy="2719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3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049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Ivan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spc="-1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Peter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latin typeface="+mn-lt"/>
                          <a:cs typeface="Calibri"/>
                        </a:rPr>
                        <a:t>3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latin typeface="+mn-lt"/>
                          <a:cs typeface="Calibri"/>
                        </a:rPr>
                        <a:t>George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latin typeface="+mn-lt"/>
                          <a:cs typeface="Calibri"/>
                        </a:rPr>
                        <a:t>4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latin typeface="+mn-lt"/>
                          <a:cs typeface="Calibri"/>
                        </a:rPr>
                        <a:t>Maria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495800" y="3505200"/>
            <a:ext cx="33528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4800600" y="4114800"/>
          <a:ext cx="2819400" cy="2645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r>
                        <a:rPr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CourseId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8610600" y="4495800"/>
          <a:ext cx="2667000" cy="19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.</a:t>
                      </a:r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Databases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JavaScript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84399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6" grpId="0"/>
      <p:bldP spid="477251" grpId="0" animBg="1"/>
      <p:bldP spid="477252" grpId="0" animBg="1"/>
      <p:bldP spid="477254" grpId="0" animBg="1"/>
      <p:bldP spid="477255" grpId="0" animBg="1"/>
      <p:bldP spid="477257" grpId="0" animBg="1"/>
      <p:bldP spid="477258" grpId="0" animBg="1"/>
      <p:bldP spid="477259" grpId="0" animBg="1"/>
      <p:bldP spid="477260" grpId="0" animBg="1"/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Отношение едно към едно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ru-RU" sz="3000" b="1" dirty="0" smtClean="0">
                <a:solidFill>
                  <a:schemeClr val="bg1"/>
                </a:solidFill>
              </a:rPr>
              <a:t>Единичен</a:t>
            </a:r>
            <a:r>
              <a:rPr lang="ru-RU" sz="3000" dirty="0" smtClean="0"/>
              <a:t> запис в таблица съответства на </a:t>
            </a:r>
            <a:r>
              <a:rPr lang="ru-RU" sz="3000" b="1" dirty="0" smtClean="0">
                <a:solidFill>
                  <a:schemeClr val="bg1"/>
                </a:solidFill>
              </a:rPr>
              <a:t>единичен</a:t>
            </a:r>
            <a:r>
              <a:rPr lang="ru-RU" sz="3000" dirty="0" smtClean="0"/>
              <a:t> запис в другата таблица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ru-RU" sz="3000" dirty="0" smtClean="0"/>
              <a:t>Използва се за наследяване между таблици</a:t>
            </a:r>
            <a:endParaRPr lang="bg-BG" sz="30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Едно към едно</a:t>
            </a:r>
            <a:endParaRPr lang="bg-BG" dirty="0"/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 flipV="1">
            <a:off x="5257800" y="64008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5257800" y="59436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5312568" y="4038599"/>
            <a:ext cx="3145631" cy="128766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2514600" y="40386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People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905000" y="4572000"/>
          <a:ext cx="3352800" cy="212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7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/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latin typeface="Calibri"/>
                          <a:cs typeface="Calibri"/>
                        </a:rPr>
                        <a:t>Age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Peter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Stoyan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Ivan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52400" y="3810000"/>
            <a:ext cx="16764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467600" y="4572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6553200" y="5105400"/>
          <a:ext cx="3733800" cy="1487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1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Specialty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Computer Science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Chemistry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5334000" y="3657600"/>
            <a:ext cx="2209800" cy="990600"/>
          </a:xfrm>
          <a:prstGeom prst="wedgeRoundRectCallout">
            <a:avLst>
              <a:gd name="adj1" fmla="val 26906"/>
              <a:gd name="adj2" fmla="val 105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8610600" y="2667000"/>
            <a:ext cx="215636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Professors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8458200" y="3200400"/>
          <a:ext cx="2438400" cy="99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Ph.D.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9906000" y="4267200"/>
            <a:ext cx="2133600" cy="914400"/>
          </a:xfrm>
          <a:prstGeom prst="wedgeRoundRectCallout">
            <a:avLst>
              <a:gd name="adj1" fmla="val -72986"/>
              <a:gd name="adj2" fmla="val -69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5306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9" grpId="0" animBg="1"/>
      <p:bldP spid="478250" grpId="0" animBg="1"/>
      <p:bldP spid="478251" grpId="0" animBg="1"/>
      <p:bldP spid="18" grpId="0"/>
      <p:bldP spid="23" grpId="0" animBg="1"/>
      <p:bldP spid="24" grpId="0"/>
      <p:bldP spid="26" grpId="0" animBg="1"/>
      <p:bldP spid="27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Връзка между записи в същата таблица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Връзките </a:t>
            </a:r>
            <a:r>
              <a:rPr lang="ru-RU" b="1" dirty="0" smtClean="0">
                <a:solidFill>
                  <a:schemeClr val="bg1"/>
                </a:solidFill>
              </a:rPr>
              <a:t>първичен</a:t>
            </a:r>
            <a:r>
              <a:rPr lang="ru-RU" dirty="0" smtClean="0"/>
              <a:t> / </a:t>
            </a:r>
            <a:r>
              <a:rPr lang="ru-RU" b="1" dirty="0" smtClean="0">
                <a:solidFill>
                  <a:schemeClr val="bg1"/>
                </a:solidFill>
              </a:rPr>
              <a:t>външен</a:t>
            </a:r>
            <a:r>
              <a:rPr lang="ru-RU" dirty="0" smtClean="0"/>
              <a:t> ключ могат да сочат към </a:t>
            </a:r>
            <a:r>
              <a:rPr lang="ru-RU" b="1" dirty="0" smtClean="0">
                <a:solidFill>
                  <a:schemeClr val="bg1"/>
                </a:solidFill>
              </a:rPr>
              <a:t>една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и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съща</a:t>
            </a:r>
            <a:r>
              <a:rPr lang="ru-RU" dirty="0" smtClean="0"/>
              <a:t> таблица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Пример: </a:t>
            </a:r>
            <a:r>
              <a:rPr lang="bg-BG" b="1" dirty="0" smtClean="0">
                <a:solidFill>
                  <a:schemeClr val="tx2"/>
                </a:solidFill>
              </a:rPr>
              <a:t>папките</a:t>
            </a:r>
            <a:r>
              <a:rPr lang="bg-BG" dirty="0" smtClean="0"/>
              <a:t> съдържат </a:t>
            </a:r>
            <a:r>
              <a:rPr lang="bg-BG" b="1" dirty="0" smtClean="0">
                <a:solidFill>
                  <a:schemeClr val="tx2"/>
                </a:solidFill>
              </a:rPr>
              <a:t>подпапки</a:t>
            </a:r>
            <a:endParaRPr lang="bg-BG" b="1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257800" y="32004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3886200" y="3810000"/>
          <a:ext cx="4419600" cy="265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240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76598"/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err="1" smtClean="0">
                          <a:latin typeface="Calibri"/>
                          <a:cs typeface="Calibri"/>
                        </a:rPr>
                        <a:t>ParentId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Root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Documents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Pictures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4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Birthday</a:t>
                      </a:r>
                      <a:r>
                        <a:rPr lang="en-GB" baseline="0" noProof="1" smtClean="0"/>
                        <a:t> Party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2133600" y="2971800"/>
            <a:ext cx="17526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9" name="Freeform 33"/>
          <p:cNvSpPr>
            <a:spLocks/>
          </p:cNvSpPr>
          <p:nvPr/>
        </p:nvSpPr>
        <p:spPr bwMode="auto">
          <a:xfrm>
            <a:off x="8320402" y="4724400"/>
            <a:ext cx="797133" cy="91440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8320402" y="4495801"/>
            <a:ext cx="797133" cy="685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Freeform 35"/>
          <p:cNvSpPr>
            <a:spLocks/>
          </p:cNvSpPr>
          <p:nvPr/>
        </p:nvSpPr>
        <p:spPr bwMode="auto">
          <a:xfrm>
            <a:off x="8305800" y="5715000"/>
            <a:ext cx="797133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7848600" y="2514600"/>
            <a:ext cx="1752600" cy="914400"/>
          </a:xfrm>
          <a:prstGeom prst="wedgeRoundRectCallout">
            <a:avLst>
              <a:gd name="adj1" fmla="val -44841"/>
              <a:gd name="adj2" fmla="val 102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067800" y="3581400"/>
            <a:ext cx="1600200" cy="685800"/>
          </a:xfrm>
          <a:prstGeom prst="wedgeRoundRectCallout">
            <a:avLst>
              <a:gd name="adj1" fmla="val -49854"/>
              <a:gd name="adj2" fmla="val 82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Връзки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5283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Правила и</a:t>
            </a:r>
            <a:r>
              <a:rPr lang="en-US" dirty="0" smtClean="0"/>
              <a:t> </a:t>
            </a:r>
            <a:r>
              <a:rPr lang="bg-BG" dirty="0" smtClean="0"/>
              <a:t>проверки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Ограничение на целостта</a:t>
            </a:r>
            <a:endParaRPr lang="en-US" dirty="0"/>
          </a:p>
        </p:txBody>
      </p:sp>
      <p:pic>
        <p:nvPicPr>
          <p:cNvPr id="23554" name="Picture 2" descr="Barrier PNGs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295" y="1752600"/>
            <a:ext cx="2569411" cy="18307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16817</TotalTime>
  <Words>1603</Words>
  <Application>Microsoft Office PowerPoint</Application>
  <PresentationFormat>Custom</PresentationFormat>
  <Paragraphs>503</Paragraphs>
  <Slides>31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SoftUni</vt:lpstr>
      <vt:lpstr>Връзки и E/R диаграми</vt:lpstr>
      <vt:lpstr>Съдържание</vt:lpstr>
      <vt:lpstr>Видове връзки</vt:lpstr>
      <vt:lpstr>Връзки</vt:lpstr>
      <vt:lpstr>Едно към много</vt:lpstr>
      <vt:lpstr>Много към много</vt:lpstr>
      <vt:lpstr>Едно към едно</vt:lpstr>
      <vt:lpstr>Връзка между записи в същата таблица</vt:lpstr>
      <vt:lpstr>Ограничение на целостта</vt:lpstr>
      <vt:lpstr>Ограничения на целостта</vt:lpstr>
      <vt:lpstr>Ограничения на целостта (2)</vt:lpstr>
      <vt:lpstr>Каскадни операции</vt:lpstr>
      <vt:lpstr>Definition</vt:lpstr>
      <vt:lpstr>Cascade Delete</vt:lpstr>
      <vt:lpstr>Cascade Update</vt:lpstr>
      <vt:lpstr>Cascade Delete: Example</vt:lpstr>
      <vt:lpstr>Cascade Update: Example</vt:lpstr>
      <vt:lpstr>Нормализиране на БД</vt:lpstr>
      <vt:lpstr>Нормализация</vt:lpstr>
      <vt:lpstr>Нормализация (2)</vt:lpstr>
      <vt:lpstr>Нормализация (3)</vt:lpstr>
      <vt:lpstr>Нормализация (4)</vt:lpstr>
      <vt:lpstr>Нормализация (5)</vt:lpstr>
      <vt:lpstr>Нормализация (6)</vt:lpstr>
      <vt:lpstr>E/R диаграми</vt:lpstr>
      <vt:lpstr>Релационна схема</vt:lpstr>
      <vt:lpstr>E/R диаграми</vt:lpstr>
      <vt:lpstr>E/R диаграми – пример</vt:lpstr>
      <vt:lpstr>Обобщение</vt:lpstr>
      <vt:lpstr>Slide 30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389</cp:revision>
  <dcterms:created xsi:type="dcterms:W3CDTF">2018-05-23T13:08:44Z</dcterms:created>
  <dcterms:modified xsi:type="dcterms:W3CDTF">2023-08-18T08:20:39Z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