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E0_892EA049.xml" ContentType="application/vnd.ms-powerpoint.comments+xml"/>
  <Override PartName="/ppt/comments/modernComment_2E3_568CD61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2D0_C266D877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649" r:id="rId14"/>
    <p:sldId id="707" r:id="rId15"/>
    <p:sldId id="708" r:id="rId16"/>
    <p:sldId id="710" r:id="rId17"/>
    <p:sldId id="714" r:id="rId18"/>
    <p:sldId id="720" r:id="rId19"/>
    <p:sldId id="721" r:id="rId20"/>
    <p:sldId id="726" r:id="rId21"/>
    <p:sldId id="723" r:id="rId22"/>
    <p:sldId id="724" r:id="rId23"/>
    <p:sldId id="725" r:id="rId24"/>
    <p:sldId id="731" r:id="rId25"/>
    <p:sldId id="729" r:id="rId26"/>
    <p:sldId id="728" r:id="rId27"/>
    <p:sldId id="722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10"/>
            <p14:sldId id="714"/>
            <p14:sldId id="720"/>
            <p14:sldId id="721"/>
            <p14:sldId id="726"/>
            <p14:sldId id="723"/>
            <p14:sldId id="724"/>
            <p14:sldId id="725"/>
            <p14:sldId id="731"/>
            <p14:sldId id="729"/>
            <p14:sldId id="728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660" autoAdjust="0"/>
    <p:restoredTop sz="96327" autoAdjust="0"/>
  </p:normalViewPr>
  <p:slideViewPr>
    <p:cSldViewPr showGuides="1">
      <p:cViewPr varScale="1">
        <p:scale>
          <a:sx n="77" d="100"/>
          <a:sy n="77" d="100"/>
        </p:scale>
        <p:origin x="224" y="10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2D0_C266D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0F825-849F-B34B-8A7F-0733C134D3DC}" authorId="{61328A60-1351-1658-BC09-0F9214BEF0FD}" created="2024-05-27T11:44:35.5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519991" sldId="720"/>
      <ac:spMk id="3" creationId="{70810851-4790-2FC0-3F9D-A1CF7D2C9A2E}"/>
      <ac:txMk cp="57" len="52">
        <ac:context len="110" hash="3623045640"/>
      </ac:txMk>
    </ac:txMkLst>
    <p188:pos x="7162898" y="1762975"/>
    <p188:replyLst>
      <p188:reply id="{0B1A9695-0033-904C-8E31-BCA69A6C1B6C}" authorId="{B24AAD53-8AA6-8321-73F3-FE25FD6B3B5A}" created="2024-06-12T07:04:59.08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добави скрийншот с обновеното заглавие (с анимация)</a:t>
        </a:r>
      </a:p>
    </p188:txBody>
  </p188:cm>
</p188:cmLst>
</file>

<file path=ppt/comments/modernComment_2E0_892EA04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B1A59D-41D9-9847-9012-47258490D765}" authorId="{61328A60-1351-1658-BC09-0F9214BEF0FD}" created="2024-05-27T11:34:27.35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01534281" sldId="736"/>
      <ac:picMk id="6" creationId="{419C4793-13E9-32AD-9023-662E4966161D}"/>
    </ac:deMkLst>
    <p188:pos x="4668725" y="74223"/>
    <p188:replyLst>
      <p188:reply id="{63718DF2-09D7-CF47-9050-7D38CB73F6F7}" authorId="{B24AAD53-8AA6-8321-73F3-FE25FD6B3B5A}" created="2024-06-12T06:54:04.69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В папа да има само:
1. Продукт - ListBox
2. Количество - TextBox</a:t>
        </a:r>
      </a:p>
    </p188:txBody>
  </p188:cm>
</p188:cmLst>
</file>

<file path=ppt/comments/modernComment_2E3_568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703912-1320-FC44-A737-6F2449F4F063}" authorId="{61328A60-1351-1658-BC09-0F9214BEF0FD}" created="2024-05-27T11:35:22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picMk id="6" creationId="{ED5D60A6-0690-7D20-9A2E-60F26F6905E0}"/>
    </ac:deMkLst>
    <p188:replyLst>
      <p188:reply id="{37DA1E3A-EB66-CF4F-A050-E2FED7C49796}" authorId="{B24AAD53-8AA6-8321-73F3-FE25FD6B3B5A}" created="2024-06-12T06:56:01.974">
        <p188:txBody>
          <a:bodyPr/>
          <a:lstStyle/>
          <a:p>
            <a:r>
              <a:rPr lang="en-BG"/>
              <a:t>Done
</a:t>
            </a:r>
          </a:p>
        </p188:txBody>
      </p188:reply>
    </p188:replyLst>
    <p188:txBody>
      <a:bodyPr/>
      <a:lstStyle/>
      <a:p>
        <a:r>
          <a:rPr lang="bg-BG"/>
          <a:t>TODO: update screenshot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8/10/relationships/comments" Target="../comments/modernComment_2D0_C266D8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2E0_892EA0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2E3_568CD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dirty="0"/>
              <a:t>/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С натискане на </a:t>
            </a:r>
            <a:r>
              <a:rPr lang="bg-BG" sz="3000" b="1" dirty="0">
                <a:solidFill>
                  <a:schemeClr val="bg1"/>
                </a:solidFill>
              </a:rPr>
              <a:t>бутона</a:t>
            </a:r>
            <a:r>
              <a:rPr lang="bg-BG" sz="3000" dirty="0"/>
              <a:t> на </a:t>
            </a:r>
            <a:r>
              <a:rPr lang="bg-BG" sz="3000" b="1" dirty="0"/>
              <a:t>контролата</a:t>
            </a:r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3000" dirty="0"/>
              <a:t>С </a:t>
            </a:r>
            <a:r>
              <a:rPr lang="bg-BG" sz="3000" b="1" dirty="0"/>
              <a:t>десен бутон </a:t>
            </a:r>
            <a:r>
              <a:rPr lang="bg-BG" sz="3000" dirty="0"/>
              <a:t>върху </a:t>
            </a:r>
            <a:r>
              <a:rPr lang="bg-BG" sz="3000" b="1" dirty="0"/>
              <a:t>контролата</a:t>
            </a:r>
            <a:r>
              <a:rPr lang="bg-BG" sz="30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[</a:t>
            </a:r>
            <a:r>
              <a:rPr lang="en-US" sz="3000" b="1" dirty="0">
                <a:solidFill>
                  <a:schemeClr val="bg1"/>
                </a:solidFill>
              </a:rPr>
              <a:t>Edit Columns</a:t>
            </a:r>
            <a:r>
              <a:rPr lang="en-US" sz="3000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04932-6255-376F-6310-18B4D4461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5701" y="3758396"/>
            <a:ext cx="3105000" cy="27551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17" y="3758397"/>
            <a:ext cx="4978832" cy="27551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3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65400"/>
            <a:ext cx="7772400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dirty="0"/>
              <a:t>]</a:t>
            </a:r>
            <a:endParaRPr lang="bg-BG" sz="2800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"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 err="1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New Query</a:t>
            </a:r>
            <a:r>
              <a:rPr lang="en-US" sz="2800" dirty="0"/>
              <a:t>]</a:t>
            </a:r>
            <a:endParaRPr lang="en-US" sz="2800" b="1" dirty="0"/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(1, 'Laptop', 'Electronics'),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(2, 'Smartphone', 'Electronics'),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(3, 'Desk', 'Furniture’),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3586" y="1269000"/>
            <a:ext cx="3385973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606000" y="379477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06000" y="5278616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1" y="4023463"/>
            <a:ext cx="4545000" cy="21692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49253" y="4023462"/>
            <a:ext cx="4545001" cy="21692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508533" y="4673531"/>
            <a:ext cx="1173187" cy="8690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27" b="37337"/>
          <a:stretch/>
        </p:blipFill>
        <p:spPr>
          <a:xfrm>
            <a:off x="5326759" y="1192474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24" t="48628" b="5030"/>
          <a:stretch/>
        </p:blipFill>
        <p:spPr>
          <a:xfrm>
            <a:off x="741000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да заредим моделите</a:t>
            </a:r>
            <a:endParaRPr lang="bg-BG" sz="3200" b="1" dirty="0"/>
          </a:p>
          <a:p>
            <a:r>
              <a:rPr lang="bg-BG" sz="3200" dirty="0"/>
              <a:t>Кликаме на </a:t>
            </a:r>
            <a:r>
              <a:rPr lang="en-US" sz="3200" b="1" dirty="0">
                <a:solidFill>
                  <a:schemeClr val="bg1"/>
                </a:solidFill>
              </a:rPr>
              <a:t>action</a:t>
            </a:r>
            <a:r>
              <a:rPr lang="en-US" sz="3200" dirty="0"/>
              <a:t> </a:t>
            </a:r>
            <a:r>
              <a:rPr lang="bg-BG" sz="3200" dirty="0"/>
              <a:t>бутона в </a:t>
            </a:r>
            <a:r>
              <a:rPr lang="bg-BG" sz="3200" b="1" dirty="0"/>
              <a:t>горния десен ъгъл </a:t>
            </a:r>
            <a:r>
              <a:rPr lang="bg-BG" sz="3200" dirty="0"/>
              <a:t>на </a:t>
            </a:r>
            <a:r>
              <a:rPr lang="bg-BG" sz="3200" b="1" dirty="0"/>
              <a:t>контролата</a:t>
            </a:r>
          </a:p>
          <a:p>
            <a:r>
              <a:rPr lang="en-BG" sz="3200" b="1" dirty="0">
                <a:solidFill>
                  <a:schemeClr val="bg1"/>
                </a:solidFill>
              </a:rPr>
              <a:t>Choose Data Source </a:t>
            </a:r>
            <a:r>
              <a:rPr lang="en-BG" sz="3200" dirty="0"/>
              <a:t>→ </a:t>
            </a:r>
            <a:r>
              <a:rPr lang="en-US" sz="3200" dirty="0"/>
              <a:t>[</a:t>
            </a:r>
            <a:r>
              <a:rPr lang="en-BG" sz="3200" b="1" dirty="0">
                <a:solidFill>
                  <a:schemeClr val="bg1"/>
                </a:solidFill>
              </a:rPr>
              <a:t>Add new Object</a:t>
            </a:r>
            <a:r>
              <a:rPr lang="en-US" sz="3200" dirty="0"/>
              <a:t>]</a:t>
            </a:r>
            <a:endParaRPr lang="en-BG" sz="32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22179-341D-F5D9-D839-AA8EC5ED9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1225" y="3268313"/>
            <a:ext cx="6489550" cy="32386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7878275" y="2549305"/>
            <a:ext cx="2925000" cy="719008"/>
          </a:xfrm>
          <a:prstGeom prst="wedgeRoundRectCallout">
            <a:avLst>
              <a:gd name="adj1" fmla="val -84249"/>
              <a:gd name="adj2" fmla="val 149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</a:t>
            </a:r>
            <a:r>
              <a:rPr lang="bg-BG" sz="3000" dirty="0" err="1"/>
              <a:t>кликаме</a:t>
            </a:r>
            <a:r>
              <a:rPr lang="bg-BG" sz="3000" dirty="0"/>
              <a:t> </a:t>
            </a:r>
            <a:r>
              <a:rPr lang="en-US" sz="3000" dirty="0"/>
              <a:t>[OK]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 избираме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Навигираме до </a:t>
            </a:r>
            <a:r>
              <a:rPr lang="bg-BG" sz="3000" b="1" dirty="0"/>
              <a:t>кода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US" sz="3000" b="1" dirty="0"/>
          </a:p>
          <a:p>
            <a:pPr lvl="1"/>
            <a:r>
              <a:rPr lang="bg-BG" sz="3000" dirty="0"/>
              <a:t>С десен бутон на </a:t>
            </a:r>
            <a:r>
              <a:rPr lang="en-US" sz="3000" b="1" dirty="0" err="1">
                <a:solidFill>
                  <a:schemeClr val="bg1"/>
                </a:solidFill>
              </a:rPr>
              <a:t>FormStoreProducts</a:t>
            </a:r>
            <a:r>
              <a:rPr lang="en-US" sz="3000" dirty="0"/>
              <a:t> → [</a:t>
            </a:r>
            <a:r>
              <a:rPr lang="en-US" sz="3000" b="1" dirty="0">
                <a:solidFill>
                  <a:schemeClr val="bg1"/>
                </a:solidFill>
              </a:rPr>
              <a:t>View Code</a:t>
            </a:r>
            <a:r>
              <a:rPr lang="en-US" sz="3000" dirty="0"/>
              <a:t>]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Добавяме</a:t>
            </a:r>
            <a:r>
              <a:rPr lang="en-US" sz="3000" dirty="0"/>
              <a:t> </a:t>
            </a:r>
            <a:r>
              <a:rPr lang="en-US" sz="3000" b="1" dirty="0"/>
              <a:t>private</a:t>
            </a:r>
            <a:r>
              <a:rPr lang="bg-BG" sz="3000" dirty="0"/>
              <a:t> </a:t>
            </a:r>
            <a:r>
              <a:rPr lang="bg-BG" sz="3000" b="1" dirty="0"/>
              <a:t>поле</a:t>
            </a:r>
            <a:r>
              <a:rPr lang="bg-BG" sz="3000" dirty="0"/>
              <a:t> за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3000" dirty="0"/>
              <a:t>Пренаписваме </a:t>
            </a:r>
            <a:r>
              <a:rPr lang="en-US" sz="3000" dirty="0"/>
              <a:t>(</a:t>
            </a:r>
            <a:r>
              <a:rPr lang="en-US" sz="3000" b="1" dirty="0"/>
              <a:t>override-</a:t>
            </a:r>
            <a:r>
              <a:rPr lang="bg-BG" sz="3000" dirty="0"/>
              <a:t>ваме</a:t>
            </a:r>
            <a:r>
              <a:rPr lang="en-US" sz="3000" dirty="0"/>
              <a:t>)</a:t>
            </a:r>
            <a:r>
              <a:rPr lang="bg-BG" sz="3000" dirty="0"/>
              <a:t> методите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3000" dirty="0"/>
              <a:t> 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69137" y="3213556"/>
            <a:ext cx="1108389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StoreDbContext? dbContext;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B98DEF-3747-3C37-7A1B-9A350C49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7" y="4597754"/>
            <a:ext cx="7653357" cy="11990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(1)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При </a:t>
            </a:r>
            <a:r>
              <a:rPr lang="bg-BG" sz="3000" b="1" dirty="0"/>
              <a:t>зареждането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се извиква </a:t>
            </a:r>
            <a:r>
              <a:rPr lang="bg-BG" sz="3000" b="1" dirty="0"/>
              <a:t>методът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нашият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Методът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EnsureCreated()</a:t>
            </a:r>
            <a:r>
              <a:rPr lang="bg-BG" sz="3000" dirty="0"/>
              <a:t> </a:t>
            </a:r>
            <a:r>
              <a:rPr lang="bg-BG" sz="3000" b="1" dirty="0"/>
              <a:t>проверява</a:t>
            </a:r>
            <a:r>
              <a:rPr lang="bg-BG" sz="3000" dirty="0"/>
              <a:t> дали има такава </a:t>
            </a:r>
            <a:r>
              <a:rPr lang="bg-BG" sz="3000" b="1" dirty="0"/>
              <a:t>БД</a:t>
            </a:r>
          </a:p>
          <a:p>
            <a:pPr lvl="1"/>
            <a:r>
              <a:rPr lang="bg-BG" sz="2800" dirty="0"/>
              <a:t>Ако няма, създава </a:t>
            </a:r>
            <a:r>
              <a:rPr lang="bg-BG" sz="2800" b="1" dirty="0"/>
              <a:t>нова</a:t>
            </a:r>
            <a:endParaRPr lang="en-US" sz="2800" b="1" dirty="0"/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74262" y="1902267"/>
            <a:ext cx="245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base.OnLoad(e);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674262" y="3125593"/>
            <a:ext cx="560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 = new StoreDbContext();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B241276-0C11-530B-FAE1-AE002141E120}"/>
              </a:ext>
            </a:extLst>
          </p:cNvPr>
          <p:cNvSpPr txBox="1">
            <a:spLocks/>
          </p:cNvSpPr>
          <p:nvPr/>
        </p:nvSpPr>
        <p:spPr>
          <a:xfrm>
            <a:off x="674262" y="4933010"/>
            <a:ext cx="6006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this.dbContext.Database.EnsureCreated();</a:t>
            </a:r>
          </a:p>
        </p:txBody>
      </p:sp>
    </p:spTree>
    <p:extLst>
      <p:ext uri="{BB962C8B-B14F-4D97-AF65-F5344CB8AC3E}">
        <p14:creationId xmlns:p14="http://schemas.microsoft.com/office/powerpoint/2010/main" val="24452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(2)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Методът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Load()</a:t>
            </a:r>
            <a:r>
              <a:rPr lang="en-US" sz="2800" dirty="0"/>
              <a:t> </a:t>
            </a:r>
            <a:r>
              <a:rPr lang="bg-BG" sz="2800" b="1" dirty="0"/>
              <a:t>зарежда</a:t>
            </a:r>
            <a:r>
              <a:rPr lang="bg-BG" sz="2800" dirty="0"/>
              <a:t> </a:t>
            </a:r>
            <a:r>
              <a:rPr lang="bg-BG" sz="2800" b="1" dirty="0"/>
              <a:t>данните</a:t>
            </a:r>
            <a:r>
              <a:rPr lang="bg-BG" sz="2800" dirty="0"/>
              <a:t> от БД и </a:t>
            </a:r>
            <a:r>
              <a:rPr lang="bg-BG" sz="2800" b="1" dirty="0"/>
              <a:t>следи</a:t>
            </a:r>
            <a:r>
              <a:rPr lang="bg-BG" sz="2800" dirty="0"/>
              <a:t> за </a:t>
            </a:r>
            <a:r>
              <a:rPr lang="bg-BG" sz="2800" b="1" dirty="0"/>
              <a:t>промени</a:t>
            </a:r>
            <a:endParaRPr lang="en-US" sz="2800" b="1" dirty="0"/>
          </a:p>
          <a:p>
            <a:endParaRPr lang="bg-BG" sz="2800" b="1" dirty="0"/>
          </a:p>
          <a:p>
            <a:r>
              <a:rPr lang="bg-BG" sz="2800" dirty="0"/>
              <a:t>Свойството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productBindingSource</a:t>
            </a:r>
            <a:r>
              <a:rPr lang="bg-BG" sz="2800" dirty="0"/>
              <a:t> пази </a:t>
            </a:r>
            <a:r>
              <a:rPr lang="bg-BG" sz="2800" b="1" dirty="0"/>
              <a:t>локалните промени </a:t>
            </a:r>
            <a:r>
              <a:rPr lang="bg-BG" sz="2800" dirty="0"/>
              <a:t>и гарантира, че данните са </a:t>
            </a:r>
            <a:r>
              <a:rPr lang="bg-BG" sz="2800" b="1" dirty="0"/>
              <a:t>съгласувани</a:t>
            </a:r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51000" y="1839158"/>
            <a:ext cx="4230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this.dbContext.Products.Load();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583500" y="3429000"/>
            <a:ext cx="1102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this.productBindingSource.DataSource = dbContext.Products.Local.ToBindingList();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B5B1F8-BC66-C03C-02E9-A565548E9AEE}"/>
              </a:ext>
            </a:extLst>
          </p:cNvPr>
          <p:cNvSpPr txBox="1">
            <a:spLocks/>
          </p:cNvSpPr>
          <p:nvPr/>
        </p:nvSpPr>
        <p:spPr>
          <a:xfrm>
            <a:off x="572953" y="3894687"/>
            <a:ext cx="110250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protected override void OnLoad(EventArgs e)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base.OnLoad(e);</a:t>
            </a: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 StoreDbContext()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this.dbContext.Database.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EnsureCreated()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this.dbContext.Products.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this.productBindingSource.DataSource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dbContext.Products.Local.ToBindingList()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24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OnClosing()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A60DF-6890-4609-78B2-933416A22B72}"/>
              </a:ext>
            </a:extLst>
          </p:cNvPr>
          <p:cNvSpPr txBox="1">
            <a:spLocks/>
          </p:cNvSpPr>
          <p:nvPr/>
        </p:nvSpPr>
        <p:spPr>
          <a:xfrm>
            <a:off x="471000" y="3237463"/>
            <a:ext cx="11290528" cy="267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protected override void OnClosing(CancelEventArgs e)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base.OnClosing(e);</a:t>
            </a:r>
          </a:p>
          <a:p>
            <a:pPr>
              <a:lnSpc>
                <a:spcPct val="100000"/>
              </a:lnSpc>
            </a:pPr>
            <a:endParaRPr lang="en-US" sz="2399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this.dbContext?.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Dispose()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При </a:t>
            </a:r>
            <a:r>
              <a:rPr lang="bg-BG" sz="2800" b="1" dirty="0"/>
              <a:t>затварянето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се извиква </a:t>
            </a: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bg-BG" sz="2800" dirty="0"/>
              <a:t> се </a:t>
            </a:r>
            <a:r>
              <a:rPr lang="bg-BG" sz="2800" b="1" dirty="0"/>
              <a:t>унищожава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се задава на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bg-BG" sz="2800" dirty="0"/>
              <a:t>, което позволява </a:t>
            </a:r>
            <a:r>
              <a:rPr lang="bg-BG" sz="2800" b="1" dirty="0"/>
              <a:t>повторно</a:t>
            </a:r>
            <a:r>
              <a:rPr lang="bg-BG" sz="2800" dirty="0"/>
              <a:t> </a:t>
            </a:r>
            <a:r>
              <a:rPr lang="bg-BG" sz="2800" b="1" dirty="0"/>
              <a:t>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23590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1633230"/>
            <a:ext cx="2863968" cy="48737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3" y="2259000"/>
            <a:ext cx="7023720" cy="37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435869" y="3883056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0" y="2799000"/>
            <a:ext cx="8613000" cy="43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590598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</a:p>
          <a:p>
            <a:r>
              <a:rPr lang="bg-BG" sz="3000" dirty="0"/>
              <a:t>Може да е </a:t>
            </a:r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C4793-13E9-32AD-9023-662E49661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8030" y="1404000"/>
            <a:ext cx="5985000" cy="34362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/>
              <a:t>данни</a:t>
            </a:r>
            <a:r>
              <a:rPr lang="bg-BG" dirty="0"/>
              <a:t> и </a:t>
            </a:r>
            <a:r>
              <a:rPr lang="bg-BG" b="1" dirty="0"/>
              <a:t>свойство</a:t>
            </a:r>
            <a:r>
              <a:rPr lang="bg-BG" dirty="0"/>
              <a:t> 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Задейства се при </a:t>
            </a:r>
            <a:r>
              <a:rPr lang="bg-BG" b="1" dirty="0"/>
              <a:t>извикване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метод</a:t>
            </a:r>
            <a:r>
              <a:rPr lang="bg-BG" dirty="0"/>
              <a:t> на </a:t>
            </a:r>
            <a:r>
              <a:rPr lang="bg-BG" b="1" dirty="0"/>
              <a:t>форма</a:t>
            </a:r>
            <a:r>
              <a:rPr lang="bg-BG" dirty="0"/>
              <a:t> или </a:t>
            </a:r>
            <a:r>
              <a:rPr lang="bg-BG" b="1" dirty="0"/>
              <a:t>контрола</a:t>
            </a:r>
          </a:p>
          <a:p>
            <a:r>
              <a:rPr lang="bg-BG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на </a:t>
            </a:r>
            <a:r>
              <a:rPr lang="bg-BG" b="1" dirty="0"/>
              <a:t>множество</a:t>
            </a:r>
            <a:r>
              <a:rPr lang="bg-BG" dirty="0"/>
              <a:t> </a:t>
            </a:r>
            <a:r>
              <a:rPr lang="bg-BG" b="1" dirty="0"/>
              <a:t>редове</a:t>
            </a:r>
            <a:r>
              <a:rPr lang="en-US" dirty="0"/>
              <a:t>/</a:t>
            </a:r>
            <a:r>
              <a:rPr lang="bg-BG" b="1" dirty="0"/>
              <a:t>свойства</a:t>
            </a:r>
            <a:r>
              <a:rPr lang="bg-BG" dirty="0"/>
              <a:t> с една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Използва се в </a:t>
            </a:r>
            <a:r>
              <a:rPr lang="bg-BG" b="1" dirty="0">
                <a:solidFill>
                  <a:schemeClr val="bg1"/>
                </a:solidFill>
              </a:rPr>
              <a:t>списъчни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итериращи</a:t>
            </a:r>
            <a:r>
              <a:rPr lang="bg-BG" dirty="0"/>
              <a:t> контроли</a:t>
            </a:r>
          </a:p>
          <a:p>
            <a:pPr lvl="2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CheckedListBox</a:t>
            </a:r>
            <a:r>
              <a:rPr lang="bg-BG" b="1" dirty="0"/>
              <a:t> </a:t>
            </a:r>
            <a:r>
              <a:rPr lang="bg-BG" dirty="0"/>
              <a:t>и други</a:t>
            </a:r>
            <a:endParaRPr lang="en-US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6580" y="1765306"/>
            <a:ext cx="6818839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609599" y="2484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190406" y="5929640"/>
            <a:ext cx="4396551" cy="533648"/>
          </a:xfrm>
          <a:prstGeom prst="wedgeRoundRectCallout">
            <a:avLst>
              <a:gd name="adj1" fmla="val 76458"/>
              <a:gd name="adj2" fmla="val -156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01" y="3429000"/>
            <a:ext cx="5635598" cy="28507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29970</TotalTime>
  <Words>1268</Words>
  <Application>Microsoft Macintosh PowerPoint</Application>
  <PresentationFormat>Widescreen</PresentationFormat>
  <Paragraphs>232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Примерно приложение</vt:lpstr>
      <vt:lpstr>Създаване на WinForms приложение</vt:lpstr>
      <vt:lpstr>Свързване на сървър и конфигурация на връзка</vt:lpstr>
      <vt:lpstr>Създаване и попълване на база данни</vt:lpstr>
      <vt:lpstr>Инсталиране на EF пакети и Scaffold</vt:lpstr>
      <vt:lpstr>Структура на проекта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Свързване с EF Core</vt:lpstr>
      <vt:lpstr>Методът OnLoad() (1)</vt:lpstr>
      <vt:lpstr>Методът OnLoad() (2)</vt:lpstr>
      <vt:lpstr>Методът OnClosing()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360</cp:revision>
  <dcterms:created xsi:type="dcterms:W3CDTF">2018-05-23T13:08:44Z</dcterms:created>
  <dcterms:modified xsi:type="dcterms:W3CDTF">2024-06-12T07:06:10Z</dcterms:modified>
  <cp:category/>
</cp:coreProperties>
</file>