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2" r:id="rId8"/>
    <p:sldId id="593" r:id="rId9"/>
    <p:sldId id="594" r:id="rId10"/>
    <p:sldId id="595" r:id="rId11"/>
    <p:sldId id="596" r:id="rId12"/>
    <p:sldId id="597" r:id="rId13"/>
    <p:sldId id="598" r:id="rId14"/>
    <p:sldId id="600" r:id="rId15"/>
    <p:sldId id="601" r:id="rId16"/>
    <p:sldId id="602" r:id="rId17"/>
    <p:sldId id="603" r:id="rId18"/>
    <p:sldId id="604" r:id="rId19"/>
    <p:sldId id="605" r:id="rId20"/>
    <p:sldId id="609" r:id="rId21"/>
    <p:sldId id="606" r:id="rId22"/>
    <p:sldId id="607" r:id="rId23"/>
    <p:sldId id="608" r:id="rId24"/>
    <p:sldId id="586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Търсене на текст" id="{A7CA41D9-6CFD-4DD1-8612-B19BD6B26209}">
          <p14:sldIdLst>
            <p14:sldId id="587"/>
            <p14:sldId id="588"/>
            <p14:sldId id="589"/>
            <p14:sldId id="590"/>
            <p14:sldId id="592"/>
            <p14:sldId id="593"/>
            <p14:sldId id="594"/>
            <p14:sldId id="595"/>
            <p14:sldId id="596"/>
            <p14:sldId id="597"/>
            <p14:sldId id="598"/>
            <p14:sldId id="600"/>
            <p14:sldId id="601"/>
            <p14:sldId id="602"/>
          </p14:sldIdLst>
        </p14:section>
        <p14:section name="͏Замяна на текст" id="{ABACC436-D9C5-48A1-ACED-930C3D36CF51}">
          <p14:sldIdLst>
            <p14:sldId id="603"/>
            <p14:sldId id="604"/>
            <p14:sldId id="605"/>
            <p14:sldId id="609"/>
          </p14:sldIdLst>
        </p14:section>
        <p14:section name="Получаване на помощна информация" id="{4BFD6417-2C75-47B3-A344-64D2989A85F4}">
          <p14:sldIdLst>
            <p14:sldId id="606"/>
            <p14:sldId id="607"/>
            <p14:sldId id="608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328A60-1351-1658-BC09-0F9214BEF0FD}" name="Александрина Механджийска" initials="АМ" userId="S::am43953203@edu.mon.bg::60a33b73-667f-441e-9a53-8ce9df28dc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2" autoAdjust="0"/>
    <p:restoredTop sz="93810" autoAdjust="0"/>
  </p:normalViewPr>
  <p:slideViewPr>
    <p:cSldViewPr showGuides="1">
      <p:cViewPr varScale="1">
        <p:scale>
          <a:sx n="108" d="100"/>
          <a:sy n="108" d="100"/>
        </p:scale>
        <p:origin x="714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24.4.2024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57350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366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2"/>
            <a:ext cx="11083636" cy="1081440"/>
          </a:xfrm>
        </p:spPr>
        <p:txBody>
          <a:bodyPr>
            <a:normAutofit/>
          </a:bodyPr>
          <a:lstStyle/>
          <a:p>
            <a:r>
              <a:rPr lang="bg-BG" dirty="0"/>
              <a:t>Търсене и замяна на текст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8" name="Picture 4" descr="Adding Search Functionality to Your Website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2" b="2219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3"/>
            <a:ext cx="11083636" cy="901058"/>
          </a:xfrm>
        </p:spPr>
        <p:txBody>
          <a:bodyPr>
            <a:normAutofit/>
          </a:bodyPr>
          <a:lstStyle/>
          <a:p>
            <a:r>
              <a:rPr lang="bg-BG" dirty="0"/>
              <a:t>Търсене и получаване на помощна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00" y="1362106"/>
            <a:ext cx="9315000" cy="52933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696000" y="4008203"/>
            <a:ext cx="5130000" cy="1665000"/>
          </a:xfrm>
          <a:prstGeom prst="wedgeRoundRectCallout">
            <a:avLst>
              <a:gd name="adj1" fmla="val 28320"/>
              <a:gd name="adj2" fmla="val -1238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в текстовия документ се маркира първото място, на което се среща дадената дума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002293" y="2221568"/>
            <a:ext cx="5750737" cy="1799999"/>
          </a:xfrm>
          <a:prstGeom prst="wedgeRoundRectCallout">
            <a:avLst>
              <a:gd name="adj1" fmla="val -19628"/>
              <a:gd name="adj2" fmla="val 1056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отново натиснем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Next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ще се маркира следващото място, на което се среаща даденият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55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59" y="1629000"/>
            <a:ext cx="10315083" cy="46042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6411000" y="2124000"/>
            <a:ext cx="4590000" cy="1665000"/>
          </a:xfrm>
          <a:prstGeom prst="wedgeRoundRectCallout">
            <a:avLst>
              <a:gd name="adj1" fmla="val -25964"/>
              <a:gd name="adj2" fmla="val 217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така ще продължава да маркира всички следващи съвпадения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517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65" y="2560499"/>
            <a:ext cx="9608869" cy="394650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 да задавате различни </a:t>
            </a:r>
            <a:r>
              <a:rPr lang="bg-BG" b="1" dirty="0"/>
              <a:t>допълнителни условия </a:t>
            </a:r>
            <a:r>
              <a:rPr lang="bg-BG" dirty="0"/>
              <a:t>при търсенето на текст чрез бутона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461000" y="5589000"/>
            <a:ext cx="1485000" cy="76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7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750" y="1318674"/>
            <a:ext cx="6412500" cy="5317408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6983030" y="1629000"/>
            <a:ext cx="4770000" cy="1800000"/>
          </a:xfrm>
          <a:prstGeom prst="wedgeRoundRectCallout">
            <a:avLst>
              <a:gd name="adj1" fmla="val -19671"/>
              <a:gd name="adj2" fmla="val 301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на прозореца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and Replace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показва нова секция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Options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66000" y="2034000"/>
            <a:ext cx="4095000" cy="1575000"/>
          </a:xfrm>
          <a:prstGeom prst="wedgeRoundRectCallout">
            <a:avLst>
              <a:gd name="adj1" fmla="val -1548"/>
              <a:gd name="adj2" fmla="val 95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Оттук може да добавяте различни условия при търсенето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000" y="4003799"/>
            <a:ext cx="4239363" cy="19269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ectangle 8"/>
          <p:cNvSpPr/>
          <p:nvPr/>
        </p:nvSpPr>
        <p:spPr bwMode="auto">
          <a:xfrm>
            <a:off x="3103500" y="3935152"/>
            <a:ext cx="1642500" cy="7566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061000" y="4659596"/>
            <a:ext cx="1305000" cy="3783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60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7941000" y="4448028"/>
            <a:ext cx="450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746972" y="3170564"/>
            <a:ext cx="450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27145" y="2289486"/>
            <a:ext cx="450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31154" cy="552876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От комбинираната текстова кутия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b="1" dirty="0"/>
              <a:t> </a:t>
            </a:r>
            <a:r>
              <a:rPr lang="bg-BG" dirty="0"/>
              <a:t>се избира </a:t>
            </a:r>
            <a:r>
              <a:rPr lang="bg-BG" b="1" dirty="0"/>
              <a:t>посока на търсенето</a:t>
            </a:r>
            <a:r>
              <a:rPr lang="bg-BG" dirty="0"/>
              <a:t> в документа</a:t>
            </a:r>
            <a:endParaRPr lang="en-US" dirty="0"/>
          </a:p>
          <a:p>
            <a:r>
              <a:rPr lang="en-US" b="1" dirty="0"/>
              <a:t>Down</a:t>
            </a:r>
            <a:r>
              <a:rPr lang="bg-BG" b="1" dirty="0"/>
              <a:t> </a:t>
            </a:r>
            <a:r>
              <a:rPr lang="bg-BG" dirty="0"/>
              <a:t>(Долу)</a:t>
            </a:r>
            <a:endParaRPr lang="en-US" b="1" dirty="0"/>
          </a:p>
          <a:p>
            <a:pPr lvl="1"/>
            <a:r>
              <a:rPr lang="bg-BG" dirty="0"/>
              <a:t>Търси от показалеца на мишката до </a:t>
            </a:r>
            <a:r>
              <a:rPr lang="bg-BG" b="1" dirty="0"/>
              <a:t>края</a:t>
            </a:r>
            <a:r>
              <a:rPr lang="bg-BG" dirty="0"/>
              <a:t> на документа</a:t>
            </a:r>
          </a:p>
          <a:p>
            <a:r>
              <a:rPr lang="en-US" b="1" dirty="0"/>
              <a:t>Up</a:t>
            </a:r>
            <a:r>
              <a:rPr lang="bg-BG" b="1" dirty="0"/>
              <a:t> </a:t>
            </a:r>
            <a:r>
              <a:rPr lang="bg-BG" dirty="0"/>
              <a:t>(Горе)</a:t>
            </a:r>
            <a:endParaRPr lang="en-US" b="1" dirty="0"/>
          </a:p>
          <a:p>
            <a:pPr lvl="1"/>
            <a:r>
              <a:rPr lang="bg-BG" dirty="0"/>
              <a:t>Търси от показалеца на мишката до </a:t>
            </a:r>
            <a:r>
              <a:rPr lang="bg-BG" b="1" dirty="0"/>
              <a:t>началото</a:t>
            </a:r>
            <a:r>
              <a:rPr lang="bg-BG" dirty="0"/>
              <a:t> на документа</a:t>
            </a:r>
          </a:p>
          <a:p>
            <a:r>
              <a:rPr lang="en-US" b="1" dirty="0"/>
              <a:t>All</a:t>
            </a:r>
            <a:r>
              <a:rPr lang="bg-BG" b="1" dirty="0"/>
              <a:t> </a:t>
            </a:r>
            <a:r>
              <a:rPr lang="bg-BG" dirty="0"/>
              <a:t>(Всичко)</a:t>
            </a:r>
            <a:endParaRPr lang="en-US" b="1" dirty="0"/>
          </a:p>
          <a:p>
            <a:pPr lvl="1"/>
            <a:r>
              <a:rPr lang="bg-BG" dirty="0"/>
              <a:t>Търси в </a:t>
            </a:r>
            <a:r>
              <a:rPr lang="bg-BG" b="1" dirty="0"/>
              <a:t>целия документ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  <a:r>
              <a:rPr lang="bg-BG" dirty="0"/>
              <a:t> – </a:t>
            </a:r>
            <a:r>
              <a:rPr lang="en-US" dirty="0"/>
              <a:t>Search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11681" y="1314000"/>
            <a:ext cx="4134319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dirty="0"/>
              <a:t>Когато бях по-млад и впечатлителен, моят баща ми даде един съвет, който оттогава все се върти в главата ми.</a:t>
            </a:r>
          </a:p>
          <a:p>
            <a:r>
              <a:rPr lang="ru-RU" sz="2800" dirty="0"/>
              <a:t>„Почувстваш ли желание да критикуваш някого — ми рече той, — просто си спомни, че не всички хора на този свят са имали преимуществата, които си имал ти.“</a:t>
            </a:r>
          </a:p>
        </p:txBody>
      </p:sp>
      <p:pic>
        <p:nvPicPr>
          <p:cNvPr id="1026" name="Picture 2" descr="Cursor - Free interface icon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466" y="3159000"/>
            <a:ext cx="416564" cy="41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 bwMode="auto">
          <a:xfrm>
            <a:off x="5556000" y="1809000"/>
            <a:ext cx="2165680" cy="1260000"/>
          </a:xfrm>
          <a:prstGeom prst="wedgeRoundRectCallout">
            <a:avLst>
              <a:gd name="adj1" fmla="val 46010"/>
              <a:gd name="adj2" fmla="val 871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Търсим думата "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в текста</a:t>
            </a:r>
          </a:p>
        </p:txBody>
      </p:sp>
    </p:spTree>
    <p:extLst>
      <p:ext uri="{BB962C8B-B14F-4D97-AF65-F5344CB8AC3E}">
        <p14:creationId xmlns:p14="http://schemas.microsoft.com/office/powerpoint/2010/main" val="90994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1" grpId="0" animBg="1"/>
      <p:bldP spid="11" grpId="1" animBg="1"/>
      <p:bldP spid="11" grpId="2" animBg="1"/>
      <p:bldP spid="9" grpId="0" animBg="1"/>
      <p:bldP spid="9" grpId="1" animBg="1"/>
      <p:bldP spid="9" grpId="2" animBg="1"/>
      <p:bldP spid="5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6636000" y="5256418"/>
            <a:ext cx="765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96000" y="4779000"/>
            <a:ext cx="765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Когато искаме да се отчита разликата между </a:t>
            </a:r>
            <a:r>
              <a:rPr lang="bg-BG" b="1" dirty="0"/>
              <a:t>малки</a:t>
            </a:r>
            <a:r>
              <a:rPr lang="bg-BG" dirty="0"/>
              <a:t> и </a:t>
            </a:r>
            <a:r>
              <a:rPr lang="bg-BG" b="1" dirty="0"/>
              <a:t>главни букви</a:t>
            </a:r>
            <a:r>
              <a:rPr lang="bg-BG" dirty="0"/>
              <a:t>, се използва отметката </a:t>
            </a:r>
            <a:r>
              <a:rPr lang="en-US" b="1" dirty="0">
                <a:solidFill>
                  <a:schemeClr val="bg1"/>
                </a:solidFill>
              </a:rPr>
              <a:t>Match case</a:t>
            </a:r>
          </a:p>
          <a:p>
            <a:pPr lvl="1"/>
            <a:r>
              <a:rPr lang="bg-BG" dirty="0"/>
              <a:t>По подразбиране </a:t>
            </a:r>
            <a:r>
              <a:rPr lang="bg-BG" b="1" dirty="0"/>
              <a:t>големите букви </a:t>
            </a:r>
            <a:r>
              <a:rPr lang="bg-BG" dirty="0"/>
              <a:t>се </a:t>
            </a:r>
            <a:r>
              <a:rPr lang="bg-BG" b="1" dirty="0"/>
              <a:t>считат</a:t>
            </a:r>
            <a:r>
              <a:rPr lang="bg-BG" dirty="0"/>
              <a:t> за </a:t>
            </a:r>
            <a:r>
              <a:rPr lang="bg-BG" b="1" dirty="0"/>
              <a:t>малки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  <a:r>
              <a:rPr lang="bg-BG" dirty="0"/>
              <a:t> – </a:t>
            </a:r>
            <a:r>
              <a:rPr lang="en-US" dirty="0"/>
              <a:t>Match case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1908" y="4599000"/>
            <a:ext cx="10315084" cy="20902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800" dirty="0"/>
              <a:t>В градината на баба, сред високите дървета и пъстрите цветя, имаше едно малко ябълково дърво. Баба винаги казваше, че това ябълково дърво е засадено от дядо, когато те за първи път се нанесли в къщата</a:t>
            </a:r>
            <a:r>
              <a:rPr lang="en-US" sz="2800" dirty="0"/>
              <a:t>.</a:t>
            </a:r>
            <a:endParaRPr lang="en-US" sz="3600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9111000" y="3056130"/>
            <a:ext cx="2700000" cy="1125000"/>
          </a:xfrm>
          <a:prstGeom prst="wedgeRoundRectCallout">
            <a:avLst>
              <a:gd name="adj1" fmla="val -44814"/>
              <a:gd name="adj2" fmla="val 82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Търсим "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баба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в текста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41429" y="3546754"/>
            <a:ext cx="2586699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/>
              <a:t>Match case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370771" y="3618630"/>
            <a:ext cx="730361" cy="683754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463" y="3631328"/>
            <a:ext cx="672669" cy="6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7" grpId="0" animBg="1"/>
      <p:bldP spid="5" grpId="0" animBg="1"/>
      <p:bldP spid="6" grpId="0" animBg="1"/>
      <p:bldP spid="10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772145" y="4149000"/>
            <a:ext cx="733855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458" y="4014000"/>
            <a:ext cx="10855084" cy="25642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800" dirty="0"/>
              <a:t>Лятото беше в разгара си по покривите на крайпътните кръчми и пред гаражите на шосето, където нови червени петролни помпи се издигаха във вирове светлина, и когато стигнах до жилището си в Уест Ег, аз закарах колата под навеса и поседях малко на една изоставена косачка за трева в двора.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Отметката </a:t>
            </a:r>
            <a:r>
              <a:rPr lang="en-US" b="1" dirty="0">
                <a:solidFill>
                  <a:schemeClr val="bg1"/>
                </a:solidFill>
              </a:rPr>
              <a:t>Find whole words only </a:t>
            </a:r>
            <a:r>
              <a:rPr lang="bg-BG" dirty="0"/>
              <a:t>води до търсенето само на </a:t>
            </a:r>
            <a:r>
              <a:rPr lang="bg-BG" b="1" dirty="0"/>
              <a:t>цели думу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  <a:r>
              <a:rPr lang="bg-BG" dirty="0"/>
              <a:t> – търсене на цяла дума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81658" y="2844000"/>
            <a:ext cx="4859571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/>
              <a:t>Find whole words only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711000" y="2915876"/>
            <a:ext cx="730361" cy="683754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692" y="2928574"/>
            <a:ext cx="672669" cy="658357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9221028" y="2353376"/>
            <a:ext cx="2700000" cy="1125000"/>
          </a:xfrm>
          <a:prstGeom prst="wedgeRoundRectCallout">
            <a:avLst>
              <a:gd name="adj1" fmla="val -41222"/>
              <a:gd name="adj2" fmla="val 834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Търсим "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лято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в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284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8" grpId="0" animBg="1"/>
      <p:bldP spid="5" grpId="0"/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Find and replace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7" t="15217" r="16264" b="23917"/>
          <a:stretch/>
        </p:blipFill>
        <p:spPr>
          <a:xfrm>
            <a:off x="4791000" y="1359000"/>
            <a:ext cx="2699999" cy="2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5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735"/>
          <a:stretch/>
        </p:blipFill>
        <p:spPr>
          <a:xfrm>
            <a:off x="696000" y="1616471"/>
            <a:ext cx="2166764" cy="2628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3171000" y="1179000"/>
            <a:ext cx="4140000" cy="1575000"/>
          </a:xfrm>
          <a:prstGeom prst="wedgeRoundRectCallout">
            <a:avLst>
              <a:gd name="adj1" fmla="val -61326"/>
              <a:gd name="adj2" fmla="val 387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заменим текст в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Word,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избираме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Editing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000" y="3303460"/>
            <a:ext cx="8073874" cy="33160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ounded Rectangular Callout 8"/>
          <p:cNvSpPr/>
          <p:nvPr/>
        </p:nvSpPr>
        <p:spPr bwMode="auto">
          <a:xfrm>
            <a:off x="7509874" y="1459839"/>
            <a:ext cx="4275000" cy="1587529"/>
          </a:xfrm>
          <a:prstGeom prst="wedgeRoundRectCallout">
            <a:avLst>
              <a:gd name="adj1" fmla="val -26018"/>
              <a:gd name="adj2" fmla="val 6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познатият ни диалогов прозорец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and Replace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231000" y="3969000"/>
            <a:ext cx="5445000" cy="1260908"/>
          </a:xfrm>
          <a:prstGeom prst="wedgeRoundRectCallout">
            <a:avLst>
              <a:gd name="adj1" fmla="val -64343"/>
              <a:gd name="adj2" fmla="val -429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разлика от търсенето на текст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работим в раздела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0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28" y="2079164"/>
            <a:ext cx="9679544" cy="397552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81000" y="1404000"/>
            <a:ext cx="4230000" cy="1620000"/>
          </a:xfrm>
          <a:prstGeom prst="wedgeRoundRectCallout">
            <a:avLst>
              <a:gd name="adj1" fmla="val 14540"/>
              <a:gd name="adj2" fmla="val 633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полето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what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изписваме текста, който искаме да заменим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791000" y="1044117"/>
            <a:ext cx="4230000" cy="1620000"/>
          </a:xfrm>
          <a:prstGeom prst="wedgeRoundRectCallout">
            <a:avLst>
              <a:gd name="adj1" fmla="val -79789"/>
              <a:gd name="adj2" fmla="val 1497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в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 with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слагаме текста, с който искаме да го заменим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16000" y="4768083"/>
            <a:ext cx="4095000" cy="1876452"/>
          </a:xfrm>
          <a:prstGeom prst="wedgeRoundRectCallout">
            <a:avLst>
              <a:gd name="adj1" fmla="val 57321"/>
              <a:gd name="adj2" fmla="val -91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изберем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заменяме само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първото съвпадение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търсения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7761000" y="3749186"/>
            <a:ext cx="3402600" cy="1296646"/>
          </a:xfrm>
          <a:prstGeom prst="wedgeRoundRectCallout">
            <a:avLst>
              <a:gd name="adj1" fmla="val -70564"/>
              <a:gd name="adj2" fmla="val 67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 All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заменя всички съвпадения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231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Търсене</a:t>
            </a:r>
            <a:r>
              <a:rPr lang="bg-BG" dirty="0"/>
              <a:t> на текст</a:t>
            </a:r>
          </a:p>
          <a:p>
            <a:r>
              <a:rPr lang="bg-BG" dirty="0"/>
              <a:t>͏</a:t>
            </a:r>
            <a:r>
              <a:rPr lang="bg-BG" b="1" dirty="0"/>
              <a:t>Замяна</a:t>
            </a:r>
            <a:r>
              <a:rPr lang="bg-BG" dirty="0"/>
              <a:t> на текст</a:t>
            </a:r>
          </a:p>
          <a:p>
            <a:r>
              <a:rPr lang="bg-BG" dirty="0"/>
              <a:t>Получаване на </a:t>
            </a:r>
            <a:r>
              <a:rPr lang="bg-BG" b="1" dirty="0"/>
              <a:t>помощна информация</a:t>
            </a:r>
          </a:p>
          <a:p>
            <a:endParaRPr lang="en-US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7288500" y="2979000"/>
            <a:ext cx="11025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6000" y="2979000"/>
            <a:ext cx="1035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6000" y="2863229"/>
            <a:ext cx="475703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dirty="0"/>
              <a:t>Зимата беше в разгара си по покривите на крайпътните кръчми и ...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2863229"/>
            <a:ext cx="459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dirty="0"/>
              <a:t>Лятото беше в разгара си по покривите на крайпътните кръчми и ...</a:t>
            </a:r>
            <a:endParaRPr lang="en-US" sz="2800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5151000" y="3699000"/>
            <a:ext cx="1845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0ABBC3-F938-8C99-DA1D-22DB455CA65E}"/>
              </a:ext>
            </a:extLst>
          </p:cNvPr>
          <p:cNvSpPr txBox="1"/>
          <p:nvPr/>
        </p:nvSpPr>
        <p:spPr>
          <a:xfrm>
            <a:off x="4961425" y="3009053"/>
            <a:ext cx="2179150" cy="5718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Find and replace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64189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6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802338"/>
          </a:xfrm>
        </p:spPr>
        <p:txBody>
          <a:bodyPr/>
          <a:lstStyle/>
          <a:p>
            <a:r>
              <a:rPr lang="bg-BG" dirty="0"/>
              <a:t>Получаване на помощна информация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800" y="1620600"/>
            <a:ext cx="2348400" cy="23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9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При работа с програми често се налага да </a:t>
            </a:r>
            <a:r>
              <a:rPr lang="ru-RU" b="1" dirty="0"/>
              <a:t>търсите помощ </a:t>
            </a:r>
            <a:r>
              <a:rPr lang="ru-RU" dirty="0"/>
              <a:t>заради </a:t>
            </a:r>
            <a:r>
              <a:rPr lang="ru-RU" b="1" dirty="0"/>
              <a:t>непознатите</a:t>
            </a:r>
            <a:r>
              <a:rPr lang="ru-RU" dirty="0"/>
              <a:t> им </a:t>
            </a:r>
            <a:r>
              <a:rPr lang="ru-RU" b="1" dirty="0"/>
              <a:t>функции</a:t>
            </a:r>
            <a:r>
              <a:rPr lang="ru-RU" dirty="0"/>
              <a:t> и </a:t>
            </a:r>
            <a:r>
              <a:rPr lang="ru-RU" b="1" dirty="0"/>
              <a:t>инструменти</a:t>
            </a:r>
            <a:endParaRPr lang="en-US" b="1" dirty="0"/>
          </a:p>
          <a:p>
            <a:r>
              <a:rPr lang="ru-RU" dirty="0"/>
              <a:t>Пакетът </a:t>
            </a:r>
            <a:r>
              <a:rPr lang="ru-RU" b="1" dirty="0"/>
              <a:t>MS Office </a:t>
            </a:r>
            <a:r>
              <a:rPr lang="ru-RU" dirty="0"/>
              <a:t>предлага помощна система, която улеснява работата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Получаване на помощ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00" y="3444000"/>
            <a:ext cx="4578000" cy="3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6000" y="1196125"/>
            <a:ext cx="6030000" cy="5528766"/>
          </a:xfrm>
        </p:spPr>
        <p:txBody>
          <a:bodyPr>
            <a:normAutofit/>
          </a:bodyPr>
          <a:lstStyle/>
          <a:p>
            <a:r>
              <a:rPr lang="bg-BG" dirty="0"/>
              <a:t>С помощта на бутона </a:t>
            </a:r>
            <a:r>
              <a:rPr lang="en-US" b="1" dirty="0"/>
              <a:t>F1</a:t>
            </a:r>
            <a:r>
              <a:rPr lang="en-US" dirty="0"/>
              <a:t> </a:t>
            </a:r>
            <a:r>
              <a:rPr lang="bg-BG" dirty="0"/>
              <a:t>се отваря диалогов прозорец </a:t>
            </a:r>
            <a:r>
              <a:rPr lang="en-US" b="1" dirty="0"/>
              <a:t>Help</a:t>
            </a:r>
            <a:endParaRPr lang="bg-BG" b="1" dirty="0"/>
          </a:p>
          <a:p>
            <a:r>
              <a:rPr lang="bg-BG" dirty="0"/>
              <a:t>Тук всеки потребител може да търси решение за справяне с даден проблем  при работа с продукт на </a:t>
            </a:r>
            <a:r>
              <a:rPr lang="en-US" b="1" dirty="0"/>
              <a:t>MS Office</a:t>
            </a:r>
            <a:r>
              <a:rPr lang="bg-BG" b="1" dirty="0"/>
              <a:t> </a:t>
            </a:r>
            <a:endParaRPr lang="ru-RU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Получаване на помощ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617" y="1236361"/>
            <a:ext cx="3905795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2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610812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Търсене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dirty="0" smtClean="0">
                <a:solidFill>
                  <a:schemeClr val="bg2"/>
                </a:solidFill>
              </a:rPr>
              <a:t>текст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 smtClean="0">
                <a:solidFill>
                  <a:schemeClr val="bg2"/>
                </a:solidFill>
              </a:rPr>
              <a:t>Find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 smtClean="0">
                <a:solidFill>
                  <a:schemeClr val="bg2"/>
                </a:solidFill>
              </a:rPr>
              <a:t>Advanced Find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400" dirty="0" smtClean="0">
                <a:solidFill>
                  <a:schemeClr val="bg2"/>
                </a:solidFill>
              </a:rPr>
              <a:t>Search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400" dirty="0" smtClean="0">
                <a:solidFill>
                  <a:schemeClr val="bg2"/>
                </a:solidFill>
              </a:rPr>
              <a:t>Match case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Find whole words only</a:t>
            </a:r>
            <a:endParaRPr lang="bg-BG" sz="24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Замяна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dirty="0" smtClean="0">
                <a:solidFill>
                  <a:schemeClr val="bg2"/>
                </a:solidFill>
              </a:rPr>
              <a:t>текст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400" dirty="0" smtClean="0">
                <a:solidFill>
                  <a:schemeClr val="bg2"/>
                </a:solidFill>
              </a:rPr>
              <a:t>Получаване на </a:t>
            </a:r>
            <a:r>
              <a:rPr lang="bg-BG" sz="24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помощна информация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200" b="1" dirty="0" smtClean="0">
                <a:solidFill>
                  <a:schemeClr val="bg2"/>
                </a:solidFill>
              </a:rPr>
              <a:t>F1</a:t>
            </a:r>
            <a:r>
              <a:rPr lang="en-US" sz="2200" dirty="0" smtClean="0">
                <a:solidFill>
                  <a:schemeClr val="bg2"/>
                </a:solidFill>
              </a:rPr>
              <a:t> – </a:t>
            </a:r>
            <a:r>
              <a:rPr lang="bg-BG" sz="2200" dirty="0" smtClean="0">
                <a:solidFill>
                  <a:schemeClr val="bg2"/>
                </a:solidFill>
              </a:rPr>
              <a:t>диалогов прозорец </a:t>
            </a:r>
            <a:r>
              <a:rPr lang="en-US" sz="2200" b="1" dirty="0" smtClean="0">
                <a:solidFill>
                  <a:schemeClr val="bg2"/>
                </a:solidFill>
              </a:rPr>
              <a:t>Help</a:t>
            </a:r>
            <a:endParaRPr lang="en-US" sz="22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Помощно средство при големи файлове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0" y="1629000"/>
            <a:ext cx="2115000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9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MS Word </a:t>
            </a:r>
            <a:r>
              <a:rPr lang="ru-RU" dirty="0"/>
              <a:t>позволява </a:t>
            </a:r>
            <a:r>
              <a:rPr lang="ru-RU" b="1" dirty="0"/>
              <a:t>търсене и замяна на текст </a:t>
            </a:r>
            <a:r>
              <a:rPr lang="ru-RU" dirty="0"/>
              <a:t>в документи, улеснявайки работата с </a:t>
            </a:r>
            <a:r>
              <a:rPr lang="ru-RU" b="1" dirty="0"/>
              <a:t>големи файлове</a:t>
            </a:r>
          </a:p>
          <a:p>
            <a:r>
              <a:rPr lang="ru-RU" b="1" dirty="0"/>
              <a:t>Инструментите</a:t>
            </a:r>
            <a:r>
              <a:rPr lang="ru-RU" dirty="0"/>
              <a:t> за търсене и замяна се намират на </a:t>
            </a:r>
            <a:r>
              <a:rPr lang="ru-RU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Editing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84577" y="3924000"/>
            <a:ext cx="10781449" cy="2250000"/>
            <a:chOff x="618761" y="3879000"/>
            <a:chExt cx="6353882" cy="132600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1137" r="67611"/>
            <a:stretch/>
          </p:blipFill>
          <p:spPr>
            <a:xfrm>
              <a:off x="618761" y="3879000"/>
              <a:ext cx="2777240" cy="1326003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59228" r="523"/>
            <a:stretch/>
          </p:blipFill>
          <p:spPr>
            <a:xfrm>
              <a:off x="3396001" y="3879000"/>
              <a:ext cx="3576642" cy="1326003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10" name="Rectangle 9"/>
          <p:cNvSpPr/>
          <p:nvPr/>
        </p:nvSpPr>
        <p:spPr bwMode="auto">
          <a:xfrm>
            <a:off x="9876000" y="4464000"/>
            <a:ext cx="1362796" cy="1679536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295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39" y="1224000"/>
            <a:ext cx="9910322" cy="546648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446000" y="2484000"/>
            <a:ext cx="2340000" cy="1160475"/>
          </a:xfrm>
          <a:prstGeom prst="wedgeRoundRectCallout">
            <a:avLst>
              <a:gd name="adj1" fmla="val 56914"/>
              <a:gd name="adj2" fmla="val -917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бутона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441000" y="1809000"/>
            <a:ext cx="3150000" cy="945000"/>
          </a:xfrm>
          <a:prstGeom prst="wedgeRoundRectCallout">
            <a:avLst>
              <a:gd name="adj1" fmla="val -44116"/>
              <a:gd name="adj2" fmla="val 91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136000" y="4689000"/>
            <a:ext cx="4635000" cy="1105950"/>
          </a:xfrm>
          <a:prstGeom prst="wedgeRoundRectCallout">
            <a:avLst>
              <a:gd name="adj1" fmla="val -33985"/>
              <a:gd name="adj2" fmla="val -1208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Панелът има три раздела –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179750" y="3339043"/>
            <a:ext cx="1912500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154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40" y="1224000"/>
            <a:ext cx="9910322" cy="5466482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2991000" y="1165425"/>
            <a:ext cx="4995000" cy="2218575"/>
          </a:xfrm>
          <a:prstGeom prst="wedgeRoundRectCallout">
            <a:avLst>
              <a:gd name="adj1" fmla="val -69313"/>
              <a:gd name="adj2" fmla="val 390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намерите желаните от вас резултати, въведете търсената дума или изречение в текстовата кутия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801000" y="5152500"/>
            <a:ext cx="5916075" cy="1503000"/>
          </a:xfrm>
          <a:prstGeom prst="wedgeRoundRectCallout">
            <a:avLst>
              <a:gd name="adj1" fmla="val -55722"/>
              <a:gd name="adj2" fmla="val -36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в раздела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се показват кратки цитати от документа, където се среща търсеният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36000" y="3879000"/>
            <a:ext cx="2067688" cy="184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8526000" y="2079000"/>
            <a:ext cx="3487500" cy="2094053"/>
          </a:xfrm>
          <a:prstGeom prst="wedgeRoundRectCallout">
            <a:avLst>
              <a:gd name="adj1" fmla="val -65078"/>
              <a:gd name="adj2" fmla="val 59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Също така в документа се оцветяват в жълто всички съвпадения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32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Друга опция за търсене в </a:t>
            </a:r>
            <a:r>
              <a:rPr lang="ru-RU" b="1" dirty="0"/>
              <a:t>Word</a:t>
            </a:r>
            <a:r>
              <a:rPr lang="ru-RU" dirty="0"/>
              <a:t> файл е </a:t>
            </a:r>
            <a:r>
              <a:rPr lang="ru-RU" b="1" dirty="0">
                <a:solidFill>
                  <a:schemeClr val="bg1"/>
                </a:solidFill>
              </a:rPr>
              <a:t>Advanced </a:t>
            </a:r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ru-RU" b="1" dirty="0" err="1">
                <a:solidFill>
                  <a:schemeClr val="bg1"/>
                </a:solidFill>
              </a:rPr>
              <a:t>ind</a:t>
            </a:r>
            <a:endParaRPr lang="ru-RU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079" y="3069000"/>
            <a:ext cx="1980000" cy="2434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986" y="3834295"/>
            <a:ext cx="3548186" cy="1847001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6878207" y="2529000"/>
            <a:ext cx="3639029" cy="1800000"/>
          </a:xfrm>
          <a:prstGeom prst="wedgeRoundRectCallout">
            <a:avLst>
              <a:gd name="adj1" fmla="val -80606"/>
              <a:gd name="adj2" fmla="val -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Find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намира в падащото меню на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18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2" y="1629000"/>
            <a:ext cx="10775197" cy="44255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121737" y="1134000"/>
            <a:ext cx="3519263" cy="1665000"/>
          </a:xfrm>
          <a:prstGeom prst="wedgeRoundRectCallout">
            <a:avLst>
              <a:gd name="adj1" fmla="val -18531"/>
              <a:gd name="adj2" fmla="val 449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диалогов прозорец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and Replace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33402" y="3851146"/>
            <a:ext cx="4352598" cy="1557854"/>
          </a:xfrm>
          <a:prstGeom prst="wedgeRoundRectCallout">
            <a:avLst>
              <a:gd name="adj1" fmla="val -11232"/>
              <a:gd name="adj2" fmla="val -769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текстовото поле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what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раздела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въвежда търсеният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499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0" y="1628999"/>
            <a:ext cx="10775197" cy="44255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ounded Rectangular Callout 9"/>
          <p:cNvSpPr/>
          <p:nvPr/>
        </p:nvSpPr>
        <p:spPr bwMode="auto">
          <a:xfrm>
            <a:off x="5323739" y="3128650"/>
            <a:ext cx="5940000" cy="1455596"/>
          </a:xfrm>
          <a:prstGeom prst="wedgeRoundRectCallout">
            <a:avLst>
              <a:gd name="adj1" fmla="val -77744"/>
              <a:gd name="adj2" fmla="val -421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324830" y="3113965"/>
            <a:ext cx="5940000" cy="1455596"/>
          </a:xfrm>
          <a:prstGeom prst="wedgeRoundRectCallout">
            <a:avLst>
              <a:gd name="adj1" fmla="val -3806"/>
              <a:gd name="adj2" fmla="val 92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като сме въвели някаква дума или изречение, натискаме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Next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13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4866</TotalTime>
  <Words>1010</Words>
  <Application>Microsoft Office PowerPoint</Application>
  <PresentationFormat>Widescreen</PresentationFormat>
  <Paragraphs>137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Calibri</vt:lpstr>
      <vt:lpstr>Consolas</vt:lpstr>
      <vt:lpstr>Wingdings</vt:lpstr>
      <vt:lpstr>SoftUni</vt:lpstr>
      <vt:lpstr>Търсене и замяна на текст</vt:lpstr>
      <vt:lpstr>Съдържание</vt:lpstr>
      <vt:lpstr>Търсене на текст</vt:lpstr>
      <vt:lpstr>Търсене на текст</vt:lpstr>
      <vt:lpstr>Търсене на текст</vt:lpstr>
      <vt:lpstr>Търсене на текст</vt:lpstr>
      <vt:lpstr>Advanced Find</vt:lpstr>
      <vt:lpstr>Advanced find</vt:lpstr>
      <vt:lpstr>Advanced find</vt:lpstr>
      <vt:lpstr>Advanced find</vt:lpstr>
      <vt:lpstr>Advanced find</vt:lpstr>
      <vt:lpstr>Advanced find</vt:lpstr>
      <vt:lpstr>Advanced find</vt:lpstr>
      <vt:lpstr>Advanced find – Search </vt:lpstr>
      <vt:lpstr>Advanced find – Match case </vt:lpstr>
      <vt:lpstr>Advanced find – търсене на цяла дума</vt:lpstr>
      <vt:lpstr>͏Замяна на текст</vt:lpstr>
      <vt:lpstr>͏Замяна на текст</vt:lpstr>
      <vt:lpstr>͏Замяна на текст</vt:lpstr>
      <vt:lpstr>͏Замяна на текст</vt:lpstr>
      <vt:lpstr>Получаване на помощна информация</vt:lpstr>
      <vt:lpstr>Получаване на помощ</vt:lpstr>
      <vt:lpstr>Получаване на помощ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Търсене и замяна на текст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603</cp:revision>
  <dcterms:created xsi:type="dcterms:W3CDTF">2018-05-23T13:08:44Z</dcterms:created>
  <dcterms:modified xsi:type="dcterms:W3CDTF">2024-04-24T17:34:06Z</dcterms:modified>
  <cp:category/>
</cp:coreProperties>
</file>