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14_622B06B4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modernComment_2C2_1F75CD03.xml" ContentType="application/vnd.ms-powerpoint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589" r:id="rId14"/>
    <p:sldId id="719" r:id="rId15"/>
    <p:sldId id="718" r:id="rId16"/>
    <p:sldId id="723" r:id="rId17"/>
    <p:sldId id="728" r:id="rId18"/>
    <p:sldId id="730" r:id="rId19"/>
    <p:sldId id="726" r:id="rId20"/>
    <p:sldId id="725" r:id="rId21"/>
    <p:sldId id="727" r:id="rId22"/>
    <p:sldId id="729" r:id="rId23"/>
    <p:sldId id="664" r:id="rId24"/>
    <p:sldId id="682" r:id="rId25"/>
    <p:sldId id="700" r:id="rId26"/>
    <p:sldId id="701" r:id="rId27"/>
    <p:sldId id="698" r:id="rId28"/>
    <p:sldId id="703" r:id="rId29"/>
    <p:sldId id="706" r:id="rId30"/>
    <p:sldId id="705" r:id="rId31"/>
    <p:sldId id="704" r:id="rId32"/>
    <p:sldId id="649" r:id="rId33"/>
    <p:sldId id="707" r:id="rId34"/>
    <p:sldId id="708" r:id="rId35"/>
    <p:sldId id="709" r:id="rId36"/>
    <p:sldId id="710" r:id="rId37"/>
    <p:sldId id="711" r:id="rId38"/>
    <p:sldId id="713" r:id="rId39"/>
    <p:sldId id="712" r:id="rId40"/>
    <p:sldId id="714" r:id="rId41"/>
    <p:sldId id="715" r:id="rId42"/>
    <p:sldId id="720" r:id="rId43"/>
    <p:sldId id="721" r:id="rId44"/>
    <p:sldId id="722" r:id="rId45"/>
    <p:sldId id="633" r:id="rId46"/>
    <p:sldId id="504" r:id="rId47"/>
    <p:sldId id="5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</p14:sldIdLst>
        </p14:section>
        <p14:section name="ADO.NET Entity Data Model" id="{0D171D52-D08B-C04E-BC5C-DAFB2388529A}">
          <p14:sldIdLst>
            <p14:sldId id="718"/>
            <p14:sldId id="723"/>
            <p14:sldId id="728"/>
            <p14:sldId id="730"/>
            <p14:sldId id="726"/>
            <p14:sldId id="725"/>
            <p14:sldId id="727"/>
            <p14:sldId id="72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1" autoAdjust="0"/>
    <p:restoredTop sz="95102" autoAdjust="0"/>
  </p:normalViewPr>
  <p:slideViewPr>
    <p:cSldViewPr showGuides="1">
      <p:cViewPr varScale="1">
        <p:scale>
          <a:sx n="84" d="100"/>
          <a:sy n="84" d="100"/>
        </p:scale>
        <p:origin x="216" y="8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omments/modernComment_114_622B06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687EA5-6C4C-FD40-B8A3-EA8F1D0D4389}" authorId="{61328A60-1351-1658-BC09-0F9214BEF0FD}" created="2024-06-12T11:21:46.33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46986932" sldId="276"/>
      <ac:spMk id="444419" creationId="{00000000-0000-0000-0000-000000000000}"/>
      <ac:txMk cp="72" len="57">
        <ac:context len="335" hash="1345561544"/>
      </ac:txMk>
    </ac:txMkLst>
    <p188:pos x="10638874" y="2255516"/>
    <p188:txBody>
      <a:bodyPr/>
      <a:lstStyle/>
      <a:p>
        <a:r>
          <a:rPr lang="bg-BG"/>
          <a:t>TODO: да се опише как и къде се добавя connection string</a:t>
        </a:r>
      </a:p>
    </p188:txBody>
  </p188:cm>
</p188:cmLst>
</file>

<file path=ppt/comments/modernComment_2C2_1F75CD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A53A6A-FF2F-3644-8DC0-A0A8A9C4B098}" authorId="{61328A60-1351-1658-BC09-0F9214BEF0FD}" created="2024-06-12T11:46:44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27813891" sldId="706"/>
      <ac:spMk id="2" creationId="{5DF70964-08C1-23B3-198A-C18C505396EB}"/>
      <ac:txMk cp="18" len="17">
        <ac:context len="36" hash="646668859"/>
      </ac:txMk>
    </ac:txMkLst>
    <p188:pos x="6237526" y="598200"/>
    <p188:txBody>
      <a:bodyPr/>
      <a:lstStyle/>
      <a:p>
        <a:r>
          <a:rPr lang="bg-BG"/>
          <a:t>Откъде идва SoftUnIContext()?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6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3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4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314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622B06B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C2_1F75CD0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54314"/>
            <a:ext cx="1901238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 </a:t>
            </a:r>
            <a:r>
              <a:rPr lang="bg-BG" dirty="0"/>
              <a:t>(по-новата версия на .</a:t>
            </a:r>
            <a:r>
              <a:rPr lang="en-US" dirty="0"/>
              <a:t>NET Framework)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релационни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нерелационни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endParaRPr lang="en-US" sz="2900" b="1" dirty="0"/>
          </a:p>
          <a:p>
            <a:pPr>
              <a:buClr>
                <a:schemeClr val="tx1"/>
              </a:buClr>
            </a:pPr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Той 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string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1101000" y="4369213"/>
            <a:ext cx="966346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1" noProof="1">
                <a:latin typeface="Consolas" panose="020B0609020204030204" pitchFamily="49" charset="0"/>
              </a:rPr>
              <a:t>"Server=&lt;и</a:t>
            </a:r>
            <a:r>
              <a:rPr lang="bg-BG" sz="2600" b="1" noProof="1">
                <a:latin typeface="Consolas" panose="020B0609020204030204" pitchFamily="49" charset="0"/>
              </a:rPr>
              <a:t>ме на сървър</a:t>
            </a:r>
            <a:r>
              <a:rPr lang="en-US" sz="26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600" b="1" noProof="1">
                <a:latin typeface="Consolas" panose="020B0609020204030204" pitchFamily="49" charset="0"/>
              </a:rPr>
              <a:t>ме на баз</a:t>
            </a:r>
            <a:r>
              <a:rPr lang="en-US" sz="2600" b="1" noProof="1">
                <a:latin typeface="Consolas" panose="020B0609020204030204" pitchFamily="49" charset="0"/>
              </a:rPr>
              <a:t>а </a:t>
            </a:r>
            <a:r>
              <a:rPr lang="bg-BG" sz="2600" b="1" noProof="1">
                <a:latin typeface="Consolas" panose="020B0609020204030204" pitchFamily="49" charset="0"/>
              </a:rPr>
              <a:t>данни</a:t>
            </a:r>
            <a:r>
              <a:rPr lang="en-US" sz="2600" b="1" noProof="1">
                <a:latin typeface="Consolas" panose="020B0609020204030204" pitchFamily="49" charset="0"/>
              </a:rPr>
              <a:t>&gt;;User=&lt;</a:t>
            </a:r>
            <a:r>
              <a:rPr lang="bg-BG" sz="26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  <a:r>
              <a:rPr lang="bg-BG" sz="2600" b="1" noProof="1">
                <a:latin typeface="Consolas" panose="020B0609020204030204" pitchFamily="49" charset="0"/>
              </a:rPr>
              <a:t>;</a:t>
            </a:r>
            <a:r>
              <a:rPr lang="en-US" sz="2600" b="1" noProof="1">
                <a:latin typeface="Consolas" panose="020B0609020204030204" pitchFamily="49" charset="0"/>
              </a:rPr>
              <a:t>Password=</a:t>
            </a:r>
            <a:r>
              <a:rPr lang="bg-BG" sz="2600" b="1" noProof="1">
                <a:latin typeface="Consolas" panose="020B0609020204030204" pitchFamily="49" charset="0"/>
              </a:rPr>
              <a:t>&lt;парола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  <a:r>
              <a:rPr lang="bg-BG" sz="2600" b="1" noProof="1">
                <a:latin typeface="Consolas" panose="020B0609020204030204" pitchFamily="49" charset="0"/>
              </a:rPr>
              <a:t>;</a:t>
            </a:r>
            <a:r>
              <a:rPr lang="en-US" sz="26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000" dirty="0"/>
              <a:t>на </a:t>
            </a:r>
            <a:r>
              <a:rPr lang="en-GB" sz="3000" b="1" dirty="0">
                <a:solidFill>
                  <a:schemeClr val="bg1"/>
                </a:solidFill>
              </a:rPr>
              <a:t>Entity Framework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Технология от </a:t>
            </a:r>
            <a:r>
              <a:rPr lang="en-US" sz="3000" b="1" dirty="0">
                <a:solidFill>
                  <a:schemeClr val="bg1"/>
                </a:solidFill>
              </a:rPr>
              <a:t>Microsoft</a:t>
            </a:r>
            <a:r>
              <a:rPr lang="en-US" sz="3000" dirty="0"/>
              <a:t>, </a:t>
            </a:r>
            <a:r>
              <a:rPr lang="bg-BG" sz="3000" dirty="0"/>
              <a:t>позволяваща работа с </a:t>
            </a:r>
            <a:r>
              <a:rPr lang="bg-BG" sz="3000" b="1" dirty="0"/>
              <a:t>данни</a:t>
            </a:r>
            <a:r>
              <a:rPr lang="bg-BG" sz="3000" dirty="0"/>
              <a:t> от </a:t>
            </a:r>
            <a:r>
              <a:rPr lang="bg-BG" sz="3000" b="1" dirty="0"/>
              <a:t>бази данни </a:t>
            </a:r>
            <a:r>
              <a:rPr lang="bg-BG" sz="3000" dirty="0"/>
              <a:t>като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bg-BG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Абстрактен</a:t>
            </a:r>
            <a:r>
              <a:rPr lang="bg-BG" sz="3000" dirty="0"/>
              <a:t> начин за работа, който </a:t>
            </a:r>
            <a:r>
              <a:rPr lang="bg-BG" sz="3000" b="1" dirty="0">
                <a:solidFill>
                  <a:schemeClr val="bg1"/>
                </a:solidFill>
              </a:rPr>
              <a:t>улеснява</a:t>
            </a:r>
            <a:r>
              <a:rPr lang="bg-BG" sz="3000" dirty="0"/>
              <a:t> процеса на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поддържане</a:t>
            </a:r>
            <a:r>
              <a:rPr lang="bg-BG" sz="3000" dirty="0"/>
              <a:t> на софтуерни приложения</a:t>
            </a:r>
          </a:p>
          <a:p>
            <a:r>
              <a:rPr lang="bg-BG" sz="3000" dirty="0"/>
              <a:t>Работи под </a:t>
            </a:r>
            <a:r>
              <a:rPr lang="en-US" sz="3000" b="1" dirty="0">
                <a:solidFill>
                  <a:schemeClr val="bg1"/>
                </a:solidFill>
              </a:rPr>
              <a:t>.NET Framework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/>
              <a:t>не се </a:t>
            </a:r>
            <a:r>
              <a:rPr lang="bg-BG" sz="3000" dirty="0"/>
              <a:t>поддържа от </a:t>
            </a:r>
            <a:r>
              <a:rPr lang="en-US" sz="3000" b="1" dirty="0">
                <a:solidFill>
                  <a:schemeClr val="bg1"/>
                </a:solidFill>
              </a:rPr>
              <a:t>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6" y="4780019"/>
            <a:ext cx="3093514" cy="17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</a:t>
            </a:r>
            <a:r>
              <a:rPr lang="en-US" dirty="0"/>
              <a:t> .NET Framework </a:t>
            </a:r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Създаваме проект (</a:t>
            </a:r>
            <a:r>
              <a:rPr lang="bg-BG" sz="3100" b="1" dirty="0"/>
              <a:t>конзолно приложение</a:t>
            </a:r>
            <a:r>
              <a:rPr lang="bg-BG" sz="3100" dirty="0"/>
              <a:t>) под </a:t>
            </a:r>
            <a:r>
              <a:rPr lang="en-US" sz="3100" dirty="0"/>
              <a:t>.</a:t>
            </a:r>
            <a:r>
              <a:rPr lang="en-US" sz="3100" b="1" dirty="0">
                <a:solidFill>
                  <a:schemeClr val="bg1"/>
                </a:solidFill>
              </a:rPr>
              <a:t>NET Framework </a:t>
            </a:r>
            <a:r>
              <a:rPr lang="bg-BG" sz="3100" dirty="0"/>
              <a:t>с версия </a:t>
            </a:r>
            <a:r>
              <a:rPr lang="bg-BG" sz="3100" b="1" dirty="0">
                <a:solidFill>
                  <a:schemeClr val="bg1"/>
                </a:solidFill>
              </a:rPr>
              <a:t>по-ранна</a:t>
            </a:r>
            <a:r>
              <a:rPr lang="bg-BG" sz="3100" dirty="0"/>
              <a:t> от </a:t>
            </a:r>
            <a:r>
              <a:rPr lang="bg-BG" sz="3100" b="1" dirty="0">
                <a:solidFill>
                  <a:schemeClr val="bg1"/>
                </a:solidFill>
              </a:rPr>
              <a:t>.</a:t>
            </a:r>
            <a:r>
              <a:rPr lang="en-US" sz="3100" b="1" dirty="0">
                <a:solidFill>
                  <a:schemeClr val="bg1"/>
                </a:solidFill>
              </a:rPr>
              <a:t>NET 5.0</a:t>
            </a:r>
            <a:endParaRPr lang="en-US" sz="31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EE66-4A10-BE7A-D548-8F5D7739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73" y="3531386"/>
            <a:ext cx="5139419" cy="16744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37AC5-A86B-B3E2-ADE4-BFDAC3612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01" y="2587868"/>
            <a:ext cx="4788529" cy="3561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AD197AEC-1D75-B19A-5D99-D4683DD562E4}"/>
              </a:ext>
            </a:extLst>
          </p:cNvPr>
          <p:cNvSpPr/>
          <p:nvPr/>
        </p:nvSpPr>
        <p:spPr>
          <a:xfrm>
            <a:off x="5883846" y="4097486"/>
            <a:ext cx="914201" cy="542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854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(1)</a:t>
            </a:r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200" dirty="0"/>
              <a:t>Избираме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Connect to Database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Избираме </a:t>
            </a:r>
            <a:r>
              <a:rPr lang="en-US" sz="3200" b="1" dirty="0">
                <a:solidFill>
                  <a:schemeClr val="bg1"/>
                </a:solidFill>
              </a:rPr>
              <a:t>Microsoft SQL Server</a:t>
            </a:r>
            <a:r>
              <a:rPr lang="en-US" sz="3200" dirty="0"/>
              <a:t> </a:t>
            </a:r>
            <a:r>
              <a:rPr lang="bg-BG" sz="3200" dirty="0"/>
              <a:t>и натискаме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Continue</a:t>
            </a:r>
            <a:r>
              <a:rPr lang="en-US" sz="3200" dirty="0"/>
              <a:t>]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02444-C568-64E2-DDFF-D297625E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650" y="3545815"/>
            <a:ext cx="4903536" cy="1467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FAED7-EEFA-AC3E-0484-21A712D85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7419" y="2568733"/>
            <a:ext cx="5228536" cy="38591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9A4DAAF6-ED14-B14F-4F21-E064EB152FD6}"/>
              </a:ext>
            </a:extLst>
          </p:cNvPr>
          <p:cNvSpPr/>
          <p:nvPr/>
        </p:nvSpPr>
        <p:spPr>
          <a:xfrm>
            <a:off x="5543660" y="3960370"/>
            <a:ext cx="857650" cy="638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93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(2)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ACE6B-69AC-3BE0-1ECF-D97AA4FA7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1608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  <a:endParaRPr lang="bg-BG" dirty="0"/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съществуваща база данни</a:t>
            </a:r>
            <a:r>
              <a:rPr lang="bg-BG" sz="2800" dirty="0"/>
              <a:t> или задаваме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, която ще </a:t>
            </a:r>
            <a:r>
              <a:rPr lang="bg-BG" sz="2800" b="1" dirty="0"/>
              <a:t>създадем</a:t>
            </a:r>
            <a:endParaRPr lang="en-US" sz="2400" b="1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C7CD2-BF71-33FB-AE6B-BB472372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744A4-B6A9-EB15-90C4-CC459DB7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8192F501-DBB2-EA06-19FF-89E7D92712F8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201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нов файл с </a:t>
            </a:r>
            <a:r>
              <a:rPr lang="bg-BG" sz="2800" b="1" dirty="0"/>
              <a:t>десен бутон </a:t>
            </a:r>
            <a:r>
              <a:rPr lang="bg-BG" sz="2800" dirty="0"/>
              <a:t>върху </a:t>
            </a:r>
            <a:r>
              <a:rPr lang="bg-BG" sz="2800" b="1" dirty="0"/>
              <a:t>проекта</a:t>
            </a:r>
            <a:r>
              <a:rPr lang="bg-BG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[</a:t>
            </a:r>
            <a:r>
              <a:rPr lang="en-US" sz="2800" b="1" dirty="0">
                <a:solidFill>
                  <a:schemeClr val="bg1"/>
                </a:solidFill>
              </a:rPr>
              <a:t>Add New Item</a:t>
            </a:r>
            <a:r>
              <a:rPr lang="en-US" sz="2800" dirty="0"/>
              <a:t>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Избираме от менюто със </a:t>
            </a:r>
            <a:r>
              <a:rPr lang="bg-BG" sz="2800" b="1" dirty="0"/>
              <a:t>шаблони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ADO.NET Entity Data Model</a:t>
            </a:r>
            <a:r>
              <a:rPr lang="en-US" sz="2800" dirty="0"/>
              <a:t>]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tabLst>
                <a:tab pos="7407275" algn="l"/>
              </a:tabLst>
            </a:pPr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и натискаме </a:t>
            </a:r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D7840-DBF0-FC60-28A7-F71861F7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" y="3063492"/>
            <a:ext cx="5464095" cy="31697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46ED8B-028E-B3C7-4BDB-83056AED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93" y="3030571"/>
            <a:ext cx="5590862" cy="313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E89BD7AA-03A2-0442-CD11-20F4A9305B6D}"/>
              </a:ext>
            </a:extLst>
          </p:cNvPr>
          <p:cNvSpPr/>
          <p:nvPr/>
        </p:nvSpPr>
        <p:spPr>
          <a:xfrm>
            <a:off x="5627690" y="4431281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8928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en-US" sz="3200" dirty="0"/>
              <a:t>​</a:t>
            </a:r>
            <a:r>
              <a:rPr lang="bg-BG" sz="3200" b="1" dirty="0"/>
              <a:t>Конфигурация </a:t>
            </a:r>
            <a:r>
              <a:rPr lang="bg-BG" sz="3200" dirty="0"/>
              <a:t>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</a:p>
          <a:p>
            <a:r>
              <a:rPr lang="en-GB" sz="3200" dirty="0"/>
              <a:t>​​</a:t>
            </a:r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</a:t>
            </a:r>
            <a:r>
              <a:rPr lang="bg-BG" sz="3200" b="1" dirty="0"/>
              <a:t>съществуваща</a:t>
            </a:r>
            <a:r>
              <a:rPr lang="bg-BG" sz="3200" dirty="0"/>
              <a:t>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Database First </a:t>
            </a:r>
            <a:r>
              <a:rPr lang="en-US" sz="3200" dirty="0"/>
              <a:t>с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Entity Framework 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b="1" dirty="0"/>
              <a:t>Entity Framework</a:t>
            </a:r>
            <a:endParaRPr lang="en-GB" sz="3200" b="1" dirty="0"/>
          </a:p>
          <a:p>
            <a:r>
              <a:rPr lang="en-US" sz="3200" dirty="0"/>
              <a:t>͏</a:t>
            </a:r>
            <a:r>
              <a:rPr lang="bg-BG" sz="3200" b="1" dirty="0"/>
              <a:t>Примерно приложение</a:t>
            </a:r>
            <a:r>
              <a:rPr lang="bg-BG" sz="3200" dirty="0"/>
              <a:t>:</a:t>
            </a:r>
            <a:r>
              <a:rPr lang="en-US" sz="3200" dirty="0"/>
              <a:t> </a:t>
            </a:r>
            <a:r>
              <a:rPr lang="bg-BG" sz="3200" dirty="0"/>
              <a:t>Магазин с продукти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Избиране на </a:t>
            </a:r>
            <a:r>
              <a:rPr lang="en-US" dirty="0"/>
              <a:t>Database First </a:t>
            </a:r>
            <a:r>
              <a:rPr lang="bg-BG" dirty="0"/>
              <a:t>метода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400" dirty="0"/>
              <a:t>Избираме </a:t>
            </a:r>
            <a:r>
              <a:rPr lang="bg-BG" sz="2400" b="1" dirty="0">
                <a:solidFill>
                  <a:schemeClr val="bg1"/>
                </a:solidFill>
              </a:rPr>
              <a:t>метода</a:t>
            </a:r>
            <a:r>
              <a:rPr lang="bg-BG" sz="2400" dirty="0"/>
              <a:t> за създаване на </a:t>
            </a:r>
            <a:r>
              <a:rPr lang="bg-BG" sz="2400" b="1" dirty="0"/>
              <a:t>модела</a:t>
            </a:r>
            <a:r>
              <a:rPr lang="bg-BG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EF Designer from database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(</a:t>
            </a:r>
            <a:r>
              <a:rPr lang="en-US" sz="2400" dirty="0"/>
              <a:t>Database First) </a:t>
            </a:r>
            <a:r>
              <a:rPr lang="bg-BG" sz="2400" dirty="0"/>
              <a:t>и натискаме </a:t>
            </a:r>
            <a:r>
              <a:rPr lang="en-US" sz="2400" dirty="0"/>
              <a:t>[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  <a:r>
              <a:rPr lang="en-US" sz="2400" dirty="0"/>
              <a:t>]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Избираме коя </a:t>
            </a:r>
            <a:r>
              <a:rPr lang="bg-BG" sz="2400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sz="2400" dirty="0"/>
              <a:t>да се използва, задаваме </a:t>
            </a:r>
            <a:r>
              <a:rPr lang="bg-BG" sz="2400" b="1" dirty="0"/>
              <a:t>име</a:t>
            </a:r>
            <a:r>
              <a:rPr lang="bg-BG" sz="2400" dirty="0"/>
              <a:t> на </a:t>
            </a:r>
            <a:r>
              <a:rPr lang="en-US" sz="2400" b="1" dirty="0">
                <a:solidFill>
                  <a:schemeClr val="bg1"/>
                </a:solidFill>
              </a:rPr>
              <a:t>connection string</a:t>
            </a:r>
            <a:r>
              <a:rPr lang="en-US" sz="2400" dirty="0"/>
              <a:t>,</a:t>
            </a:r>
            <a:r>
              <a:rPr lang="bg-BG" sz="2400" dirty="0"/>
              <a:t> избираме дали да пази </a:t>
            </a:r>
            <a:r>
              <a:rPr lang="bg-BG" sz="2400" b="1" dirty="0"/>
              <a:t>сензитивна информация </a:t>
            </a:r>
            <a:r>
              <a:rPr lang="bg-BG" sz="2400" dirty="0"/>
              <a:t>и натискаме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  <a:endParaRPr lang="bg-BG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BA581-3814-D519-D608-98AB374D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3094154"/>
            <a:ext cx="3804116" cy="3641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0FFFD-8552-5ADC-7B2B-89B389C6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84" y="3094154"/>
            <a:ext cx="3804116" cy="3641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EE4EEDE-883D-3A80-AAA0-7E042EFB4275}"/>
              </a:ext>
            </a:extLst>
          </p:cNvPr>
          <p:cNvSpPr/>
          <p:nvPr/>
        </p:nvSpPr>
        <p:spPr>
          <a:xfrm>
            <a:off x="5548705" y="4697595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20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Настройване на модела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Entity Framework</a:t>
            </a:r>
            <a:r>
              <a:rPr lang="bg-BG" sz="2800" dirty="0"/>
              <a:t> и натискаме </a:t>
            </a:r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Next</a:t>
            </a:r>
            <a:r>
              <a:rPr lang="en-US" sz="2800" dirty="0"/>
              <a:t>]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данните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bg1"/>
                </a:solidFill>
              </a:rPr>
              <a:t>базата данни</a:t>
            </a:r>
            <a:r>
              <a:rPr lang="bg-BG" sz="2800" dirty="0"/>
              <a:t>, които да се включат в </a:t>
            </a:r>
            <a:r>
              <a:rPr lang="bg-BG" sz="2800" b="1" dirty="0"/>
              <a:t>модела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bg-BG" sz="2800" dirty="0"/>
              <a:t>и натискаме </a:t>
            </a:r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Finish</a:t>
            </a:r>
            <a:r>
              <a:rPr lang="en-US" sz="2800" dirty="0"/>
              <a:t>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6D5E3-5868-1D44-0B2F-3786B7782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" y="2875929"/>
            <a:ext cx="3781000" cy="3618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32765-E7A8-CE79-0F5A-43A3A842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34" y="2365202"/>
            <a:ext cx="4482401" cy="4290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9B3CE4C-E871-D3EE-D694-9526A9D9D815}"/>
              </a:ext>
            </a:extLst>
          </p:cNvPr>
          <p:cNvSpPr/>
          <p:nvPr/>
        </p:nvSpPr>
        <p:spPr>
          <a:xfrm>
            <a:off x="5162103" y="4156455"/>
            <a:ext cx="990000" cy="707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0083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Резултат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Моделът ни е </a:t>
            </a:r>
            <a:r>
              <a:rPr lang="bg-BG" sz="2800" b="1" dirty="0">
                <a:solidFill>
                  <a:schemeClr val="bg1"/>
                </a:solidFill>
              </a:rPr>
              <a:t>създаден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2800" dirty="0"/>
              <a:t>В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App.config </a:t>
            </a:r>
            <a:r>
              <a:rPr lang="bg-BG" sz="2800" dirty="0"/>
              <a:t>ни е добавен </a:t>
            </a:r>
            <a:r>
              <a:rPr lang="en-US" sz="2800" b="1" dirty="0">
                <a:solidFill>
                  <a:schemeClr val="bg1"/>
                </a:solidFill>
              </a:rPr>
              <a:t>connection string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88F22-2931-0521-C0EF-D77BCAEB6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196707"/>
            <a:ext cx="3158532" cy="25851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CD000-F24E-C7F4-F0C0-EC768B078722}"/>
              </a:ext>
            </a:extLst>
          </p:cNvPr>
          <p:cNvSpPr txBox="1">
            <a:spLocks/>
          </p:cNvSpPr>
          <p:nvPr/>
        </p:nvSpPr>
        <p:spPr>
          <a:xfrm>
            <a:off x="651000" y="4304494"/>
            <a:ext cx="111020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&lt;connectionStrings&gt;&lt;add name="Entities" connectionString="metadata=res://*/GroceryStoreDbContext.csdl|res://*/GroceryStoreDbContext.ssdl|res://*/GroceryStoreDbContext.msl;provider=System.Data.SqlClient;provider connection string=&amp;quot;data source=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=(localdb)\MSSQLLocalDB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;initial catalog=DatabaseFirst.GroceryStore; MultipleActiveResultSets=True;App=EntityFramework&amp;quot;" providerName="System.Data.EntityClient" /&gt;&lt;/connectionStrings&gt;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22158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0" y="3741230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5" y="3800606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900" dirty="0"/>
              <a:t>За да използваме </a:t>
            </a:r>
            <a:r>
              <a:rPr lang="en-US" sz="2900" b="1" dirty="0">
                <a:solidFill>
                  <a:schemeClr val="bg1"/>
                </a:solidFill>
              </a:rPr>
              <a:t>EF</a:t>
            </a:r>
            <a:r>
              <a:rPr lang="en-US" sz="2900" dirty="0"/>
              <a:t>, </a:t>
            </a:r>
            <a:r>
              <a:rPr lang="bg-BG" sz="2900" dirty="0"/>
              <a:t>е нужно да </a:t>
            </a:r>
            <a:r>
              <a:rPr lang="bg-BG" sz="29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2900" dirty="0"/>
              <a:t>(</a:t>
            </a:r>
            <a:r>
              <a:rPr lang="en-GB" sz="2900" b="1" dirty="0"/>
              <a:t>dependencies</a:t>
            </a:r>
            <a:r>
              <a:rPr lang="en-US" sz="2900" dirty="0"/>
              <a:t>)</a:t>
            </a:r>
            <a:r>
              <a:rPr lang="bg-BG" sz="2900" dirty="0"/>
              <a:t>, с които работи, използвайки </a:t>
            </a:r>
            <a:r>
              <a:rPr lang="en-US" sz="2900" b="1" dirty="0">
                <a:solidFill>
                  <a:schemeClr val="bg1"/>
                </a:solidFill>
              </a:rPr>
              <a:t>Package Manager</a:t>
            </a:r>
            <a:r>
              <a:rPr lang="bg-BG" sz="2900" b="1" dirty="0">
                <a:solidFill>
                  <a:schemeClr val="bg1"/>
                </a:solidFill>
              </a:rPr>
              <a:t> конзолата</a:t>
            </a:r>
          </a:p>
          <a:p>
            <a:r>
              <a:rPr lang="bg-BG" sz="2900" dirty="0"/>
              <a:t>Това става от </a:t>
            </a:r>
            <a:r>
              <a:rPr lang="en-US" sz="2900" b="1" dirty="0">
                <a:solidFill>
                  <a:schemeClr val="bg1"/>
                </a:solidFill>
              </a:rPr>
              <a:t>Tools</a:t>
            </a:r>
            <a:r>
              <a:rPr lang="en-US" sz="29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900" b="1" dirty="0">
                <a:solidFill>
                  <a:schemeClr val="bg1"/>
                </a:solidFill>
              </a:rPr>
              <a:t> NuGet Package Manager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900" dirty="0"/>
              <a:t> [</a:t>
            </a:r>
            <a:r>
              <a:rPr lang="en-US" sz="2900" b="1" dirty="0">
                <a:solidFill>
                  <a:schemeClr val="bg1"/>
                </a:solidFill>
              </a:rPr>
              <a:t>Package Manager Console</a:t>
            </a:r>
            <a:r>
              <a:rPr lang="en-US" sz="2900" dirty="0"/>
              <a:t>]</a:t>
            </a:r>
            <a:endParaRPr lang="bg-BG" sz="29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404047" y="4644000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следните </a:t>
            </a:r>
            <a:r>
              <a:rPr lang="bg-BG" sz="3000" b="1" dirty="0"/>
              <a:t>команди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 като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база данни</a:t>
            </a:r>
            <a:r>
              <a:rPr lang="en-US" sz="2000" b="1" noProof="1">
                <a:latin typeface="Consolas" panose="020B0609020204030204" pitchFamily="49" charset="0"/>
              </a:rPr>
              <a:t>&gt;;Integrated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883" y="4599290"/>
            <a:ext cx="6774234" cy="19719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>
                <a:latin typeface="Consolas" panose="020B0609020204030204" pitchFamily="49" charset="0"/>
                <a:cs typeface="Consolas" panose="020B0609020204030204" pitchFamily="49" charset="0"/>
              </a:rPr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 базата</a:t>
            </a:r>
            <a:endParaRPr lang="en-US" sz="3000" dirty="0"/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185400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3452311" y="4898979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17235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81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4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85" y="684000"/>
            <a:ext cx="6938627" cy="4193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нов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000" y="2961708"/>
            <a:ext cx="5895000" cy="20541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311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398860" y="37765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[</a:t>
            </a:r>
            <a:r>
              <a:rPr lang="en-US" b="1" dirty="0">
                <a:solidFill>
                  <a:schemeClr val="bg1"/>
                </a:solidFill>
              </a:rPr>
              <a:t>Connect to Database</a:t>
            </a:r>
            <a:r>
              <a:rPr lang="en-US" sz="3600" dirty="0"/>
              <a:t>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</a:t>
            </a:r>
            <a:r>
              <a:rPr lang="bg-BG" dirty="0"/>
              <a:t>и натискаме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sz="3600" dirty="0"/>
              <a:t>]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сървър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524" y="3823557"/>
            <a:ext cx="5283937" cy="1581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9540" y="2694342"/>
            <a:ext cx="5202117" cy="38396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689153" y="441900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89C428-4EC5-529F-18BC-44F8DB9D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G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r>
              <a:rPr kumimoji="0" lang="en-US" altLang="en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FFB31B-E94F-5A4D-BB4F-BA0E591D5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G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r>
              <a:rPr kumimoji="0" lang="en-US" altLang="en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Можем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Натискаме върху нея с десен бутон и избираме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New Query</a:t>
            </a:r>
            <a:r>
              <a:rPr lang="en-US" sz="3600" dirty="0"/>
              <a:t>]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46" y="3783719"/>
            <a:ext cx="5147054" cy="23723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935" y="3801643"/>
            <a:ext cx="5433065" cy="23723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875723" y="46783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1818096" cy="5528766"/>
          </a:xfrm>
        </p:spPr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следния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 dirty="0">
                <a:solidFill>
                  <a:schemeClr val="bg1"/>
                </a:solidFill>
              </a:rPr>
              <a:t>скрипт</a:t>
            </a:r>
            <a:r>
              <a:rPr lang="bg-BG" sz="2700" dirty="0"/>
              <a:t>: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831000" y="2259000"/>
            <a:ext cx="11001946" cy="4390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900" b="1" noProof="1">
                <a:latin typeface="Consolas" pitchFamily="49" charset="0"/>
                <a:cs typeface="Consolas" pitchFamily="49" charset="0"/>
              </a:rPr>
            </a:br>
            <a:r>
              <a:rPr lang="en-US" sz="19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Натискаме </a:t>
            </a:r>
            <a:r>
              <a:rPr lang="en-US" sz="3200" b="1" dirty="0">
                <a:solidFill>
                  <a:schemeClr val="bg1"/>
                </a:solidFill>
              </a:rPr>
              <a:t>Execute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4" y="2799000"/>
            <a:ext cx="8190113" cy="35338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27" y="4040559"/>
            <a:ext cx="3062644" cy="8596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8305271" y="42564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[</a:t>
            </a:r>
            <a:r>
              <a:rPr lang="en-US" sz="3200" b="1" dirty="0">
                <a:solidFill>
                  <a:schemeClr val="bg1"/>
                </a:solidFill>
              </a:rPr>
              <a:t>Show Table Data</a:t>
            </a:r>
            <a:r>
              <a:rPr lang="en-US" sz="3200" dirty="0"/>
              <a:t>]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42" y="2877631"/>
            <a:ext cx="6551248" cy="3165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3" y="2574294"/>
            <a:ext cx="3240000" cy="34685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4033161" y="3956012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 dirty="0"/>
              <a:t>От менюто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NuGet Package Manager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en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529427"/>
            <a:ext cx="10826670" cy="4977573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ORM</a:t>
            </a:r>
            <a:r>
              <a:rPr lang="bg-BG" sz="2800" dirty="0">
                <a:solidFill>
                  <a:schemeClr val="bg2"/>
                </a:solidFill>
              </a:rPr>
              <a:t> (</a:t>
            </a:r>
            <a:r>
              <a:rPr lang="en-US" sz="2800" dirty="0"/>
              <a:t>Object-Relational Mapping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bg-BG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==</a:t>
            </a:r>
            <a:r>
              <a:rPr lang="bg-BG" sz="2800" dirty="0">
                <a:solidFill>
                  <a:schemeClr val="bg2"/>
                </a:solidFill>
              </a:rPr>
              <a:t> технология, позволяваща работа с данни от бази данни като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/>
              <a:t>Подходи</a:t>
            </a:r>
            <a:r>
              <a:rPr lang="bg-BG" sz="2800" dirty="0"/>
              <a:t> за работа с </a:t>
            </a:r>
            <a:r>
              <a:rPr lang="en-US" sz="2800" dirty="0"/>
              <a:t>ORM</a:t>
            </a:r>
            <a:endParaRPr lang="bg-BG" sz="28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 First </a:t>
            </a:r>
            <a:r>
              <a:rPr lang="en-US" sz="2600" dirty="0">
                <a:solidFill>
                  <a:schemeClr val="bg2"/>
                </a:solidFill>
              </a:rPr>
              <a:t>- </a:t>
            </a:r>
            <a:r>
              <a:rPr lang="bg-BG" sz="2600" dirty="0">
                <a:solidFill>
                  <a:schemeClr val="bg2"/>
                </a:solidFill>
              </a:rPr>
              <a:t>първо се създават </a:t>
            </a:r>
            <a:r>
              <a:rPr lang="bg-BG" sz="2600" b="1" dirty="0">
                <a:solidFill>
                  <a:schemeClr val="bg2"/>
                </a:solidFill>
              </a:rPr>
              <a:t>класове</a:t>
            </a:r>
            <a:r>
              <a:rPr lang="bg-BG" sz="2600" dirty="0">
                <a:solidFill>
                  <a:schemeClr val="bg2"/>
                </a:solidFill>
              </a:rPr>
              <a:t> и след това </a:t>
            </a:r>
            <a:r>
              <a:rPr lang="bg-BG" sz="2600" b="1" dirty="0">
                <a:solidFill>
                  <a:schemeClr val="bg2"/>
                </a:solidFill>
              </a:rPr>
              <a:t>база данни</a:t>
            </a:r>
            <a:endParaRPr lang="en-US" sz="26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 First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 първо се създава </a:t>
            </a:r>
            <a:r>
              <a:rPr lang="bg-BG" sz="2600" b="1" dirty="0">
                <a:solidFill>
                  <a:schemeClr val="bg2"/>
                </a:solidFill>
              </a:rPr>
              <a:t>база данни </a:t>
            </a:r>
            <a:r>
              <a:rPr lang="bg-BG" sz="2600" dirty="0">
                <a:solidFill>
                  <a:schemeClr val="bg2"/>
                </a:solidFill>
              </a:rPr>
              <a:t>и след </a:t>
            </a:r>
            <a:r>
              <a:rPr lang="bg-BG" sz="2600" b="1" dirty="0">
                <a:solidFill>
                  <a:schemeClr val="bg2"/>
                </a:solidFill>
              </a:rPr>
              <a:t>това класове</a:t>
            </a:r>
            <a:endParaRPr lang="en-US" sz="26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Entity Framework 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/>
              <a:t>о</a:t>
            </a:r>
            <a:r>
              <a:rPr lang="bg-BG" sz="2800" dirty="0">
                <a:solidFill>
                  <a:schemeClr val="bg2"/>
                </a:solidFill>
              </a:rPr>
              <a:t>сигурява</a:t>
            </a:r>
            <a:r>
              <a:rPr lang="bg-BG" sz="2800" dirty="0">
                <a:solidFill>
                  <a:schemeClr val="accent1"/>
                </a:solidFill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INQ </a:t>
            </a:r>
            <a:r>
              <a:rPr lang="bg-BG" sz="2800" dirty="0">
                <a:solidFill>
                  <a:schemeClr val="bg2"/>
                </a:solidFill>
              </a:rPr>
              <a:t>заявки,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проследяване на промени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 string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и</a:t>
            </a:r>
            <a:r>
              <a:rPr lang="bg-BG" sz="2800" b="1" dirty="0">
                <a:solidFill>
                  <a:schemeClr val="bg2"/>
                </a:solidFill>
              </a:rPr>
              <a:t>нформация</a:t>
            </a:r>
            <a:r>
              <a:rPr lang="bg-BG" sz="2800" dirty="0">
                <a:solidFill>
                  <a:schemeClr val="bg2"/>
                </a:solidFill>
              </a:rPr>
              <a:t>, чрез която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свързваме приложението 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с </a:t>
            </a:r>
            <a:r>
              <a:rPr lang="bg-BG" sz="2800" b="1" dirty="0">
                <a:solidFill>
                  <a:schemeClr val="bg2"/>
                </a:solidFill>
              </a:rPr>
              <a:t>базата данни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  <a:endParaRPr lang="en-US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148513" y="478699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741000" y="3884741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896551" y="4392438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389499" y="385298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4287622" cy="24076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616928" cy="37774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3890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462595"/>
            <a:ext cx="4898636" cy="39364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62" y="3159000"/>
            <a:ext cx="3686303" cy="20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23595</TotalTime>
  <Words>2707</Words>
  <Application>Microsoft Macintosh PowerPoint</Application>
  <PresentationFormat>Widescreen</PresentationFormat>
  <Paragraphs>364</Paragraphs>
  <Slides>47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Конфигурация на връзка към база данни</vt:lpstr>
      <vt:lpstr>Connection string</vt:lpstr>
      <vt:lpstr>ADO.NET Entity Data Model</vt:lpstr>
      <vt:lpstr>Създаване на .NET Framework проект</vt:lpstr>
      <vt:lpstr>Свързване с база данни (1)</vt:lpstr>
      <vt:lpstr>Свързване с база данни (2)</vt:lpstr>
      <vt:lpstr>Добавяне на ADO.NET Entity Data Model</vt:lpstr>
      <vt:lpstr>Избиране на Database First метода</vt:lpstr>
      <vt:lpstr>Настройване на модела</vt:lpstr>
      <vt:lpstr>Резултат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Примерно приложение</vt:lpstr>
      <vt:lpstr>Създаване на конзолно приложение</vt:lpstr>
      <vt:lpstr>Свързване на сървър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ORM технологиите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291</cp:revision>
  <dcterms:created xsi:type="dcterms:W3CDTF">2018-05-23T13:08:44Z</dcterms:created>
  <dcterms:modified xsi:type="dcterms:W3CDTF">2024-06-12T11:58:31Z</dcterms:modified>
  <cp:category/>
</cp:coreProperties>
</file>