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74" r:id="rId2"/>
    <p:sldId id="619" r:id="rId3"/>
    <p:sldId id="611" r:id="rId4"/>
    <p:sldId id="612" r:id="rId5"/>
    <p:sldId id="613" r:id="rId6"/>
    <p:sldId id="415" r:id="rId7"/>
    <p:sldId id="681" r:id="rId8"/>
    <p:sldId id="592" r:id="rId9"/>
    <p:sldId id="429" r:id="rId10"/>
    <p:sldId id="682" r:id="rId11"/>
    <p:sldId id="623" r:id="rId12"/>
    <p:sldId id="481" r:id="rId13"/>
    <p:sldId id="593" r:id="rId14"/>
    <p:sldId id="624" r:id="rId15"/>
    <p:sldId id="594" r:id="rId16"/>
    <p:sldId id="602" r:id="rId17"/>
    <p:sldId id="584" r:id="rId18"/>
    <p:sldId id="604" r:id="rId19"/>
    <p:sldId id="605" r:id="rId20"/>
    <p:sldId id="673" r:id="rId21"/>
    <p:sldId id="638" r:id="rId22"/>
    <p:sldId id="683" r:id="rId23"/>
    <p:sldId id="639" r:id="rId24"/>
    <p:sldId id="641" r:id="rId25"/>
    <p:sldId id="642" r:id="rId26"/>
    <p:sldId id="644" r:id="rId27"/>
    <p:sldId id="645" r:id="rId28"/>
    <p:sldId id="649" r:id="rId29"/>
    <p:sldId id="650" r:id="rId30"/>
    <p:sldId id="674" r:id="rId31"/>
    <p:sldId id="675" r:id="rId32"/>
    <p:sldId id="677" r:id="rId33"/>
    <p:sldId id="678" r:id="rId34"/>
    <p:sldId id="679" r:id="rId35"/>
    <p:sldId id="680" r:id="rId36"/>
    <p:sldId id="580" r:id="rId37"/>
    <p:sldId id="504" r:id="rId38"/>
    <p:sldId id="505" r:id="rId39"/>
    <p:sldId id="50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26C8C59-5E13-48B5-A531-98F6AB9FD015}">
          <p14:sldIdLst>
            <p14:sldId id="274"/>
            <p14:sldId id="619"/>
          </p14:sldIdLst>
        </p14:section>
        <p14:section name="Повторения на блокове код" id="{1D3306E6-F143-4A5D-84BE-A5BA3928F24F}">
          <p14:sldIdLst>
            <p14:sldId id="611"/>
            <p14:sldId id="612"/>
            <p14:sldId id="613"/>
            <p14:sldId id="415"/>
            <p14:sldId id="681"/>
          </p14:sldIdLst>
        </p14:section>
        <p14:section name="Цикли със стъпка" id="{90F22C64-B33E-5C4F-9E94-ADD3609BF203}">
          <p14:sldIdLst>
            <p14:sldId id="592"/>
            <p14:sldId id="429"/>
            <p14:sldId id="682"/>
            <p14:sldId id="623"/>
            <p14:sldId id="481"/>
            <p14:sldId id="593"/>
            <p14:sldId id="624"/>
            <p14:sldId id="594"/>
          </p14:sldIdLst>
        </p14:section>
        <p14:section name="Работа с текст" id="{749F8834-40EE-4AA2-ACDB-0FF4E6E94DDB}">
          <p14:sldIdLst>
            <p14:sldId id="602"/>
            <p14:sldId id="584"/>
            <p14:sldId id="604"/>
            <p14:sldId id="605"/>
          </p14:sldIdLst>
        </p14:section>
        <p14:section name="Конструкция на While-цикъл" id="{C4FD4BF9-7DF0-4242-8C76-EDF5C0E4AA50}">
          <p14:sldIdLst>
            <p14:sldId id="673"/>
            <p14:sldId id="638"/>
            <p14:sldId id="683"/>
            <p14:sldId id="639"/>
            <p14:sldId id="641"/>
            <p14:sldId id="642"/>
            <p14:sldId id="644"/>
            <p14:sldId id="645"/>
            <p14:sldId id="649"/>
            <p14:sldId id="650"/>
          </p14:sldIdLst>
        </p14:section>
        <p14:section name="Вложени цикли" id="{6CFFCDD4-51EB-423D-8D1A-C00B34833F20}">
          <p14:sldIdLst>
            <p14:sldId id="674"/>
            <p14:sldId id="675"/>
            <p14:sldId id="677"/>
            <p14:sldId id="678"/>
            <p14:sldId id="679"/>
            <p14:sldId id="680"/>
          </p14:sldIdLst>
        </p14:section>
        <p14:section name="Обобщение" id="{4A7663E7-BBBB-4BAC-8077-5D1A320598BD}">
          <p14:sldIdLst>
            <p14:sldId id="580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23" autoAdjust="0"/>
    <p:restoredTop sz="95215" autoAdjust="0"/>
  </p:normalViewPr>
  <p:slideViewPr>
    <p:cSldViewPr showGuides="1">
      <p:cViewPr varScale="1">
        <p:scale>
          <a:sx n="71" d="100"/>
          <a:sy n="71" d="100"/>
        </p:scale>
        <p:origin x="82" y="12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9.2.2023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9-Feb-23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8F7C52D-7DAE-48EE-AF4B-82B3853136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908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091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71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538354-B696-480A-9C9C-21C1195F1A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1254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AFC322-A821-4ED1-B86A-429BF73C16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2936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381745-8575-4B7C-9CC1-85A9038DF0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2318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9C5ADD-2DB4-43B0-B70D-43360D5450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290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81416F-E786-4D4A-9038-1A3D25014B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83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5DAD70-D895-44B9-9B78-F006CE418D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3310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AC9C65-FF95-46CC-8242-8A3633DBCB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218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19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10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90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7BFFFF-E31A-49CD-AE6C-9ED4C8B4ED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541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E48447-44DF-4902-8215-9E9D995517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3694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1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2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3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5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judge.softuni.org/Contests/Practice/Index/3898#7" TargetMode="Externa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8" TargetMode="Externa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hyperlink" Target="https://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8#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For-</a:t>
            </a:r>
            <a:r>
              <a:rPr lang="bg-BG"/>
              <a:t>цикъл, </a:t>
            </a:r>
            <a:r>
              <a:rPr lang="en-US"/>
              <a:t>While-</a:t>
            </a:r>
            <a:r>
              <a:rPr lang="bg-BG"/>
              <a:t>цикъл, вложени цикли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5008" y="6182061"/>
            <a:ext cx="1841560" cy="351662"/>
          </a:xfrm>
        </p:spPr>
        <p:txBody>
          <a:bodyPr/>
          <a:lstStyle/>
          <a:p>
            <a:r>
              <a:rPr lang="en-US" sz="1799">
                <a:hlinkClick r:id="rId3"/>
              </a:rPr>
              <a:t>https://softuni.bg</a:t>
            </a:r>
            <a:endParaRPr lang="en-US" sz="1799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2529" y="5915476"/>
            <a:ext cx="2949981" cy="3826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876551"/>
            <a:ext cx="2949981" cy="506408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4" y="5368363"/>
            <a:ext cx="3174920" cy="444420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08540" y="2661386"/>
            <a:ext cx="3174920" cy="235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4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06511" y="1397449"/>
            <a:ext cx="12001594" cy="5528766"/>
          </a:xfrm>
        </p:spPr>
        <p:txBody>
          <a:bodyPr>
            <a:normAutofit/>
          </a:bodyPr>
          <a:lstStyle/>
          <a:p>
            <a:pPr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sz="3800" dirty="0"/>
              <a:t>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800" dirty="0"/>
              <a:t> 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3800" dirty="0"/>
              <a:t>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800" dirty="0"/>
              <a:t> </a:t>
            </a:r>
            <a:r>
              <a:rPr lang="bg-BG" sz="3800" dirty="0"/>
              <a:t>в 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Числата от </a:t>
            </a:r>
            <a:r>
              <a:rPr lang="en-US" dirty="0"/>
              <a:t>N</a:t>
            </a:r>
            <a:r>
              <a:rPr lang="bg-BG" dirty="0"/>
              <a:t> до 1 в обратен ред</a:t>
            </a:r>
            <a:r>
              <a:rPr lang="en-US" dirty="0"/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15436" y="5274001"/>
            <a:ext cx="1708596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4093307" y="5386761"/>
            <a:ext cx="685621" cy="415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048203" y="5274000"/>
            <a:ext cx="5484971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869AB08-1347-4AA9-BBA7-AA678CE8A5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7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22"/>
          <p:cNvGrpSpPr/>
          <p:nvPr/>
        </p:nvGrpSpPr>
        <p:grpSpPr>
          <a:xfrm>
            <a:off x="4605299" y="551432"/>
            <a:ext cx="2376821" cy="73133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399" dirty="0">
                  <a:solidFill>
                    <a:schemeClr val="bg2"/>
                  </a:solidFill>
                </a:rPr>
                <a:t> n</a:t>
              </a:r>
              <a:endParaRPr lang="bg-BG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28429" y="1565103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949186" y="3290853"/>
            <a:ext cx="771784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968630" y="3916550"/>
            <a:ext cx="732896" cy="19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80"/>
          <p:cNvGrpSpPr/>
          <p:nvPr/>
        </p:nvGrpSpPr>
        <p:grpSpPr>
          <a:xfrm>
            <a:off x="4605299" y="5300990"/>
            <a:ext cx="2376821" cy="1005578"/>
            <a:chOff x="3429635" y="5232613"/>
            <a:chExt cx="2377440" cy="10058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058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--;</a:t>
              </a:r>
            </a:p>
          </p:txBody>
        </p:sp>
      </p:grp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565844" y="3923403"/>
            <a:ext cx="47445" cy="188037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841179" y="4600238"/>
            <a:ext cx="729845" cy="539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762952" y="3573141"/>
            <a:ext cx="3157585" cy="706304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Exit the loop</a:t>
            </a:r>
            <a:endParaRPr lang="en-US" sz="2399" dirty="0">
              <a:solidFill>
                <a:srgbClr val="FFFFFF"/>
              </a:solidFill>
            </a:endParaRPr>
          </a:p>
        </p:txBody>
      </p:sp>
      <p:grpSp>
        <p:nvGrpSpPr>
          <p:cNvPr id="4" name="Групиране 24"/>
          <p:cNvGrpSpPr/>
          <p:nvPr/>
        </p:nvGrpSpPr>
        <p:grpSpPr>
          <a:xfrm>
            <a:off x="4605299" y="1858917"/>
            <a:ext cx="2376821" cy="73133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399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85"/>
          <p:cNvGrpSpPr/>
          <p:nvPr/>
        </p:nvGrpSpPr>
        <p:grpSpPr>
          <a:xfrm>
            <a:off x="4680313" y="3212386"/>
            <a:ext cx="2226795" cy="1427819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 </a:t>
              </a:r>
              <a:r>
                <a:rPr lang="bg-BG" sz="2399" noProof="1">
                  <a:solidFill>
                    <a:schemeClr val="bg2"/>
                  </a:solidFill>
                  <a:latin typeface="Consolas" pitchFamily="49" charset="0"/>
                </a:rPr>
                <a:t>&gt;</a:t>
              </a: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= 1</a:t>
              </a:r>
              <a:endParaRPr lang="en-US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28429" y="2898256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28429" y="4942424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">
            <a:extLst>
              <a:ext uri="{FF2B5EF4-FFF2-40B4-BE49-F238E27FC236}">
                <a16:creationId xmlns:a16="http://schemas.microsoft.com/office/drawing/2014/main" id="{9B6A0282-40A6-4A5A-A1E4-69881E0177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4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17287" y="2079000"/>
            <a:ext cx="9957423" cy="349526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Числата от </a:t>
            </a:r>
            <a:r>
              <a:rPr lang="en-US" dirty="0"/>
              <a:t>N</a:t>
            </a:r>
            <a:r>
              <a:rPr lang="bg-BG" dirty="0"/>
              <a:t> до 1 в обратен ред</a:t>
            </a:r>
            <a:r>
              <a:rPr lang="en-US" dirty="0"/>
              <a:t> 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BBDD8EA-8E6A-4844-90D3-6AB304853663}"/>
              </a:ext>
            </a:extLst>
          </p:cNvPr>
          <p:cNvSpPr/>
          <p:nvPr/>
        </p:nvSpPr>
        <p:spPr>
          <a:xfrm>
            <a:off x="1224332" y="6309517"/>
            <a:ext cx="9743335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hlinkClick r:id="rId2"/>
              </a:rPr>
              <a:t>https://judge.softuni.org/Contests/Practice/Index/3898#1</a:t>
            </a:r>
            <a:endParaRPr lang="en-US" sz="1999" u="sng" dirty="0">
              <a:solidFill>
                <a:prstClr val="white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48A1F90-62DB-4021-A479-CFDC861164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476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999" dirty="0">
                <a:cs typeface="Calibri" panose="020F0502020204030204" pitchFamily="34" charset="0"/>
              </a:rPr>
              <a:t>Напишете програма, която</a:t>
            </a:r>
            <a:r>
              <a:rPr lang="en-US" sz="3999" dirty="0"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sz="3599" dirty="0">
                <a:cs typeface="Calibri" panose="020F0502020204030204" pitchFamily="34" charset="0"/>
              </a:rPr>
              <a:t>Прочита цяло число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endParaRPr lang="bg-BG" sz="3599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lvl="1"/>
            <a:r>
              <a:rPr lang="bg-BG" sz="3599" dirty="0">
                <a:cs typeface="Calibri" panose="020F0502020204030204" pitchFamily="34" charset="0"/>
              </a:rPr>
              <a:t>Отпечатва числата от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1</a:t>
            </a:r>
            <a:r>
              <a:rPr lang="bg-BG" sz="3599" dirty="0">
                <a:cs typeface="Calibri" panose="020F0502020204030204" pitchFamily="34" charset="0"/>
              </a:rPr>
              <a:t> до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en-US" sz="3599" dirty="0">
                <a:cs typeface="Calibri" panose="020F0502020204030204" pitchFamily="34" charset="0"/>
              </a:rPr>
              <a:t> </a:t>
            </a:r>
            <a:r>
              <a:rPr lang="bg-BG" sz="3599" dirty="0">
                <a:cs typeface="Calibri" panose="020F0502020204030204" pitchFamily="34" charset="0"/>
              </a:rPr>
              <a:t>със стъпка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3</a:t>
            </a:r>
            <a:endParaRPr lang="bg-BG" sz="3599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r>
              <a:rPr lang="bg-BG" sz="3999" dirty="0">
                <a:cs typeface="Calibri" panose="020F0502020204030204" pitchFamily="34" charset="0"/>
              </a:rPr>
              <a:t>Примерен вход и изход:</a:t>
            </a:r>
            <a:endParaRPr lang="en-US" sz="3999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138391" y="5020969"/>
            <a:ext cx="662322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2027142" y="5163806"/>
            <a:ext cx="402859" cy="355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56430" y="5020969"/>
            <a:ext cx="2894846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534" y="4432823"/>
            <a:ext cx="891758" cy="1985421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426878" y="3372489"/>
            <a:ext cx="1921074" cy="796586"/>
          </a:xfrm>
          <a:prstGeom prst="curvedUpArrow">
            <a:avLst>
              <a:gd name="adj1" fmla="val 25000"/>
              <a:gd name="adj2" fmla="val 44496"/>
              <a:gd name="adj3" fmla="val 35006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70808" y="4453919"/>
            <a:ext cx="1463350" cy="197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F4145146-3E79-4C68-88C2-56FE8DAB5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90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59"/>
          <p:cNvGrpSpPr/>
          <p:nvPr/>
        </p:nvGrpSpPr>
        <p:grpSpPr>
          <a:xfrm>
            <a:off x="4821323" y="539036"/>
            <a:ext cx="2376821" cy="73133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399" dirty="0">
                  <a:solidFill>
                    <a:schemeClr val="bg2"/>
                  </a:solidFill>
                </a:rPr>
                <a:t> n</a:t>
              </a:r>
              <a:endParaRPr lang="bg-BG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1552706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7165210" y="3278456"/>
            <a:ext cx="771784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7184654" y="3904153"/>
            <a:ext cx="732896" cy="19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65"/>
          <p:cNvGrpSpPr/>
          <p:nvPr/>
        </p:nvGrpSpPr>
        <p:grpSpPr>
          <a:xfrm>
            <a:off x="4821323" y="5288593"/>
            <a:ext cx="2376821" cy="1030372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399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781868" y="3911006"/>
            <a:ext cx="47445" cy="188037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6057203" y="4587841"/>
            <a:ext cx="729845" cy="539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978976" y="3560745"/>
            <a:ext cx="3157585" cy="706304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Exit the loop</a:t>
            </a:r>
            <a:endParaRPr lang="en-US" sz="2399" dirty="0">
              <a:solidFill>
                <a:srgbClr val="FFFFFF"/>
              </a:solidFill>
            </a:endParaRPr>
          </a:p>
        </p:txBody>
      </p:sp>
      <p:grpSp>
        <p:nvGrpSpPr>
          <p:cNvPr id="4" name="Групиране 71"/>
          <p:cNvGrpSpPr/>
          <p:nvPr/>
        </p:nvGrpSpPr>
        <p:grpSpPr>
          <a:xfrm>
            <a:off x="4821323" y="1846520"/>
            <a:ext cx="2376821" cy="73133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399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4896337" y="3199989"/>
            <a:ext cx="2226795" cy="1427819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 &lt;= n</a:t>
              </a:r>
              <a:endParaRPr lang="en-US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2885860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4930027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">
            <a:extLst>
              <a:ext uri="{FF2B5EF4-FFF2-40B4-BE49-F238E27FC236}">
                <a16:creationId xmlns:a16="http://schemas.microsoft.com/office/drawing/2014/main" id="{C2ACBD19-9B4E-4591-92DA-B54399FBB1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2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6586" y="2072347"/>
            <a:ext cx="8778827" cy="30040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6341" y="2757968"/>
            <a:ext cx="1447423" cy="49243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</a:t>
            </a:r>
            <a:r>
              <a:rPr lang="en-US" dirty="0"/>
              <a:t> 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838484" y="3250403"/>
            <a:ext cx="2298074" cy="954987"/>
          </a:xfrm>
          <a:prstGeom prst="wedgeRoundRectCallout">
            <a:avLst>
              <a:gd name="adj1" fmla="val -62752"/>
              <a:gd name="adj2" fmla="val -408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Задаване на стъпка 3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4E9DD85-A6B5-4291-BD1E-EE1FD1BB2170}"/>
              </a:ext>
            </a:extLst>
          </p:cNvPr>
          <p:cNvSpPr/>
          <p:nvPr/>
        </p:nvSpPr>
        <p:spPr>
          <a:xfrm>
            <a:off x="1091443" y="6307009"/>
            <a:ext cx="10009112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https://judge.softuni.org/Contests/Practice/Index/3898#2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3539F1B-DD07-433E-8A27-0B08CFD227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39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7119" y="1448317"/>
            <a:ext cx="2666305" cy="226124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0EBD005-E9DB-E046-6B95-4BACAAE4643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Дължина и взимане на символи по индекс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64229F-30D2-4F02-8A21-979C1778E39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текст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15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584000"/>
            <a:ext cx="11818096" cy="5528766"/>
          </a:xfrm>
        </p:spPr>
        <p:txBody>
          <a:bodyPr>
            <a:normAutofit/>
          </a:bodyPr>
          <a:lstStyle/>
          <a:p>
            <a:r>
              <a:rPr lang="bg-BG" dirty="0"/>
              <a:t>Можем да вземем </a:t>
            </a:r>
            <a:r>
              <a:rPr lang="bg-BG" b="1" dirty="0">
                <a:solidFill>
                  <a:schemeClr val="bg1"/>
                </a:solidFill>
              </a:rPr>
              <a:t>дължината на текст</a:t>
            </a:r>
            <a:r>
              <a:rPr lang="bg-BG" dirty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4500"/>
              </a:spcBef>
            </a:pPr>
            <a:r>
              <a:rPr lang="bg-BG" dirty="0"/>
              <a:t>Можем да вземем </a:t>
            </a:r>
            <a:r>
              <a:rPr lang="bg-BG" b="1" dirty="0">
                <a:solidFill>
                  <a:schemeClr val="bg1"/>
                </a:solidFill>
              </a:rPr>
              <a:t>символ</a:t>
            </a:r>
            <a:r>
              <a:rPr lang="bg-BG" dirty="0"/>
              <a:t> от текст по </a:t>
            </a:r>
            <a:r>
              <a:rPr lang="bg-BG" b="1" dirty="0">
                <a:solidFill>
                  <a:schemeClr val="bg1"/>
                </a:solidFill>
              </a:rPr>
              <a:t>индекс</a:t>
            </a:r>
            <a:r>
              <a:rPr lang="bg-BG" dirty="0"/>
              <a:t>: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417" y="4995065"/>
            <a:ext cx="7278583" cy="10400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string text = "SoftUni"</a:t>
            </a:r>
            <a:endParaRPr lang="en-US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char letter = text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799" b="1" noProof="1">
                <a:latin typeface="Consolas" panose="020B0609020204030204" pitchFamily="49" charset="0"/>
              </a:rPr>
              <a:t>4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799" b="1" noProof="1">
                <a:latin typeface="Consolas" panose="020B0609020204030204" pitchFamily="49" charset="0"/>
              </a:rPr>
              <a:t>;</a:t>
            </a:r>
            <a:endParaRPr lang="en-US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417" y="2478986"/>
            <a:ext cx="7278583" cy="10400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string text = "SoftUni"</a:t>
            </a:r>
            <a:endParaRPr lang="bg-BG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int length = text.</a:t>
            </a:r>
            <a:r>
              <a:rPr lang="bg-BG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bg-BG" sz="2799" b="1" noProof="1">
                <a:latin typeface="Consolas" panose="020B0609020204030204" pitchFamily="49" charset="0"/>
              </a:rPr>
              <a:t>;</a:t>
            </a:r>
            <a:endParaRPr lang="bg-BG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5781000" y="2898249"/>
            <a:ext cx="1122357" cy="66575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  <a:endParaRPr lang="bg-BG" sz="2799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5261217" y="5418249"/>
            <a:ext cx="1599783" cy="66575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2799" dirty="0"/>
              <a:t>// U</a:t>
            </a:r>
            <a:endParaRPr lang="bg-BG" sz="2799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0441661-9983-427A-9BAC-399C3057D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23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399" dirty="0"/>
              <a:t>Чете </a:t>
            </a:r>
            <a:r>
              <a:rPr lang="bg-BG" sz="3399" b="1" dirty="0">
                <a:solidFill>
                  <a:schemeClr val="bg1"/>
                </a:solidFill>
              </a:rPr>
              <a:t>стринг</a:t>
            </a:r>
            <a:endParaRPr lang="bg-BG" sz="3399" dirty="0"/>
          </a:p>
          <a:p>
            <a:pPr lvl="1"/>
            <a:r>
              <a:rPr lang="bg-BG" sz="3399" dirty="0"/>
              <a:t>Печата всеки </a:t>
            </a:r>
            <a:r>
              <a:rPr lang="bg-BG" sz="3399" b="1" dirty="0">
                <a:solidFill>
                  <a:schemeClr val="bg1"/>
                </a:solidFill>
              </a:rPr>
              <a:t>символ</a:t>
            </a:r>
            <a:r>
              <a:rPr lang="bg-BG" sz="3399" dirty="0"/>
              <a:t> от стринга на отделен ред</a:t>
            </a:r>
          </a:p>
          <a:p>
            <a:r>
              <a:rPr lang="bg-BG" sz="3599" dirty="0"/>
              <a:t>Примерен вход и изход:</a:t>
            </a:r>
            <a:endParaRPr lang="en-US" sz="3599" dirty="0"/>
          </a:p>
          <a:p>
            <a:pPr marL="609036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Поток от символи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031" y="4927987"/>
            <a:ext cx="1623579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softuni</a:t>
            </a:r>
            <a:endParaRPr lang="en-US" sz="3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837" y="3483301"/>
            <a:ext cx="609441" cy="310773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7843183" y="5037168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688" y="4927987"/>
            <a:ext cx="1173877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hello</a:t>
            </a:r>
            <a:endParaRPr lang="en-US" sz="3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792" y="4066436"/>
            <a:ext cx="609441" cy="22461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3744138" y="5042682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F1F416D9-E152-444D-86DD-7494E89E1C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439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98132" y="1787787"/>
            <a:ext cx="7761318" cy="2972068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string input = Console.ReadLine();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1400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for (int i = 0; i &lt; input.</a:t>
            </a:r>
            <a:r>
              <a:rPr lang="en-US" sz="2799" dirty="0">
                <a:solidFill>
                  <a:schemeClr val="bg1"/>
                </a:solidFill>
              </a:rPr>
              <a:t>Length</a:t>
            </a:r>
            <a:r>
              <a:rPr lang="en-US" sz="2799" dirty="0"/>
              <a:t>; i++)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  Console.WriteLine(input</a:t>
            </a:r>
            <a:r>
              <a:rPr lang="en-US" sz="2799" dirty="0">
                <a:solidFill>
                  <a:schemeClr val="bg1"/>
                </a:solidFill>
              </a:rPr>
              <a:t>[i]</a:t>
            </a:r>
            <a:r>
              <a:rPr lang="en-US" sz="2799" dirty="0"/>
              <a:t>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en-US" dirty="0"/>
              <a:t>Поток от символи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304" y="3457344"/>
            <a:ext cx="3096344" cy="882653"/>
          </a:xfrm>
          <a:prstGeom prst="wedgeRoundRectCallout">
            <a:avLst>
              <a:gd name="adj1" fmla="val -50827"/>
              <a:gd name="adj2" fmla="val -811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659" y="4503266"/>
            <a:ext cx="3545904" cy="882653"/>
          </a:xfrm>
          <a:prstGeom prst="wedgeRoundRectCallout">
            <a:avLst>
              <a:gd name="adj1" fmla="val -23010"/>
              <a:gd name="adj2" fmla="val -7749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Взимаме всеки символ по индекс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noProof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C5A0B12-C518-4FDE-ABEB-C0116F8A3A09}"/>
              </a:ext>
            </a:extLst>
          </p:cNvPr>
          <p:cNvSpPr/>
          <p:nvPr/>
        </p:nvSpPr>
        <p:spPr>
          <a:xfrm>
            <a:off x="1271464" y="6237313"/>
            <a:ext cx="9793088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https://judge.softuni.org/Contests/Practice/Index/3898#3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064A517-B967-4459-BD86-0E1E240D0B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3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8302" y="1314451"/>
            <a:ext cx="10506210" cy="5354910"/>
          </a:xfrm>
        </p:spPr>
        <p:txBody>
          <a:bodyPr>
            <a:normAutofit/>
          </a:bodyPr>
          <a:lstStyle/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Конструкция и използване на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Работа с текст</a:t>
            </a: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Конструкция и използване на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while-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  <a:endParaRPr lang="en-US" sz="3399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  <a:endParaRPr lang="en-US" sz="33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93F898-4B2E-4244-8B57-AC60CE618B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5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282B8B7-08BF-6B33-11B0-075194A8F72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813054" y="5319000"/>
            <a:ext cx="10565891" cy="1260671"/>
          </a:xfrm>
        </p:spPr>
        <p:txBody>
          <a:bodyPr/>
          <a:lstStyle/>
          <a:p>
            <a:r>
              <a:rPr lang="ru-RU" dirty="0"/>
              <a:t>Повторение </a:t>
            </a:r>
            <a:r>
              <a:rPr lang="bg-BG" dirty="0"/>
              <a:t>докато дадено условие е вярно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CC1907-F653-4841-B44D-0AD1591481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While</a:t>
            </a:r>
            <a:r>
              <a:rPr lang="bg-BG" dirty="0"/>
              <a:t>-цикъл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758" y="2057760"/>
            <a:ext cx="2614486" cy="1273387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598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598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359257"/>
            <a:ext cx="11818096" cy="5528766"/>
          </a:xfr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600" dirty="0">
                <a:latin typeface="+mj-lt"/>
              </a:rPr>
              <a:t>Използваме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bg-BG" sz="3600" b="1" dirty="0">
                <a:solidFill>
                  <a:schemeClr val="bg1"/>
                </a:solidFill>
                <a:latin typeface="+mj-lt"/>
              </a:rPr>
              <a:t>-цикъл</a:t>
            </a:r>
            <a:r>
              <a:rPr lang="bg-BG" sz="3600" dirty="0">
                <a:latin typeface="+mj-lt"/>
              </a:rPr>
              <a:t>, за да повтаряме дадено действие, докато условието е </a:t>
            </a:r>
            <a:r>
              <a:rPr lang="bg-BG" sz="3600" b="1" dirty="0">
                <a:solidFill>
                  <a:schemeClr val="bg1"/>
                </a:solidFill>
                <a:latin typeface="+mj-lt"/>
              </a:rPr>
              <a:t>вярно (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true)</a:t>
            </a:r>
            <a:endParaRPr lang="bg-BG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690" y="3797562"/>
            <a:ext cx="3210241" cy="20950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9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29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pt-BR" sz="29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9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607" y="3052232"/>
            <a:ext cx="1751850" cy="583620"/>
          </a:xfrm>
          <a:prstGeom prst="wedgeRoundRectCallout">
            <a:avLst>
              <a:gd name="adj1" fmla="val -58770"/>
              <a:gd name="adj2" fmla="val 942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608" y="5328826"/>
            <a:ext cx="3336755" cy="1071499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9462696" y="2756522"/>
            <a:ext cx="0" cy="5095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8625513" y="3332633"/>
            <a:ext cx="1674772" cy="132845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8968814" y="3766087"/>
            <a:ext cx="990846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799" b="1" dirty="0">
                <a:solidFill>
                  <a:schemeClr val="bg2"/>
                </a:solidFill>
              </a:rPr>
              <a:t>условие</a:t>
            </a:r>
            <a:endParaRPr lang="en-US" sz="1799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9462899" y="4661089"/>
            <a:ext cx="0" cy="5460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8625513" y="5196679"/>
            <a:ext cx="1674772" cy="774841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8921185" y="5331231"/>
            <a:ext cx="108610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799" b="1" dirty="0">
                <a:solidFill>
                  <a:schemeClr val="bg2"/>
                </a:solidFill>
              </a:rPr>
              <a:t>команди</a:t>
            </a:r>
            <a:endParaRPr lang="en-US" sz="1799" b="1" dirty="0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8056877" y="4565496"/>
            <a:ext cx="1974658" cy="837386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9392660" y="4827156"/>
            <a:ext cx="2386325" cy="725734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9553045" y="4631339"/>
            <a:ext cx="785266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799" b="1" dirty="0"/>
              <a:t>вярно</a:t>
            </a:r>
            <a:endParaRPr lang="en-US" sz="1799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10233315" y="3549256"/>
            <a:ext cx="1027257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799" b="1" dirty="0"/>
              <a:t>невярно</a:t>
            </a:r>
            <a:endParaRPr lang="en-US" sz="1799" b="1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60B7778E-CB01-470A-AD46-38EA3BDCB3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79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0" y="1932436"/>
            <a:ext cx="6252586" cy="290932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count = 5;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(count &gt; 0)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Console.WriteLine(count);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count--;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A44057F-32DF-464A-AA9C-89B84F121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0212" y="1534082"/>
            <a:ext cx="3867651" cy="1093327"/>
          </a:xfrm>
          <a:prstGeom prst="wedgeRoundRectCallout">
            <a:avLst>
              <a:gd name="adj1" fmla="val -70358"/>
              <a:gd name="adj2" fmla="val 484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за повтаряне на повторението</a:t>
            </a:r>
          </a:p>
        </p:txBody>
      </p:sp>
      <p:sp>
        <p:nvSpPr>
          <p:cNvPr id="11" name="Arrow: Right 1">
            <a:extLst>
              <a:ext uri="{FF2B5EF4-FFF2-40B4-BE49-F238E27FC236}">
                <a16:creationId xmlns:a16="http://schemas.microsoft.com/office/drawing/2014/main" id="{092A269E-C79A-4BF3-9A7C-C76800F6D195}"/>
              </a:ext>
            </a:extLst>
          </p:cNvPr>
          <p:cNvSpPr/>
          <p:nvPr/>
        </p:nvSpPr>
        <p:spPr bwMode="auto">
          <a:xfrm>
            <a:off x="6994038" y="3909413"/>
            <a:ext cx="428262" cy="376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BE365D-9793-4FFA-8A6F-41F203A770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6C1F109-30CA-EED1-A291-A5F38017690E}"/>
              </a:ext>
            </a:extLst>
          </p:cNvPr>
          <p:cNvSpPr/>
          <p:nvPr/>
        </p:nvSpPr>
        <p:spPr bwMode="auto">
          <a:xfrm>
            <a:off x="7567778" y="2824687"/>
            <a:ext cx="4250888" cy="2546321"/>
          </a:xfrm>
          <a:prstGeom prst="roundRect">
            <a:avLst/>
          </a:prstGeom>
          <a:solidFill>
            <a:srgbClr val="FFFF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TODO: screenshot</a:t>
            </a:r>
          </a:p>
        </p:txBody>
      </p:sp>
    </p:spTree>
    <p:extLst>
      <p:ext uri="{BB962C8B-B14F-4D97-AF65-F5344CB8AC3E}">
        <p14:creationId xmlns:p14="http://schemas.microsoft.com/office/powerpoint/2010/main" val="196337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pPr latinLnBrk="0"/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8671" y="3429001"/>
            <a:ext cx="7798417" cy="196156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778621" y="2355925"/>
            <a:ext cx="2732379" cy="1004861"/>
          </a:xfrm>
          <a:prstGeom prst="wedgeRoundRectCallout">
            <a:avLst>
              <a:gd name="adj1" fmla="val -68559"/>
              <a:gd name="adj2" fmla="val 6370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винаги вярно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D967551-4CE2-4F34-BD31-90BC777B1FE6}"/>
              </a:ext>
            </a:extLst>
          </p:cNvPr>
          <p:cNvSpPr/>
          <p:nvPr/>
        </p:nvSpPr>
        <p:spPr>
          <a:xfrm>
            <a:off x="9359420" y="2255229"/>
            <a:ext cx="2098675" cy="16647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5E66-7AA8-4093-ACB4-AFF3DD171CDA}"/>
              </a:ext>
            </a:extLst>
          </p:cNvPr>
          <p:cNvSpPr txBox="1"/>
          <p:nvPr/>
        </p:nvSpPr>
        <p:spPr>
          <a:xfrm>
            <a:off x="9617524" y="2807551"/>
            <a:ext cx="158247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условие</a:t>
            </a:r>
            <a:endParaRPr lang="en-US" sz="2399" b="1" dirty="0">
              <a:solidFill>
                <a:schemeClr val="bg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DBF614-FA83-439A-BA3D-83AE00EE1655}"/>
              </a:ext>
            </a:extLst>
          </p:cNvPr>
          <p:cNvCxnSpPr>
            <a:cxnSpLocks/>
          </p:cNvCxnSpPr>
          <p:nvPr/>
        </p:nvCxnSpPr>
        <p:spPr>
          <a:xfrm>
            <a:off x="10408756" y="3643189"/>
            <a:ext cx="0" cy="9609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F52B4-595E-49C2-82F0-F461D422382B}"/>
              </a:ext>
            </a:extLst>
          </p:cNvPr>
          <p:cNvSpPr/>
          <p:nvPr/>
        </p:nvSpPr>
        <p:spPr>
          <a:xfrm>
            <a:off x="9359420" y="4591084"/>
            <a:ext cx="2098675" cy="970962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B2830-9DE9-42C5-9B7C-2B2455C89939}"/>
              </a:ext>
            </a:extLst>
          </p:cNvPr>
          <p:cNvSpPr txBox="1"/>
          <p:nvPr/>
        </p:nvSpPr>
        <p:spPr>
          <a:xfrm>
            <a:off x="9540955" y="4808285"/>
            <a:ext cx="1738957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команди</a:t>
            </a:r>
            <a:endParaRPr lang="en-US" sz="2399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8">
            <a:extLst>
              <a:ext uri="{FF2B5EF4-FFF2-40B4-BE49-F238E27FC236}">
                <a16:creationId xmlns:a16="http://schemas.microsoft.com/office/drawing/2014/main" id="{70DCD1DC-929F-4AB0-8E1E-C26BA6E8C411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rot="5400000" flipH="1">
            <a:off x="8646856" y="3800145"/>
            <a:ext cx="2474465" cy="1049338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B7F70E-0192-48D7-9A5E-272458A14269}"/>
              </a:ext>
            </a:extLst>
          </p:cNvPr>
          <p:cNvSpPr txBox="1"/>
          <p:nvPr/>
        </p:nvSpPr>
        <p:spPr>
          <a:xfrm>
            <a:off x="10521716" y="3882653"/>
            <a:ext cx="1199284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799" b="1" dirty="0"/>
              <a:t>вярно</a:t>
            </a:r>
            <a:endParaRPr lang="en-US" sz="1799" b="1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ED1ED6C-F006-4D7A-A8F0-DDEA025A1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980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8" grpId="0" animBg="1"/>
      <p:bldP spid="9" grpId="0"/>
      <p:bldP spid="12" grpId="0" animBg="1"/>
      <p:bldP spid="13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499" dirty="0"/>
              <a:t>Оператор </a:t>
            </a:r>
            <a:r>
              <a:rPr lang="en-US" sz="3499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499" dirty="0">
                <a:solidFill>
                  <a:schemeClr val="bg1"/>
                </a:solidFill>
              </a:rPr>
              <a:t> </a:t>
            </a:r>
            <a:r>
              <a:rPr lang="en-US" sz="3499" dirty="0"/>
              <a:t>– </a:t>
            </a:r>
            <a:r>
              <a:rPr lang="bg-BG" sz="3499" dirty="0"/>
              <a:t>прекъсва цикъла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Не може </a:t>
            </a:r>
            <a:r>
              <a:rPr lang="bg-BG" sz="3499" dirty="0"/>
              <a:t>да съществува самостоятелно извън цикъл</a:t>
            </a:r>
            <a:endParaRPr lang="en-US" sz="3499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72722" y="2870282"/>
            <a:ext cx="7846556" cy="28087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699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6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6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if (…)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151000" y="4595128"/>
            <a:ext cx="4261522" cy="1079658"/>
          </a:xfrm>
          <a:prstGeom prst="wedgeRoundRectCallout">
            <a:avLst>
              <a:gd name="adj1" fmla="val -73524"/>
              <a:gd name="adj2" fmla="val -553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за прекъсване на цикъла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2B1EA9-D0DA-4AF2-A4F2-8E209140B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648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break –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7" y="1932436"/>
            <a:ext cx="6535369" cy="38570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5;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(true)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if (a &gt; 10)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Console.WriteLine("a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A44057F-32DF-464A-AA9C-89B84F121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622" y="1787699"/>
            <a:ext cx="4311378" cy="1093327"/>
          </a:xfrm>
          <a:prstGeom prst="wedgeRoundRectCallout">
            <a:avLst>
              <a:gd name="adj1" fmla="val -48478"/>
              <a:gd name="adj2" fmla="val 9274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97395F8-D623-4A36-A1D3-7772904E5A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05736" y="2706738"/>
            <a:ext cx="4403338" cy="230841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rrow: Right 1">
            <a:extLst>
              <a:ext uri="{FF2B5EF4-FFF2-40B4-BE49-F238E27FC236}">
                <a16:creationId xmlns:a16="http://schemas.microsoft.com/office/drawing/2014/main" id="{092A269E-C79A-4BF3-9A7C-C76800F6D195}"/>
              </a:ext>
            </a:extLst>
          </p:cNvPr>
          <p:cNvSpPr/>
          <p:nvPr/>
        </p:nvSpPr>
        <p:spPr bwMode="auto">
          <a:xfrm>
            <a:off x="7042022" y="3672510"/>
            <a:ext cx="428262" cy="376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BE365D-9793-4FFA-8A6F-41F203A770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20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 latinLnBrk="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Чете</a:t>
            </a:r>
            <a:r>
              <a:rPr lang="bg-BG" dirty="0"/>
              <a:t> от потребителя текст</a:t>
            </a:r>
            <a:r>
              <a:rPr lang="en-US" dirty="0"/>
              <a:t> </a:t>
            </a:r>
            <a:r>
              <a:rPr lang="bg-BG" dirty="0"/>
              <a:t>(низ)</a:t>
            </a:r>
          </a:p>
          <a:p>
            <a:pPr lvl="1" latinLnBrk="0"/>
            <a:r>
              <a:rPr lang="bg-BG" dirty="0"/>
              <a:t>Приключва четенето</a:t>
            </a:r>
            <a:r>
              <a:rPr lang="en-US" dirty="0"/>
              <a:t>,</a:t>
            </a:r>
            <a:r>
              <a:rPr lang="bg-BG" dirty="0"/>
              <a:t> когато получи командата "</a:t>
            </a:r>
            <a:r>
              <a:rPr lang="en-US" b="1" dirty="0">
                <a:solidFill>
                  <a:schemeClr val="bg1"/>
                </a:solidFill>
              </a:rPr>
              <a:t>Stop</a:t>
            </a:r>
            <a:r>
              <a:rPr lang="bg-BG" dirty="0"/>
              <a:t>"</a:t>
            </a:r>
          </a:p>
          <a:p>
            <a:pPr latinLnBrk="0"/>
            <a:r>
              <a:rPr lang="bg-BG" sz="3199" dirty="0"/>
              <a:t>Примерен вход и изход:</a:t>
            </a:r>
          </a:p>
          <a:p>
            <a:pPr lvl="1" latinLnBrk="0"/>
            <a:endParaRPr lang="en-US" sz="2999" dirty="0"/>
          </a:p>
          <a:p>
            <a:pPr marL="377774" lvl="1" indent="0">
              <a:buNone/>
            </a:pPr>
            <a:endParaRPr lang="bg-BG" sz="2999" dirty="0">
              <a:solidFill>
                <a:schemeClr val="tx2">
                  <a:lumMod val="75000"/>
                </a:schemeClr>
              </a:solidFill>
            </a:endParaRPr>
          </a:p>
          <a:p>
            <a:pPr lvl="2" latinLnBrk="0"/>
            <a:endParaRPr lang="en-US" dirty="0"/>
          </a:p>
          <a:p>
            <a:pPr lvl="2"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Четене на текст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8944" y="3414626"/>
            <a:ext cx="2330663" cy="278707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8221514" y="4655869"/>
            <a:ext cx="447579" cy="304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E2647745-4139-41DD-8120-F8C59F530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1000" y="3781227"/>
            <a:ext cx="2310040" cy="205386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SomeText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0D7BC5C-BA48-4ABE-8D03-63723F6417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038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Четене на текст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1719000"/>
            <a:ext cx="8551109" cy="397920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true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  <a:endParaRPr lang="pt-BR" sz="31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if (input ==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  <a:endParaRPr lang="pt-BR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Console.WriteLine(input);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381238-96BC-4B16-93B1-75A3DBBD3FDB}"/>
              </a:ext>
            </a:extLst>
          </p:cNvPr>
          <p:cNvSpPr/>
          <p:nvPr/>
        </p:nvSpPr>
        <p:spPr>
          <a:xfrm>
            <a:off x="507349" y="6174000"/>
            <a:ext cx="111773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</a:t>
            </a:r>
            <a:r>
              <a:rPr lang="en-US" sz="2000" dirty="0"/>
              <a:t> </a:t>
            </a:r>
            <a:r>
              <a:rPr lang="bg-BG" sz="2000" dirty="0"/>
              <a:t>си в </a:t>
            </a:r>
            <a:r>
              <a:rPr lang="en-US" sz="2000" dirty="0"/>
              <a:t>Judge: </a:t>
            </a:r>
            <a:r>
              <a:rPr lang="en-US" sz="2000" u="sng" dirty="0">
                <a:solidFill>
                  <a:schemeClr val="bg1"/>
                </a:solidFill>
                <a:hlinkClick r:id="rId2"/>
              </a:rPr>
              <a:t>https://judge.softuni.org/Contests/Practice/Index/3898#5</a:t>
            </a:r>
            <a:endParaRPr lang="en-US" sz="2000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2EBF3D-C2C8-4B93-B759-31A06FEC74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672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Първоначално прочита </a:t>
            </a:r>
            <a:r>
              <a:rPr lang="bg-BG" b="1" dirty="0">
                <a:solidFill>
                  <a:schemeClr val="bg1"/>
                </a:solidFill>
              </a:rPr>
              <a:t>потребителско име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  <a:r>
              <a:rPr lang="bg-BG" dirty="0"/>
              <a:t> за вход и проверява дали е </a:t>
            </a:r>
            <a:r>
              <a:rPr lang="bg-BG" b="1" dirty="0">
                <a:solidFill>
                  <a:schemeClr val="bg1"/>
                </a:solidFill>
              </a:rPr>
              <a:t>коректна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При невалидна парола, </a:t>
            </a:r>
            <a:r>
              <a:rPr lang="bg-BG" b="1" dirty="0">
                <a:solidFill>
                  <a:schemeClr val="bg1"/>
                </a:solidFill>
              </a:rPr>
              <a:t>прочита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нова</a:t>
            </a:r>
          </a:p>
          <a:p>
            <a:pPr lvl="1"/>
            <a:r>
              <a:rPr lang="bg-BG" dirty="0"/>
              <a:t>При коректно въведена парола, </a:t>
            </a:r>
            <a:r>
              <a:rPr lang="bg-BG" b="1" dirty="0">
                <a:solidFill>
                  <a:schemeClr val="bg1"/>
                </a:solidFill>
              </a:rPr>
              <a:t>прекратява изпълнението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Парола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748F88D-A02C-404A-BB5A-2B440B3FB1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339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Парола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791" y="1485093"/>
            <a:ext cx="8780415" cy="455390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username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 (input != password)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  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Console.WriteLine($"Welcome: {username}!");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10263F-FCF9-4A68-9BC1-60CAD5F69496}"/>
              </a:ext>
            </a:extLst>
          </p:cNvPr>
          <p:cNvSpPr/>
          <p:nvPr/>
        </p:nvSpPr>
        <p:spPr>
          <a:xfrm>
            <a:off x="507349" y="6357140"/>
            <a:ext cx="111773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 в </a:t>
            </a:r>
            <a:r>
              <a:rPr lang="en-US" sz="2000" dirty="0"/>
              <a:t>Judge: </a:t>
            </a:r>
            <a:r>
              <a:rPr lang="en-US" sz="2000" u="sng" dirty="0">
                <a:solidFill>
                  <a:schemeClr val="bg1"/>
                </a:solidFill>
              </a:rPr>
              <a:t>https://judge.softuni.org/Contests/Practice/Index/3898#6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A88F71A-A306-4D12-A004-25E29C392B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698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Конструкция за </a:t>
            </a:r>
            <a:r>
              <a:rPr lang="en-GB" dirty="0"/>
              <a:t>for-</a:t>
            </a:r>
            <a:r>
              <a:rPr lang="bg-BG" dirty="0"/>
              <a:t>цикъл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66" y="1524499"/>
            <a:ext cx="2762271" cy="22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5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953298" y="1143595"/>
            <a:ext cx="2457520" cy="287976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AA5EAE0-F564-4944-BB3E-67AA3DEB3BD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цикли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34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(1)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4280" y="3789016"/>
            <a:ext cx="4183440" cy="1798242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641" y="3789557"/>
            <a:ext cx="1011031" cy="1792471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158" y="4909433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2214" y="4910304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500" y="49497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136" y="4963536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285" y="41718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78" y="4558361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078" y="4557991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283" y="3783787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494" y="5331569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745" y="4144907"/>
            <a:ext cx="760691" cy="275786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472" y="4964470"/>
            <a:ext cx="760691" cy="275786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389" y="49497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462" y="4905746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088" y="3799417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128" y="4552111"/>
            <a:ext cx="630993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6683" y="5348378"/>
            <a:ext cx="630993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300" y="4912327"/>
            <a:ext cx="760694" cy="289124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383" y="4963536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61" y="2082688"/>
            <a:ext cx="3824961" cy="1466658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Часовете се променят, когато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1196" y="2082688"/>
            <a:ext cx="3885188" cy="1457574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Докато минутите се променят,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часовете остават същите</a:t>
            </a:r>
          </a:p>
        </p:txBody>
      </p:sp>
      <p:sp>
        <p:nvSpPr>
          <p:cNvPr id="61" name="Slide Number">
            <a:extLst>
              <a:ext uri="{FF2B5EF4-FFF2-40B4-BE49-F238E27FC236}">
                <a16:creationId xmlns:a16="http://schemas.microsoft.com/office/drawing/2014/main" id="{3F8305DE-6E67-407F-BB1B-CBFF664E33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88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Пример – часовник (2)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82AA472-5F66-4275-BEB9-8AC089F757D4}"/>
              </a:ext>
            </a:extLst>
          </p:cNvPr>
          <p:cNvSpPr/>
          <p:nvPr/>
        </p:nvSpPr>
        <p:spPr>
          <a:xfrm>
            <a:off x="586217" y="6291612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си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https://judge.softuni.org/Contests/Practice/Index/3898#7</a:t>
            </a:r>
            <a:endParaRPr lang="en-US" sz="2199" dirty="0">
              <a:solidFill>
                <a:prstClr val="white"/>
              </a:solidFill>
            </a:endParaRP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569A229F-016A-4D1C-9E81-99FB4422B3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533"/>
          <a:stretch/>
        </p:blipFill>
        <p:spPr>
          <a:xfrm>
            <a:off x="8841000" y="1521332"/>
            <a:ext cx="1934561" cy="46061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897823E1-E365-4923-A36F-1E76EC9C80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A6C6F2E-6DD1-4B93-AE05-91C440F5ECB1}"/>
              </a:ext>
            </a:extLst>
          </p:cNvPr>
          <p:cNvSpPr txBox="1">
            <a:spLocks/>
          </p:cNvSpPr>
          <p:nvPr/>
        </p:nvSpPr>
        <p:spPr>
          <a:xfrm>
            <a:off x="428482" y="1232287"/>
            <a:ext cx="11844475" cy="518427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</a:rPr>
              <a:t>Външният</a:t>
            </a:r>
            <a:r>
              <a:rPr lang="en-US" sz="3199" noProof="1"/>
              <a:t> цикъл отговаря за </a:t>
            </a:r>
            <a:r>
              <a:rPr lang="en-US" sz="3199" b="1" noProof="1">
                <a:solidFill>
                  <a:schemeClr val="bg1"/>
                </a:solidFill>
              </a:rPr>
              <a:t>часовете</a:t>
            </a:r>
            <a:endParaRPr lang="bg-BG" sz="3199" b="1" noProof="1">
              <a:solidFill>
                <a:schemeClr val="bg1"/>
              </a:solidFill>
            </a:endParaRPr>
          </a:p>
          <a:p>
            <a:pPr marL="457063" indent="-457063"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</a:rPr>
              <a:t>Вътрешния</a:t>
            </a:r>
            <a:r>
              <a:rPr lang="bg-BG" sz="3199" b="1" noProof="1">
                <a:solidFill>
                  <a:schemeClr val="bg1"/>
                </a:solidFill>
              </a:rPr>
              <a:t>т</a:t>
            </a:r>
            <a:r>
              <a:rPr lang="bg-BG" sz="3199" noProof="1"/>
              <a:t> отговаря</a:t>
            </a:r>
            <a:r>
              <a:rPr lang="en-US" sz="3199" noProof="1"/>
              <a:t> за </a:t>
            </a:r>
            <a:r>
              <a:rPr lang="en-US" sz="3199" b="1" noProof="1">
                <a:solidFill>
                  <a:schemeClr val="bg1"/>
                </a:solidFill>
              </a:rPr>
              <a:t>минутите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E1D100C-E753-43A0-95E7-AF2F23FDB330}"/>
              </a:ext>
            </a:extLst>
          </p:cNvPr>
          <p:cNvSpPr txBox="1">
            <a:spLocks/>
          </p:cNvSpPr>
          <p:nvPr/>
        </p:nvSpPr>
        <p:spPr>
          <a:xfrm>
            <a:off x="1011000" y="2709000"/>
            <a:ext cx="7169335" cy="3264247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for (int h = 0; h &lt;= 23; h++)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for (int m = 0; m &lt;= 59; m++)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    Console.WriteLine($"{h}:{m}");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}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}</a:t>
            </a:r>
            <a:endParaRPr lang="en-GB" sz="2399" dirty="0"/>
          </a:p>
        </p:txBody>
      </p:sp>
    </p:spTree>
    <p:extLst>
      <p:ext uri="{BB962C8B-B14F-4D97-AF65-F5344CB8AC3E}">
        <p14:creationId xmlns:p14="http://schemas.microsoft.com/office/powerpoint/2010/main" val="249225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3481" y="1377261"/>
            <a:ext cx="10949676" cy="11369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5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598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5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брой пъти</a:t>
            </a:r>
            <a:endParaRPr lang="en-US" sz="3598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38F034-927C-4C8B-AE6F-FCDDEC408B9D}"/>
              </a:ext>
            </a:extLst>
          </p:cNvPr>
          <p:cNvGrpSpPr/>
          <p:nvPr/>
        </p:nvGrpSpPr>
        <p:grpSpPr>
          <a:xfrm>
            <a:off x="8661559" y="2504528"/>
            <a:ext cx="3486730" cy="3486730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167C413-56B9-4D96-B430-FE1DC51794EC}"/>
              </a:ext>
            </a:extLst>
          </p:cNvPr>
          <p:cNvSpPr txBox="1">
            <a:spLocks/>
          </p:cNvSpPr>
          <p:nvPr/>
        </p:nvSpPr>
        <p:spPr>
          <a:xfrm>
            <a:off x="889441" y="3005405"/>
            <a:ext cx="7772119" cy="1560794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 defTabSz="121843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lang="en-US" sz="2399" b="1" noProof="1">
                <a:latin typeface="Consolas" pitchFamily="49" charset="0"/>
                <a:cs typeface="Consolas" pitchFamily="49" charset="0"/>
              </a:defRPr>
            </a:lvl1pPr>
            <a:lvl2pPr marL="80962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730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497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15265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(int row = 0; row &lt; n; row++)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for (int col = 0; col &lt; n; col++)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…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4568FA-4768-4044-8A08-F5DEA5179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311" y="4320548"/>
            <a:ext cx="4048409" cy="1473618"/>
          </a:xfrm>
          <a:prstGeom prst="wedgeRoundRectCallout">
            <a:avLst>
              <a:gd name="adj1" fmla="val -76124"/>
              <a:gd name="adj2" fmla="val -5764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8" b="1" dirty="0">
                <a:solidFill>
                  <a:schemeClr val="bg2"/>
                </a:solidFill>
              </a:rPr>
              <a:t>Имената на </a:t>
            </a:r>
            <a:r>
              <a:rPr lang="bg-BG" sz="2798" b="1" noProof="1">
                <a:solidFill>
                  <a:schemeClr val="bg2"/>
                </a:solidFill>
              </a:rPr>
              <a:t>променливите </a:t>
            </a:r>
            <a:r>
              <a:rPr lang="bg-BG" sz="2798" b="1" dirty="0">
                <a:solidFill>
                  <a:schemeClr val="bg2"/>
                </a:solidFill>
              </a:rPr>
              <a:t>трябва да бъдат различни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A0A70-D1C0-41E0-967F-DBFC3318FA77}"/>
              </a:ext>
            </a:extLst>
          </p:cNvPr>
          <p:cNvSpPr/>
          <p:nvPr/>
        </p:nvSpPr>
        <p:spPr>
          <a:xfrm>
            <a:off x="2450999" y="3018812"/>
            <a:ext cx="630905" cy="484137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8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2311BE-8D1D-41E9-8AEF-75207A305537}"/>
              </a:ext>
            </a:extLst>
          </p:cNvPr>
          <p:cNvSpPr/>
          <p:nvPr/>
        </p:nvSpPr>
        <p:spPr>
          <a:xfrm>
            <a:off x="2788579" y="3519000"/>
            <a:ext cx="630905" cy="533122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8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168DD92-9486-4545-B49E-8756A7851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733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18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</a:t>
            </a:r>
            <a:r>
              <a:rPr lang="bg-BG" b="1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10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Таблица за умножение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50" y="2436767"/>
            <a:ext cx="3047206" cy="304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F2955AFB-22F7-49FA-A07D-52578ED384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350"/>
          <a:stretch/>
        </p:blipFill>
        <p:spPr>
          <a:xfrm>
            <a:off x="2455069" y="2636912"/>
            <a:ext cx="3015479" cy="37444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E61008A-943B-46BA-BA3E-DD1AA79E70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34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5998" y="1815008"/>
            <a:ext cx="9900002" cy="364500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799" dirty="0"/>
              <a:t>for (int x = 1; x &lt;= 10; x++)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{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for (int y = 1; y &lt;= 10; y++)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{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  int product = x * y;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  Console.WriteLine($"{x} * {y} = {product}");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}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en-US" dirty="0"/>
              <a:t>Таблица за умножение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6FB3202-D494-4B49-BF97-4277FC4AABA2}"/>
              </a:ext>
            </a:extLst>
          </p:cNvPr>
          <p:cNvSpPr/>
          <p:nvPr/>
        </p:nvSpPr>
        <p:spPr>
          <a:xfrm>
            <a:off x="507349" y="6291612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си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https://judge.softuni.org/Contests/Practice/Index/3898#8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0472EAD-4F67-4E47-8852-CAC236C48B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75234"/>
            <a:ext cx="11818096" cy="552876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04342" y="1298394"/>
            <a:ext cx="11583316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889414" y="1539000"/>
            <a:ext cx="10679194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от код с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цикъл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89494" lvl="1" indent="-456428" latinLnBrk="0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(int x = 1; x &lt;= 10; x++) …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Работа с текст</a:t>
            </a:r>
            <a:r>
              <a:rPr lang="en-US" sz="3600" dirty="0">
                <a:solidFill>
                  <a:schemeClr val="bg2"/>
                </a:solidFill>
              </a:rPr>
              <a:t>: </a:t>
            </a:r>
          </a:p>
          <a:p>
            <a:pPr marL="989494" lvl="1" indent="-456428" latinLnBrk="0">
              <a:lnSpc>
                <a:spcPct val="100000"/>
              </a:lnSpc>
            </a:pPr>
            <a:r>
              <a:rPr lang="en-US" sz="3400" noProof="1">
                <a:solidFill>
                  <a:schemeClr val="bg2"/>
                </a:solidFill>
              </a:rPr>
              <a:t>"abc".Length </a:t>
            </a:r>
            <a:r>
              <a:rPr lang="en-US" sz="3400" noProof="1">
                <a:solidFill>
                  <a:schemeClr val="bg2"/>
                </a:solidFill>
                <a:sym typeface="Wingdings" panose="05000000000000000000" pitchFamily="2" charset="2"/>
              </a:rPr>
              <a:t> 3  </a:t>
            </a:r>
            <a:r>
              <a:rPr lang="en-US" sz="3400" noProof="1">
                <a:solidFill>
                  <a:schemeClr val="bg2"/>
                </a:solidFill>
              </a:rPr>
              <a:t>        "abc"[1] </a:t>
            </a:r>
            <a:r>
              <a:rPr lang="en-US" sz="3400" noProof="1">
                <a:solidFill>
                  <a:schemeClr val="bg2"/>
                </a:solidFill>
                <a:sym typeface="Wingdings" panose="05000000000000000000" pitchFamily="2" charset="2"/>
              </a:rPr>
              <a:t> 'b'</a:t>
            </a:r>
            <a:endParaRPr lang="en-US" sz="3400" noProof="1">
              <a:solidFill>
                <a:schemeClr val="bg2"/>
              </a:solidFill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от код с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цикъл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Прекъсване на цикли с оператора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bg-BG" sz="36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Вложени цикли</a:t>
            </a:r>
            <a:r>
              <a:rPr lang="en-US" sz="3600" dirty="0">
                <a:solidFill>
                  <a:schemeClr val="bg2"/>
                </a:solidFill>
              </a:rPr>
              <a:t>: </a:t>
            </a:r>
            <a:r>
              <a:rPr lang="bg-BG" sz="3600" dirty="0">
                <a:solidFill>
                  <a:schemeClr val="bg2"/>
                </a:solidFill>
              </a:rPr>
              <a:t>цикъл в тялото на друг цикъл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43B3AAD-7217-489F-94C1-8EAF2B14E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108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8762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2BD778-7E1C-4467-A38A-AF8A2C49F1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93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EC08E1-B99A-4A53-9AA7-62823CF1EB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Често ни се налага да </a:t>
            </a:r>
            <a:r>
              <a:rPr lang="bg-BG" sz="3599" b="1" dirty="0">
                <a:solidFill>
                  <a:schemeClr val="bg1"/>
                </a:solidFill>
              </a:rPr>
              <a:t>повтаряме</a:t>
            </a:r>
            <a:r>
              <a:rPr lang="bg-BG" sz="3599" dirty="0"/>
              <a:t> едно и също действие </a:t>
            </a:r>
            <a:r>
              <a:rPr lang="bg-BG" sz="3599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абитуриенти</a:t>
            </a:r>
            <a:r>
              <a:rPr lang="en-US" dirty="0"/>
              <a:t>,</a:t>
            </a:r>
            <a:r>
              <a:rPr lang="bg-BG" dirty="0"/>
              <a:t>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(1)  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236" y="3238865"/>
            <a:ext cx="2530135" cy="2530135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41453" y="4794209"/>
            <a:ext cx="1256889" cy="778394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599" b="1" dirty="0">
                  <a:solidFill>
                    <a:schemeClr val="bg2"/>
                  </a:solidFill>
                </a:rPr>
                <a:t>1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086000" y="3816564"/>
            <a:ext cx="1256889" cy="778394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2</a:t>
              </a:r>
              <a:endParaRPr lang="en-US" sz="35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196960" y="3416618"/>
            <a:ext cx="1256889" cy="778394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3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30438" y="2661165"/>
            <a:ext cx="1256889" cy="778394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4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63591" y="2483411"/>
            <a:ext cx="1256889" cy="778394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5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485945" y="1639081"/>
            <a:ext cx="1256889" cy="778394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6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08030" y="1328012"/>
            <a:ext cx="1345765" cy="778394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…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885620" y="1747003"/>
            <a:ext cx="1364810" cy="778394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12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7ABC6F3D-DC95-491B-A41A-6C83DB61CF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8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(2)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727A56-6902-4407-9D83-B5704B77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4347958"/>
            <a:ext cx="6431818" cy="216002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for (int i = 1; i &lt;= 12; i += 1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</a:rPr>
              <a:t>Console.WriteLine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3" name="Групиране 8">
            <a:extLst>
              <a:ext uri="{FF2B5EF4-FFF2-40B4-BE49-F238E27FC236}">
                <a16:creationId xmlns:a16="http://schemas.microsoft.com/office/drawing/2014/main" id="{C05940CC-C6DB-42F4-8ECD-95D6D8C5E859}"/>
              </a:ext>
            </a:extLst>
          </p:cNvPr>
          <p:cNvGrpSpPr/>
          <p:nvPr/>
        </p:nvGrpSpPr>
        <p:grpSpPr>
          <a:xfrm>
            <a:off x="7941000" y="1494000"/>
            <a:ext cx="3714950" cy="3132058"/>
            <a:chOff x="1562100" y="2659188"/>
            <a:chExt cx="4818290" cy="3409372"/>
          </a:xfrm>
        </p:grpSpPr>
        <p:sp>
          <p:nvSpPr>
            <p:cNvPr id="11" name="TextBox 29">
              <a:extLst>
                <a:ext uri="{FF2B5EF4-FFF2-40B4-BE49-F238E27FC236}">
                  <a16:creationId xmlns:a16="http://schemas.microsoft.com/office/drawing/2014/main" id="{D856292C-764E-4006-AA7A-9896076EBDBC}"/>
                </a:ext>
              </a:extLst>
            </p:cNvPr>
            <p:cNvSpPr txBox="1"/>
            <p:nvPr/>
          </p:nvSpPr>
          <p:spPr>
            <a:xfrm>
              <a:off x="3557369" y="3765762"/>
              <a:ext cx="1049503" cy="5556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dirty="0"/>
                <a:t>false</a:t>
              </a:r>
              <a:endParaRPr lang="en-US" sz="2399" dirty="0"/>
            </a:p>
          </p:txBody>
        </p:sp>
        <p:cxnSp>
          <p:nvCxnSpPr>
            <p:cNvPr id="12" name="Straight Arrow Connector 30">
              <a:extLst>
                <a:ext uri="{FF2B5EF4-FFF2-40B4-BE49-F238E27FC236}">
                  <a16:creationId xmlns:a16="http://schemas.microsoft.com/office/drawing/2014/main" id="{CAAA75DC-A2B8-44FC-A51F-8F637F5B953D}"/>
                </a:ext>
              </a:extLst>
            </p:cNvPr>
            <p:cNvCxnSpPr>
              <a:cxnSpLocks/>
            </p:cNvCxnSpPr>
            <p:nvPr/>
          </p:nvCxnSpPr>
          <p:spPr>
            <a:xfrm>
              <a:off x="3696600" y="4319500"/>
              <a:ext cx="651063" cy="1532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D32010D8-1060-4692-A438-50B938022991}"/>
                </a:ext>
              </a:extLst>
            </p:cNvPr>
            <p:cNvSpPr/>
            <p:nvPr/>
          </p:nvSpPr>
          <p:spPr bwMode="auto">
            <a:xfrm>
              <a:off x="1579625" y="5435371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BF690F1C-9F81-406D-A4E3-BAFCEF27E02B}"/>
                </a:ext>
              </a:extLst>
            </p:cNvPr>
            <p:cNvSpPr txBox="1"/>
            <p:nvPr/>
          </p:nvSpPr>
          <p:spPr>
            <a:xfrm>
              <a:off x="1579625" y="5435372"/>
              <a:ext cx="2102332" cy="63318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>
                  <a:solidFill>
                    <a:schemeClr val="bg2"/>
                  </a:solidFill>
                  <a:latin typeface="+mj-lt"/>
                </a:rPr>
                <a:t>Print</a:t>
              </a:r>
              <a:r>
                <a:rPr lang="en-US" sz="2399" b="1" dirty="0">
                  <a:solidFill>
                    <a:schemeClr val="bg2"/>
                  </a:solidFill>
                  <a:latin typeface="+mj-lt"/>
                </a:rPr>
                <a:t> </a:t>
              </a:r>
              <a:r>
                <a:rPr lang="en-US" sz="2399" b="1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bg-BG" sz="2399" b="1" dirty="0">
                  <a:solidFill>
                    <a:schemeClr val="bg2"/>
                  </a:solidFill>
                  <a:latin typeface="Consolas" pitchFamily="49" charset="0"/>
                </a:rPr>
                <a:t>+=1</a:t>
              </a:r>
              <a:endParaRPr lang="en-US" sz="2399" b="1" dirty="0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cxnSp>
          <p:nvCxnSpPr>
            <p:cNvPr id="15" name="Elbow Connector 37">
              <a:extLst>
                <a:ext uri="{FF2B5EF4-FFF2-40B4-BE49-F238E27FC236}">
                  <a16:creationId xmlns:a16="http://schemas.microsoft.com/office/drawing/2014/main" id="{B8142F72-B791-4148-9AAC-32D08EF3428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562100" y="4324888"/>
              <a:ext cx="42148" cy="1478734"/>
            </a:xfrm>
            <a:prstGeom prst="bentConnector4">
              <a:avLst>
                <a:gd name="adj1" fmla="val -684202"/>
                <a:gd name="adj2" fmla="val 101181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36">
              <a:extLst>
                <a:ext uri="{FF2B5EF4-FFF2-40B4-BE49-F238E27FC236}">
                  <a16:creationId xmlns:a16="http://schemas.microsoft.com/office/drawing/2014/main" id="{951D766D-A451-4072-A48C-3FE65D7D0FE7}"/>
                </a:ext>
              </a:extLst>
            </p:cNvPr>
            <p:cNvSpPr txBox="1"/>
            <p:nvPr/>
          </p:nvSpPr>
          <p:spPr>
            <a:xfrm>
              <a:off x="2695034" y="4836394"/>
              <a:ext cx="908860" cy="5816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999" dirty="0"/>
                <a:t>true</a:t>
              </a:r>
              <a:endParaRPr lang="en-US" sz="2399" dirty="0"/>
            </a:p>
          </p:txBody>
        </p:sp>
        <p:sp>
          <p:nvSpPr>
            <p:cNvPr id="17" name="Flowchart: Terminator 37">
              <a:extLst>
                <a:ext uri="{FF2B5EF4-FFF2-40B4-BE49-F238E27FC236}">
                  <a16:creationId xmlns:a16="http://schemas.microsoft.com/office/drawing/2014/main" id="{A9EF680E-9948-4FE3-854F-9DEF77CFBBA1}"/>
                </a:ext>
              </a:extLst>
            </p:cNvPr>
            <p:cNvSpPr/>
            <p:nvPr/>
          </p:nvSpPr>
          <p:spPr bwMode="auto">
            <a:xfrm>
              <a:off x="4402230" y="4049443"/>
              <a:ext cx="1978160" cy="555439"/>
            </a:xfrm>
            <a:prstGeom prst="flowChartTerminator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999" b="1" dirty="0">
                  <a:solidFill>
                    <a:srgbClr val="FFFFFF"/>
                  </a:solidFill>
                </a:rPr>
                <a:t>End loop</a:t>
              </a:r>
              <a:endParaRPr lang="en-US" sz="1999" b="1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D2E604F1-154B-4CF2-80CA-54F0EB2874CE}"/>
                </a:ext>
              </a:extLst>
            </p:cNvPr>
            <p:cNvSpPr/>
            <p:nvPr/>
          </p:nvSpPr>
          <p:spPr bwMode="auto">
            <a:xfrm>
              <a:off x="1579625" y="2659188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id="{DBBF4751-629A-4C32-8E8B-058F5C6EC611}"/>
                </a:ext>
              </a:extLst>
            </p:cNvPr>
            <p:cNvSpPr txBox="1"/>
            <p:nvPr/>
          </p:nvSpPr>
          <p:spPr>
            <a:xfrm>
              <a:off x="1579625" y="2671644"/>
              <a:ext cx="2102331" cy="5757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999" b="1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1999" b="1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en-US" sz="1999" b="1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bg-BG" sz="1999" b="1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grpSp>
          <p:nvGrpSpPr>
            <p:cNvPr id="5" name="Групиране 19">
              <a:extLst>
                <a:ext uri="{FF2B5EF4-FFF2-40B4-BE49-F238E27FC236}">
                  <a16:creationId xmlns:a16="http://schemas.microsoft.com/office/drawing/2014/main" id="{8AEC38A1-D6C5-4A74-9A8B-898BFC67440A}"/>
                </a:ext>
              </a:extLst>
            </p:cNvPr>
            <p:cNvGrpSpPr/>
            <p:nvPr/>
          </p:nvGrpSpPr>
          <p:grpSpPr>
            <a:xfrm>
              <a:off x="1663788" y="3765742"/>
              <a:ext cx="1978159" cy="1122841"/>
              <a:chOff x="2010580" y="3962382"/>
              <a:chExt cx="1806822" cy="1025587"/>
            </a:xfrm>
          </p:grpSpPr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346C756F-FFAD-40AC-9353-E6B881B9E394}"/>
                  </a:ext>
                </a:extLst>
              </p:cNvPr>
              <p:cNvSpPr/>
              <p:nvPr/>
            </p:nvSpPr>
            <p:spPr bwMode="auto">
              <a:xfrm>
                <a:off x="2010580" y="3962382"/>
                <a:ext cx="1806822" cy="1025587"/>
              </a:xfrm>
              <a:prstGeom prst="flowChartDecision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C1882C-3B72-4189-9327-D11081D6E9A1}"/>
                  </a:ext>
                </a:extLst>
              </p:cNvPr>
              <p:cNvSpPr/>
              <p:nvPr/>
            </p:nvSpPr>
            <p:spPr>
              <a:xfrm>
                <a:off x="2055450" y="4244343"/>
                <a:ext cx="1717081" cy="3937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999" b="1" noProof="1">
                    <a:solidFill>
                      <a:schemeClr val="bg2"/>
                    </a:solidFill>
                    <a:latin typeface="Consolas" pitchFamily="49" charset="0"/>
                  </a:rPr>
                  <a:t>i &lt;=</a:t>
                </a:r>
                <a:r>
                  <a:rPr lang="bg-BG" sz="1999" b="1" noProof="1">
                    <a:solidFill>
                      <a:schemeClr val="bg2"/>
                    </a:solidFill>
                    <a:latin typeface="Consolas" pitchFamily="49" charset="0"/>
                  </a:rPr>
                  <a:t> 12</a:t>
                </a:r>
                <a:endParaRPr lang="en-US" sz="2399" b="1" dirty="0">
                  <a:solidFill>
                    <a:schemeClr val="bg2"/>
                  </a:solidFill>
                </a:endParaRPr>
              </a:p>
            </p:txBody>
          </p:sp>
        </p:grpSp>
        <p:cxnSp>
          <p:nvCxnSpPr>
            <p:cNvPr id="21" name="Straight Arrow Connector 27">
              <a:extLst>
                <a:ext uri="{FF2B5EF4-FFF2-40B4-BE49-F238E27FC236}">
                  <a16:creationId xmlns:a16="http://schemas.microsoft.com/office/drawing/2014/main" id="{9D55D745-31FB-48E9-84FE-56787BEC19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3518536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7">
              <a:extLst>
                <a:ext uri="{FF2B5EF4-FFF2-40B4-BE49-F238E27FC236}">
                  <a16:creationId xmlns:a16="http://schemas.microsoft.com/office/drawing/2014/main" id="{81F86AD4-125A-4CA5-9BCA-0891B7F60E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5126074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Slide Number">
            <a:extLst>
              <a:ext uri="{FF2B5EF4-FFF2-40B4-BE49-F238E27FC236}">
                <a16:creationId xmlns:a16="http://schemas.microsoft.com/office/drawing/2014/main" id="{49D132EE-557C-4353-935F-67420A5D8D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9110992C-5185-43F2-89F9-090B4CD629EA}"/>
              </a:ext>
            </a:extLst>
          </p:cNvPr>
          <p:cNvSpPr txBox="1">
            <a:spLocks/>
          </p:cNvSpPr>
          <p:nvPr/>
        </p:nvSpPr>
        <p:spPr>
          <a:xfrm>
            <a:off x="190451" y="1196708"/>
            <a:ext cx="6232836" cy="313205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eaLnBrk="0" hangingPunct="0"/>
            <a:r>
              <a:rPr lang="bg-BG" sz="3599" dirty="0"/>
              <a:t>Циклите в програмирането ни позволяват да </a:t>
            </a:r>
            <a:r>
              <a:rPr lang="bg-BG" sz="3599" b="1" dirty="0">
                <a:solidFill>
                  <a:schemeClr val="bg1"/>
                </a:solidFill>
              </a:rPr>
              <a:t>повтаряме</a:t>
            </a:r>
            <a:r>
              <a:rPr lang="bg-BG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едни и същи действия </a:t>
            </a:r>
            <a:r>
              <a:rPr lang="bg-BG" sz="3599" dirty="0"/>
              <a:t>определен брой пъти: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1BB5436-C152-C2F4-B2AE-17EFE34D4ADA}"/>
              </a:ext>
            </a:extLst>
          </p:cNvPr>
          <p:cNvSpPr/>
          <p:nvPr/>
        </p:nvSpPr>
        <p:spPr bwMode="auto">
          <a:xfrm>
            <a:off x="7905487" y="4855738"/>
            <a:ext cx="3864444" cy="1739171"/>
          </a:xfrm>
          <a:prstGeom prst="roundRect">
            <a:avLst/>
          </a:prstGeom>
          <a:solidFill>
            <a:srgbClr val="FFFF00">
              <a:alpha val="80000"/>
            </a:srgb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TODO:</a:t>
            </a:r>
          </a:p>
          <a:p>
            <a:pPr algn="ctr"/>
            <a:r>
              <a:rPr lang="bg-BG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отделни стъпки:</a:t>
            </a:r>
          </a:p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Print </a:t>
            </a:r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endParaRPr lang="en-US" sz="2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= </a:t>
            </a:r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118590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/>
          <a:lstStyle/>
          <a:p>
            <a:r>
              <a:rPr lang="bg-BG" dirty="0"/>
              <a:t>Можем да повтаряме действия до определен момент чрез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</a:t>
            </a:r>
            <a:r>
              <a:rPr lang="bg-BG" b="1" dirty="0">
                <a:solidFill>
                  <a:schemeClr val="bg1"/>
                </a:solidFill>
              </a:rPr>
              <a:t>цикли</a:t>
            </a:r>
            <a:r>
              <a:rPr lang="en-US" dirty="0"/>
              <a:t>	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en-US"/>
              <a:t>For-</a:t>
            </a:r>
            <a:r>
              <a:rPr lang="bg-BG"/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78801" y="3429000"/>
            <a:ext cx="8096083" cy="245541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1; i &lt;= 12; i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31000" y="2430297"/>
            <a:ext cx="3046423" cy="938567"/>
          </a:xfrm>
          <a:prstGeom prst="wedgeRoundRectCallout">
            <a:avLst>
              <a:gd name="adj1" fmla="val -3453"/>
              <a:gd name="adj2" fmla="val 698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371153" y="2430297"/>
            <a:ext cx="1859848" cy="878431"/>
          </a:xfrm>
          <a:prstGeom prst="wedgeRoundRectCallout">
            <a:avLst>
              <a:gd name="adj1" fmla="val -8864"/>
              <a:gd name="adj2" fmla="val 8149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848254" y="2430297"/>
            <a:ext cx="1859848" cy="878431"/>
          </a:xfrm>
          <a:prstGeom prst="wedgeRoundRectCallout">
            <a:avLst>
              <a:gd name="adj1" fmla="val -42199"/>
              <a:gd name="adj2" fmla="val 763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Крайна стойност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543997" y="4756945"/>
            <a:ext cx="4520197" cy="43276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chemeClr val="bg1"/>
              </a:solidFill>
            </a:endParaRP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7641893" y="3545486"/>
            <a:ext cx="1510906" cy="44438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2D6B1703-E0CE-48DC-A59A-C992B19812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8560ED6C-FE1F-AB84-8D23-EA54AA5C7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466" y="4212653"/>
            <a:ext cx="1510906" cy="544292"/>
          </a:xfrm>
          <a:prstGeom prst="wedgeRoundRectCallout">
            <a:avLst>
              <a:gd name="adj1" fmla="val -35906"/>
              <a:gd name="adj2" fmla="val -733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Стъпка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53CFE72-FA84-BE50-7A7B-E9ACB4163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00" y="5598682"/>
            <a:ext cx="4213884" cy="972415"/>
          </a:xfrm>
          <a:prstGeom prst="wedgeRoundRectCallout">
            <a:avLst>
              <a:gd name="adj1" fmla="val -39804"/>
              <a:gd name="adj2" fmla="val -739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Тяло на цикъла: блок от код за повторение</a:t>
            </a:r>
          </a:p>
        </p:txBody>
      </p:sp>
    </p:spTree>
    <p:extLst>
      <p:ext uri="{BB962C8B-B14F-4D97-AF65-F5344CB8AC3E}">
        <p14:creationId xmlns:p14="http://schemas.microsoft.com/office/powerpoint/2010/main" val="112959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6" grpId="0" animBg="1"/>
      <p:bldP spid="17" grpId="0" animBg="1"/>
      <p:bldP spid="2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06511" y="1397449"/>
            <a:ext cx="12001594" cy="5528766"/>
          </a:xfrm>
        </p:spPr>
        <p:txBody>
          <a:bodyPr>
            <a:normAutofit/>
          </a:bodyPr>
          <a:lstStyle/>
          <a:p>
            <a:pPr latinLnBrk="0"/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отпечатва числата от</a:t>
            </a:r>
            <a:r>
              <a:rPr lang="bg-BG" sz="4000" dirty="0"/>
              <a:t> </a:t>
            </a:r>
            <a:r>
              <a:rPr lang="bg-BG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4000" dirty="0"/>
              <a:t> </a:t>
            </a:r>
            <a:r>
              <a:rPr lang="bg-BG" sz="40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4000" dirty="0"/>
              <a:t> </a:t>
            </a:r>
            <a:r>
              <a:rPr lang="en-US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4000" b="1" dirty="0">
                <a:solidFill>
                  <a:schemeClr val="bg1"/>
                </a:solidFill>
                <a:latin typeface="Consolas" panose="020B0609020204030204" pitchFamily="49" charset="0"/>
              </a:rPr>
              <a:t>00</a:t>
            </a:r>
            <a:endParaRPr lang="bg-BG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Числата от </a:t>
            </a:r>
            <a:r>
              <a:rPr lang="en-US" dirty="0"/>
              <a:t>1 </a:t>
            </a:r>
            <a:r>
              <a:rPr lang="bg-BG" dirty="0"/>
              <a:t>до 100</a:t>
            </a:r>
            <a:endParaRPr lang="en-US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01FDBF55-B0AD-2268-87CA-36B36F8E8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332" y="2979000"/>
            <a:ext cx="9743335" cy="270362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for (int i = 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; i 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= 1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00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; i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48061D-A988-AA2B-5B2D-53C7969136E5}"/>
              </a:ext>
            </a:extLst>
          </p:cNvPr>
          <p:cNvSpPr/>
          <p:nvPr/>
        </p:nvSpPr>
        <p:spPr>
          <a:xfrm>
            <a:off x="1235640" y="6289594"/>
            <a:ext cx="9743335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3"/>
              </a:rPr>
              <a:t>https://judge.softuni.org/Contests/Practice/Index/3898#0</a:t>
            </a:r>
            <a:endParaRPr lang="en-US" sz="1999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09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CCF1-6E75-4137-B951-A8C5C2C352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Цикли със стъпка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99" y="1676859"/>
            <a:ext cx="2659068" cy="203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1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8850" y="1186396"/>
            <a:ext cx="12001594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на променливата в цикъла може и да </a:t>
            </a: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200" dirty="0" err="1">
                <a:latin typeface="Calibri" panose="020F0502020204030204" pitchFamily="34" charset="0"/>
                <a:cs typeface="Calibri" panose="020F0502020204030204" pitchFamily="34" charset="0"/>
              </a:rPr>
              <a:t>декрементира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Пример: можем да напишем цикъл, който брои от 10 до 1: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Цикъл с обратна стъпка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869AB08-1347-4AA9-BBA7-AA678CE8A5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4A2E08FC-5110-DA25-A4AE-6A17EE19A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332" y="3892147"/>
            <a:ext cx="9743335" cy="270362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for (int i = 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; i &gt;= 1; i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F6F0FFD-749D-9EF4-EFC5-2A770F17D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000" y="3016980"/>
            <a:ext cx="4280666" cy="672175"/>
          </a:xfrm>
          <a:prstGeom prst="wedgeRoundRectCallout">
            <a:avLst>
              <a:gd name="adj1" fmla="val 34023"/>
              <a:gd name="adj2" fmla="val 931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Обърнато условие</a:t>
            </a:r>
            <a:r>
              <a:rPr lang="en-US" sz="2800" b="1" dirty="0">
                <a:solidFill>
                  <a:srgbClr val="FFFFFF"/>
                </a:solidFill>
              </a:rPr>
              <a:t>: </a:t>
            </a:r>
            <a:r>
              <a:rPr lang="en-US" sz="2800" b="1" noProof="1">
                <a:solidFill>
                  <a:srgbClr val="FFFFFF"/>
                </a:solidFill>
              </a:rPr>
              <a:t>i &gt;= 1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771B6BB-8C75-8CF2-93C9-8672255D9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390" y="4791201"/>
            <a:ext cx="4280666" cy="672175"/>
          </a:xfrm>
          <a:prstGeom prst="wedgeRoundRectCallout">
            <a:avLst>
              <a:gd name="adj1" fmla="val -31376"/>
              <a:gd name="adj2" fmla="val -807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Намаляваща стъпка: -1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402992-13E0-915F-ECCF-0D44E602FD30}"/>
              </a:ext>
            </a:extLst>
          </p:cNvPr>
          <p:cNvSpPr/>
          <p:nvPr/>
        </p:nvSpPr>
        <p:spPr>
          <a:xfrm>
            <a:off x="5511000" y="4030772"/>
            <a:ext cx="1593435" cy="49243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F39AC3-EB76-FC35-62AA-708CA3D3608A}"/>
              </a:ext>
            </a:extLst>
          </p:cNvPr>
          <p:cNvSpPr/>
          <p:nvPr/>
        </p:nvSpPr>
        <p:spPr>
          <a:xfrm>
            <a:off x="7536000" y="4030772"/>
            <a:ext cx="853394" cy="50433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72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4223</TotalTime>
  <Words>1957</Words>
  <Application>Microsoft Office PowerPoint</Application>
  <PresentationFormat>Widescreen</PresentationFormat>
  <Paragraphs>375</Paragraphs>
  <Slides>39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Конструкция за for-цикъл</vt:lpstr>
      <vt:lpstr>Какво е цикъл? (1)  </vt:lpstr>
      <vt:lpstr>Какво е цикъл? (2)</vt:lpstr>
      <vt:lpstr>For-цикъл – конструкция</vt:lpstr>
      <vt:lpstr>Задача: Числата от 1 до 100</vt:lpstr>
      <vt:lpstr>Цикли със стъпка</vt:lpstr>
      <vt:lpstr>Цикъл с обратна стъпка</vt:lpstr>
      <vt:lpstr>Задача: Числата от N до 1 в обратен ред </vt:lpstr>
      <vt:lpstr>PowerPoint Presentation</vt:lpstr>
      <vt:lpstr>Решение: Числата от N до 1 в обратен ред </vt:lpstr>
      <vt:lpstr>Задача: Числата от 1 до N през 3 </vt:lpstr>
      <vt:lpstr>PowerPoint Presentation</vt:lpstr>
      <vt:lpstr>Решение: Числата от 1 до N през 3 </vt:lpstr>
      <vt:lpstr>Работа с текст</vt:lpstr>
      <vt:lpstr>Работа с текст</vt:lpstr>
      <vt:lpstr>Задача: Поток от символи</vt:lpstr>
      <vt:lpstr>Решение: Поток от символи</vt:lpstr>
      <vt:lpstr>While-цикъл</vt:lpstr>
      <vt:lpstr>While-цикъл</vt:lpstr>
      <vt:lpstr>While-цикъл – пример</vt:lpstr>
      <vt:lpstr>Безкраен цикъл</vt:lpstr>
      <vt:lpstr>Прекратяване на цикъл</vt:lpstr>
      <vt:lpstr>While-цикъл с break – пример</vt:lpstr>
      <vt:lpstr>Задача: Четене на текст</vt:lpstr>
      <vt:lpstr>Решение: Четене на текст</vt:lpstr>
      <vt:lpstr>Задача: Парола</vt:lpstr>
      <vt:lpstr>Решение: Парола</vt:lpstr>
      <vt:lpstr>Вложени цикли</vt:lpstr>
      <vt:lpstr>Пример – часовник (1)</vt:lpstr>
      <vt:lpstr>Пример – часовник (2)</vt:lpstr>
      <vt:lpstr>Вложени цикли</vt:lpstr>
      <vt:lpstr>Задача: Таблица за умножение</vt:lpstr>
      <vt:lpstr>Решение: Таблица за умножение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Модул 1 - ООП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217</cp:revision>
  <dcterms:created xsi:type="dcterms:W3CDTF">2018-05-23T13:08:44Z</dcterms:created>
  <dcterms:modified xsi:type="dcterms:W3CDTF">2023-02-09T17:52:53Z</dcterms:modified>
  <cp:category>computer programming;programming;C#;програмиране;кодиране</cp:category>
</cp:coreProperties>
</file>