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74" r:id="rId2"/>
    <p:sldId id="619" r:id="rId3"/>
    <p:sldId id="592" r:id="rId4"/>
    <p:sldId id="433" r:id="rId5"/>
    <p:sldId id="483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73" r:id="rId16"/>
    <p:sldId id="653" r:id="rId17"/>
    <p:sldId id="654" r:id="rId18"/>
    <p:sldId id="655" r:id="rId19"/>
    <p:sldId id="660" r:id="rId20"/>
    <p:sldId id="661" r:id="rId21"/>
    <p:sldId id="662" r:id="rId22"/>
    <p:sldId id="663" r:id="rId23"/>
    <p:sldId id="656" r:id="rId24"/>
    <p:sldId id="657" r:id="rId25"/>
    <p:sldId id="658" r:id="rId26"/>
    <p:sldId id="659" r:id="rId27"/>
    <p:sldId id="664" r:id="rId28"/>
    <p:sldId id="665" r:id="rId29"/>
    <p:sldId id="688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74" r:id="rId38"/>
    <p:sldId id="681" r:id="rId39"/>
    <p:sldId id="682" r:id="rId40"/>
    <p:sldId id="683" r:id="rId41"/>
    <p:sldId id="684" r:id="rId42"/>
    <p:sldId id="685" r:id="rId43"/>
    <p:sldId id="686" r:id="rId44"/>
    <p:sldId id="687" r:id="rId45"/>
    <p:sldId id="580" r:id="rId46"/>
    <p:sldId id="504" r:id="rId47"/>
    <p:sldId id="505" r:id="rId48"/>
    <p:sldId id="5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-сложни for-цикли" id="{9C974183-0F4E-4053-BEA5-DFDA11F87835}">
          <p14:sldIdLst>
            <p14:sldId id="592"/>
            <p14:sldId id="433"/>
            <p14:sldId id="483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По-сложни while-цикли" id="{C4FD4BF9-7DF0-4242-8C76-EDF5C0E4AA50}">
          <p14:sldIdLst>
            <p14:sldId id="673"/>
            <p14:sldId id="653"/>
            <p14:sldId id="654"/>
            <p14:sldId id="655"/>
            <p14:sldId id="660"/>
            <p14:sldId id="661"/>
            <p14:sldId id="662"/>
            <p14:sldId id="663"/>
            <p14:sldId id="656"/>
            <p14:sldId id="657"/>
            <p14:sldId id="658"/>
            <p14:sldId id="659"/>
            <p14:sldId id="664"/>
            <p14:sldId id="665"/>
            <p14:sldId id="688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По-сложни вложени цикли" id="{6CFFCDD4-51EB-423D-8D1A-C00B34833F20}">
          <p14:sldIdLst>
            <p14:sldId id="674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2" autoAdjust="0"/>
    <p:restoredTop sz="95238" autoAdjust="0"/>
  </p:normalViewPr>
  <p:slideViewPr>
    <p:cSldViewPr showGuides="1">
      <p:cViewPr varScale="1">
        <p:scale>
          <a:sx n="71" d="100"/>
          <a:sy n="71" d="100"/>
        </p:scale>
        <p:origin x="77" y="1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9-Feb-23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FD175-E2FD-4D3E-8CBC-FF34DF111F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3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037D6-C4E6-43D2-9844-0F9BD568D8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50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5E4BF5-22AB-4F33-BAFF-7539964859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28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AED3BE-6BA8-4F4A-981B-CBB353AFD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596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9364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59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0559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50D1B2-FDAC-4012-925C-29360A68B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90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A7B325-321A-4EDB-8B6A-72AF96A5D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390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332A80-7C9D-471B-A5C2-91BD54C437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970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4363FB-3F2A-4829-B6CE-50CF84C4A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62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16F771-561B-4408-BBCE-82742CC3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37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CCB6C3-1269-4F02-8428-D238E2B3F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7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5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8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judge.softuni.org/Contests/Practice/Index/3899#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10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11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12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org/Contests/Practice/Index/3899#1" TargetMode="Externa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цикли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 dirty="0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Задача: Лява и дясна сума </a:t>
            </a:r>
            <a:r>
              <a:rPr lang="en-US" noProof="1"/>
              <a:t>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50016" y="304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1615" y="403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34622" y="414900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115482" y="308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880199" y="4027447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194894" y="414685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220564" y="358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233438" y="445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664000"/>
            <a:ext cx="1450782" cy="1035000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Лява</a:t>
            </a:r>
          </a:p>
          <a:p>
            <a:pPr algn="ctr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51" y="4849091"/>
            <a:ext cx="1596380" cy="886691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Дясна</a:t>
            </a:r>
          </a:p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F631CF9-0647-4095-BC89-EB5671A90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1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П</a:t>
            </a:r>
            <a:r>
              <a:rPr lang="bg-BG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рочетете и пресметнете </a:t>
            </a: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819212" y="6371227"/>
            <a:ext cx="1055357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197F04-BA7E-49FF-A86F-63C3A9684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23E858-8EC9-4B6E-9F36-A95E9449D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8502" y="2800453"/>
            <a:ext cx="761134" cy="24282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92108" y="3310128"/>
            <a:ext cx="1773004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77664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488153" y="2799000"/>
            <a:ext cx="742382" cy="2430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18769" y="3414282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94185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52694" y="3038685"/>
            <a:ext cx="742382" cy="18983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6000" y="3310128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12322" y="3741135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98C79-20BE-427D-A11F-3C7FCBE71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0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O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тпечатайте сумата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разликата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63452" y="6391952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A4AFFD-9518-42C2-8209-8E4FACF2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4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По-сложни </a:t>
            </a:r>
            <a:r>
              <a:rPr lang="en-US" dirty="0"/>
              <a:t>while-</a:t>
            </a:r>
            <a:r>
              <a:rPr lang="bg-BG" dirty="0"/>
              <a:t>цикли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Редица числа 2K+1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342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5E76B-0AC4-4B5C-8CE7-D141345D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28F18F1-92AE-4698-AF3F-AA34924A6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Редица числа 2K+1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19001"/>
            <a:ext cx="3880621" cy="1028600"/>
          </a:xfrm>
          <a:prstGeom prst="wedgeRoundRectCallout">
            <a:avLst>
              <a:gd name="adj1" fmla="val -61199"/>
              <a:gd name="adj2" fmla="val -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rgbClr val="FFFFFF"/>
                </a:solidFill>
              </a:rPr>
              <a:t>k</a:t>
            </a:r>
            <a:r>
              <a:rPr lang="en-US" sz="2800" b="1" dirty="0">
                <a:solidFill>
                  <a:srgbClr val="FFFFFF"/>
                </a:solidFill>
              </a:rPr>
              <a:t> ≤ 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https://judge.softuni.org/Contests/Practice/Index/3899#5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3F7B3-397E-45DD-BCBE-073A3C58C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829214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68432" y="4566448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4001" y="5183833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6254" y="5316585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56000" y="4469695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5154" y="5183833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5202" y="5316585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8909" y="4399612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53430" y="5180843"/>
            <a:ext cx="792173" cy="57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64555" y="5316585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438029"/>
            <a:ext cx="966870" cy="1232999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66" y="2661506"/>
            <a:ext cx="597353" cy="89220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FF3B166F-A078-416F-8E22-665F4CAAF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503090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cs typeface="Consolas" panose="020B0609020204030204" pitchFamily="49" charset="0"/>
              </a:rPr>
              <a:t>По-сложни </a:t>
            </a:r>
            <a:r>
              <a:rPr lang="en-US" sz="3399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Цикли с обратна стъпка</a:t>
            </a:r>
          </a:p>
          <a:p>
            <a:r>
              <a:rPr lang="bg-BG" sz="3399" dirty="0">
                <a:cs typeface="Consolas" panose="020B0609020204030204" pitchFamily="49" charset="0"/>
              </a:rPr>
              <a:t>По-сложни </a:t>
            </a:r>
            <a:r>
              <a:rPr lang="en-US" sz="3399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Задачи с по-сложен </a:t>
            </a:r>
            <a:r>
              <a:rPr lang="en-US" sz="3199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вложени цикли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Прекъсване на вложени цикли с двоен </a:t>
            </a: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733" y="1235926"/>
            <a:ext cx="6029403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</a:rPr>
              <a:t>int num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07349" y="6380821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3"/>
              </a:rPr>
              <a:t>https://judge.softuni.org/Contests/Practice/Index/3899#6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1D9C692-0875-4D32-9B3D-3639B60ED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06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801392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Най-малко число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9601" y="5304568"/>
            <a:ext cx="788551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8625" y="5304568"/>
            <a:ext cx="792173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2612" y="5355948"/>
            <a:ext cx="430775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99573" y="5245173"/>
            <a:ext cx="780719" cy="4917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6657" y="5329249"/>
            <a:ext cx="40867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345" y="5374702"/>
            <a:ext cx="40084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483" y="2494856"/>
            <a:ext cx="773542" cy="1238865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3" y="1542605"/>
            <a:ext cx="891038" cy="1279002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99" y="4609483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67" y="4512730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76" y="4442647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E052EBA-9CA9-41D6-9C33-D1B7190F8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Най-малко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0999" y="1839755"/>
            <a:ext cx="89100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Използвайте логика,</a:t>
            </a:r>
            <a:b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подобна на тази от миналата задача</a:t>
            </a:r>
            <a:endParaRPr lang="en-US" sz="3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4C6264-B3FD-471A-B158-9D4F1F3F984C}"/>
              </a:ext>
            </a:extLst>
          </p:cNvPr>
          <p:cNvSpPr/>
          <p:nvPr/>
        </p:nvSpPr>
        <p:spPr>
          <a:xfrm>
            <a:off x="507348" y="625539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3"/>
              </a:rPr>
              <a:t>https://judge.softuni.org/Contests/Practice/Index/3899#7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1040B1-84AB-47FE-9144-5E39D4F55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1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сумата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en-US" dirty="0"/>
              <a:t>“</a:t>
            </a:r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Баланс на сметка </a:t>
            </a:r>
            <a:r>
              <a:rPr lang="en-US" dirty="0"/>
              <a:t>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EBB2D8-4A92-46B4-A939-F6934471B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Баланс на сметка 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5209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221883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51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430867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4DEEF5-519E-40E0-94DD-504B839B2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3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60180" y="562101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43" y="1095362"/>
            <a:ext cx="2308" cy="32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298" y="1422677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43" y="2184480"/>
            <a:ext cx="2309" cy="332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366" y="2516662"/>
            <a:ext cx="2209605" cy="1120180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53" y="3636844"/>
            <a:ext cx="9630" cy="363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339" y="3076752"/>
            <a:ext cx="1103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97" y="3421942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007824" y="2645487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3043" y="3999952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81" y="4685573"/>
            <a:ext cx="15962" cy="342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366" y="5028382"/>
            <a:ext cx="2251159" cy="1280938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4784" y="5200437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8343" y="5668851"/>
            <a:ext cx="7330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700" y="5223183"/>
            <a:ext cx="725358" cy="50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6647" y="5083560"/>
            <a:ext cx="2344070" cy="1170584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message,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6621" y="3168817"/>
            <a:ext cx="2006806" cy="1822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3892" y="2733942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524" y="3419563"/>
            <a:ext cx="2054908" cy="224928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5513" y="5758333"/>
            <a:ext cx="843281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B8EB0DBB-D760-4AB5-8E7D-26A94FBC27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Баланс на сметка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6877" y="1179000"/>
            <a:ext cx="10338247" cy="5031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излезте от цикъла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88180" y="6357140"/>
            <a:ext cx="1201564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https://judge.softuni.org/Contests/Practice/Index/3899#8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20EF0E-C05B-4FE5-B78B-D3BBDD683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1000" y="1899000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363893" y="3934080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01" y="2659646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337AF28-3C8F-4D68-8004-0811DEB4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94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229038"/>
            <a:ext cx="12059467" cy="5426462"/>
          </a:xfrm>
        </p:spPr>
        <p:txBody>
          <a:bodyPr>
            <a:normAutofit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в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(1)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1556" y="1377538"/>
            <a:ext cx="12059467" cy="5426462"/>
          </a:xfrm>
        </p:spPr>
        <p:txBody>
          <a:bodyPr>
            <a:normAutofit/>
          </a:bodyPr>
          <a:lstStyle/>
          <a:p>
            <a:pPr lvl="1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895217" lvl="2" indent="0">
              <a:buNone/>
            </a:pPr>
            <a:r>
              <a:rPr lang="bg-BG" sz="2900" dirty="0"/>
              <a:t>"</a:t>
            </a:r>
            <a:r>
              <a:rPr lang="bg-BG" sz="2900" dirty="0">
                <a:solidFill>
                  <a:schemeClr val="bg1"/>
                </a:solidFill>
              </a:rPr>
              <a:t>{име на ученика} </a:t>
            </a:r>
            <a:r>
              <a:rPr lang="en-US" sz="2900" b="1" dirty="0">
                <a:solidFill>
                  <a:schemeClr val="bg1"/>
                </a:solidFill>
              </a:rPr>
              <a:t>has been excluded at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900" b="1" dirty="0">
                <a:solidFill>
                  <a:schemeClr val="bg1"/>
                </a:solidFill>
              </a:rPr>
              <a:t>grade</a:t>
            </a:r>
            <a:r>
              <a:rPr lang="en-US" sz="2900" dirty="0"/>
              <a:t>"</a:t>
            </a:r>
          </a:p>
          <a:p>
            <a:pPr lvl="1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830212" lvl="2" indent="0">
              <a:buNone/>
            </a:pPr>
            <a:r>
              <a:rPr lang="bg-BG" sz="2900" dirty="0"/>
              <a:t>"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име на ученика</a:t>
            </a:r>
            <a:r>
              <a:rPr lang="en-US" sz="2900" dirty="0">
                <a:solidFill>
                  <a:schemeClr val="bg1"/>
                </a:solidFill>
              </a:rPr>
              <a:t>}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9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900" b="1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900" dirty="0">
                <a:solidFill>
                  <a:schemeClr val="bg1"/>
                </a:solidFill>
              </a:rPr>
              <a:t>}</a:t>
            </a:r>
            <a:r>
              <a:rPr lang="bg-BG" sz="2900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(2)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2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5400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9C9EF-9884-CAD4-94D7-C55EC071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(3)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903" y="377180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25929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83102" y="3771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8BEA26-071E-41E9-A20E-6C040B8AE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1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Завършване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6000" y="1212606"/>
            <a:ext cx="10778442" cy="51687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Инкрементирайте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excluded count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 прекъснете цикъла,</a:t>
            </a:r>
            <a:b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ако стойността е повече от 1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оценката към сумата и увеличете броя на оценките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800455" y="6437037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4"/>
              </a:rPr>
              <a:t>https://judge.softuni.org/Contests/Practice/Index/3899#9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9878FD0-4D8A-499D-8FC3-BD9B19F81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E12B61E-18F6-429A-8F0D-57090585E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7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C786AF-828B-4315-956C-AA9B34E7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9696B3-EBC1-4B17-84E4-0823D8313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1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дължината и височината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357B80-DCE9-4667-BB59-E2168BD87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231183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https://judge.softuni.org/Contests/Practice/Index/3899#10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3CE27D-4B43-41E0-B1AA-9BE1D95AC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вложени цикли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3063" y="2357059"/>
            <a:ext cx="5865872" cy="37108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0" y="4103999"/>
            <a:ext cx="3465648" cy="1133945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ако </a:t>
            </a:r>
            <a:r>
              <a:rPr lang="en-US" sz="2399" b="1" dirty="0">
                <a:solidFill>
                  <a:schemeClr val="bg2"/>
                </a:solidFill>
              </a:rPr>
              <a:t>flag </a:t>
            </a:r>
            <a:r>
              <a:rPr lang="bg-BG" sz="2399" b="1" dirty="0">
                <a:solidFill>
                  <a:schemeClr val="bg2"/>
                </a:solidFill>
              </a:rPr>
              <a:t>е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180B3F-3AC9-4749-988C-693F8FC5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5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(1)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CC39D2-03C9-4B01-A3CD-A83376F06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Четни степени на 2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7D7B028-4B91-4603-B62C-BB160B5C9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0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5056038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939293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4496227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DAAEF-C22C-4CD3-97F7-1E5CB0AEA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Решение: Сума от две числа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j++)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Довършете логиката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</a:t>
            </a:r>
            <a:r>
              <a:rPr lang="bg-BG" sz="1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прекъсваме</a:t>
            </a:r>
            <a:r>
              <a:rPr lang="bg-BG" sz="1999" b="1" dirty="0">
                <a:solidFill>
                  <a:schemeClr val="bg2"/>
                </a:solidFill>
              </a:rPr>
              <a:t> вътрешния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37622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https://judge.softuni.org/Contests/Practice/Index/3899#11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2E9E15-ED91-43B6-AE9A-34F0E1764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6A47DD3-69C6-4AB3-9D04-36C4E674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95390B2-0ECA-4DE0-9584-5902A97C2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Сграда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8919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в зависимост от</a:t>
            </a:r>
            <a:b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номера на етажа</a:t>
            </a:r>
            <a:endParaRPr lang="en-US" sz="23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7" y="2529000"/>
            <a:ext cx="3072484" cy="1046724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https://judge.softuni.org/Contests/Practice/Index/3899#12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FF141A-9401-42B3-929D-921103B5A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69000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40606" y="154322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9494" lvl="1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обратна стъпка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Четене на вход до маркер за край</a:t>
            </a:r>
            <a:endParaRPr lang="en-US" sz="3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 с двоен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bg-BG" sz="3200" dirty="0">
                <a:solidFill>
                  <a:schemeClr val="bg2"/>
                </a:solidFill>
              </a:rPr>
              <a:t> + флаг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endParaRPr lang="bg-BG" sz="36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9049" y="1674000"/>
            <a:ext cx="9333900" cy="418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861000" y="296886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Четни степени на 2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943219" y="6218175"/>
            <a:ext cx="1030555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82F006-DF6C-4092-8836-213B62FAF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99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199" dirty="0"/>
              <a:t>Чете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199" dirty="0"/>
              <a:t> </a:t>
            </a:r>
            <a:r>
              <a:rPr lang="bg-BG" sz="3199" dirty="0"/>
              <a:t>на брой цели числа</a:t>
            </a:r>
            <a:endParaRPr lang="en-US" sz="3199" dirty="0"/>
          </a:p>
          <a:p>
            <a:pPr lvl="1" latinLnBrk="0"/>
            <a:r>
              <a:rPr lang="bg-BG" sz="3199" dirty="0"/>
              <a:t>Принтира най-голямото и най-малкото</a:t>
            </a:r>
            <a:r>
              <a:rPr lang="en-US" sz="3199" dirty="0"/>
              <a:t> </a:t>
            </a:r>
            <a:r>
              <a:rPr lang="bg-BG" sz="3199" dirty="0"/>
              <a:t>число</a:t>
            </a:r>
            <a:endParaRPr lang="en-US" sz="3199" dirty="0"/>
          </a:p>
          <a:p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5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Редица цели числа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168008" y="3925522"/>
            <a:ext cx="4673726" cy="2473476"/>
            <a:chOff x="1392116" y="4460402"/>
            <a:chExt cx="4674943" cy="24203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92116" y="4460402"/>
              <a:ext cx="1425695" cy="2420366"/>
              <a:chOff x="1392116" y="4460402"/>
              <a:chExt cx="1425695" cy="2420366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92116" y="4460402"/>
                <a:ext cx="914399" cy="24203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sz="1799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50724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6" y="5233860"/>
              <a:ext cx="3075973" cy="85156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22046" y="3925522"/>
            <a:ext cx="4688730" cy="2473476"/>
            <a:chOff x="1336588" y="4211855"/>
            <a:chExt cx="4689951" cy="24741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36588" y="4211855"/>
              <a:ext cx="1470172" cy="2474120"/>
              <a:chOff x="1336588" y="4211855"/>
              <a:chExt cx="1470172" cy="2474120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36588" y="4211855"/>
                <a:ext cx="914399" cy="24741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68739" y="5230704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3035452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BFB2BDE-52B6-426B-A755-FF9919CBF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2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75643" y="5129731"/>
            <a:ext cx="2285404" cy="513691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4371" y="1633212"/>
              <a:ext cx="1226253" cy="415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Read input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5" y="2149352"/>
            <a:ext cx="6419" cy="311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8158" y="2443854"/>
            <a:ext cx="2594471" cy="1523603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12150" y="3073762"/>
              <a:ext cx="2880360" cy="40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i &lt; n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2942" y="2939952"/>
            <a:ext cx="2684494" cy="542058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FFFFFF"/>
                </a:solidFill>
              </a:rPr>
              <a:t>Print</a:t>
            </a:r>
            <a:r>
              <a:rPr lang="bg-BG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220" y="3961123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/>
              <a:t>true</a:t>
            </a:r>
            <a:endParaRPr lang="en-US" sz="2399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981" y="5521346"/>
            <a:ext cx="1863802" cy="1003998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794" y="4307240"/>
            <a:ext cx="1954174" cy="1003998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33689" y="5519032"/>
              <a:ext cx="1943639" cy="490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746" y="5510537"/>
            <a:ext cx="636844" cy="3887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51" y="4809245"/>
            <a:ext cx="791332" cy="57733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4212" y="4809239"/>
            <a:ext cx="298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4193" y="6023345"/>
            <a:ext cx="283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4440" y="4585467"/>
            <a:ext cx="1769773" cy="447545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8443" y="-280597"/>
            <a:ext cx="6730546" cy="1477349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389020" cy="1528374"/>
              <a:chOff x="4192090" y="201817"/>
              <a:chExt cx="6754844" cy="176738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258727" y="1476841"/>
                <a:ext cx="2688207" cy="492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rgbClr val="FFFFFF"/>
                    </a:solidFill>
                  </a:rPr>
                  <a:t>biggest = </a:t>
                </a:r>
                <a:r>
                  <a:rPr lang="en-GB" sz="2000" dirty="0" err="1">
                    <a:solidFill>
                      <a:srgbClr val="FFFFFF"/>
                    </a:solidFill>
                  </a:rPr>
                  <a:t>int.MinValue</a:t>
                </a:r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425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7921" y="5793669"/>
            <a:ext cx="1856275" cy="45935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5944" y="5674505"/>
              <a:ext cx="1646528" cy="400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4439" y="3205655"/>
            <a:ext cx="2833718" cy="1603584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90245" y="3205654"/>
            <a:ext cx="2827913" cy="280351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4733" y="2748004"/>
            <a:ext cx="896658" cy="539595"/>
            <a:chOff x="7353473" y="2274338"/>
            <a:chExt cx="89689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3" y="3104331"/>
              <a:ext cx="838982" cy="96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dirty="0"/>
                <a:t>false</a:t>
              </a:r>
              <a:endParaRPr lang="en-US" sz="2399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821" y="1377331"/>
            <a:ext cx="1483744" cy="944277"/>
            <a:chOff x="4615555" y="2052201"/>
            <a:chExt cx="1485906" cy="1099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99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199" dirty="0">
                  <a:solidFill>
                    <a:schemeClr val="bg2"/>
                  </a:solidFill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</a:rPr>
                <a:t>Read n</a:t>
              </a:r>
              <a:endParaRPr lang="bg-BG" sz="20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solidFill>
                    <a:schemeClr val="bg2"/>
                  </a:solidFill>
                </a:rPr>
                <a:t>i = 0</a:t>
              </a:r>
              <a:endParaRPr lang="bg-BG" sz="20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37" y="1187129"/>
            <a:ext cx="10276" cy="34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32" y="3782707"/>
            <a:ext cx="1157387" cy="1502167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025AAA0C-3D2B-4E6F-BBD0-17CE81483D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Редица цели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499540"/>
            <a:ext cx="7771927" cy="45844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&lt; smallest)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&gt; biggest) biggest = num;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717198" y="1760938"/>
            <a:ext cx="1249959" cy="12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959" y="2833320"/>
            <a:ext cx="1536813" cy="17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655102" y="4404647"/>
            <a:ext cx="1379845" cy="1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86B8D285-DDF2-496B-AB69-0C3D2D7AE702}"/>
              </a:ext>
            </a:extLst>
          </p:cNvPr>
          <p:cNvSpPr/>
          <p:nvPr/>
        </p:nvSpPr>
        <p:spPr>
          <a:xfrm>
            <a:off x="1030801" y="6357269"/>
            <a:ext cx="1013039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5"/>
              </a:rPr>
              <a:t>https://judge.softuni.org/Contests/Practice/Index/3899#1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6BD3F86-F1BE-40A1-8822-AE0AA7407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5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</a:t>
            </a:r>
            <a:r>
              <a:rPr lang="ru-RU" noProof="1"/>
              <a:t>Лява и дясна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5FAFAE-0278-487F-9160-B262551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</TotalTime>
  <Words>3436</Words>
  <Application>Microsoft Office PowerPoint</Application>
  <PresentationFormat>Widescreen</PresentationFormat>
  <Paragraphs>617</Paragraphs>
  <Slides>48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По-сложни цикли</vt:lpstr>
      <vt:lpstr>Съдържание</vt:lpstr>
      <vt:lpstr>По-сложни for-цикли</vt:lpstr>
      <vt:lpstr>Задача: Четни степени на 2 </vt:lpstr>
      <vt:lpstr>Решение: Четни степени на 2 </vt:lpstr>
      <vt:lpstr>Задача: Редица цели числа</vt:lpstr>
      <vt:lpstr>PowerPoint Presentation</vt:lpstr>
      <vt:lpstr>Решение: Редица цели числа</vt:lpstr>
      <vt:lpstr>Задача: Лява и дясна сума (1)</vt:lpstr>
      <vt:lpstr>Задача: Лява и дясна сума (2)</vt:lpstr>
      <vt:lpstr>Решение: Лява и дясна сума</vt:lpstr>
      <vt:lpstr>Задача: Четна / нечетна сума (1)</vt:lpstr>
      <vt:lpstr>Задача: Четна / нечетна сума (2) </vt:lpstr>
      <vt:lpstr>Решение: Четна / нечетна сума</vt:lpstr>
      <vt:lpstr>По-сложни while-цикли</vt:lpstr>
      <vt:lpstr>Задача: Редица числа 2K+1</vt:lpstr>
      <vt:lpstr>PowerPoint Presentation</vt:lpstr>
      <vt:lpstr>Решение: Редица числа 2K+1</vt:lpstr>
      <vt:lpstr>Задача: Най-голямо число</vt:lpstr>
      <vt:lpstr>Решение: Най-голямо число</vt:lpstr>
      <vt:lpstr>Задача: Най-малко число</vt:lpstr>
      <vt:lpstr>Решение: Най-малко число</vt:lpstr>
      <vt:lpstr>Задача: Баланс на сметка (1)</vt:lpstr>
      <vt:lpstr>Задача: Баланс на сметка (2)</vt:lpstr>
      <vt:lpstr>PowerPoint Presentation</vt:lpstr>
      <vt:lpstr>Решение: Баланс на сметка</vt:lpstr>
      <vt:lpstr>Продължаване на цикъла</vt:lpstr>
      <vt:lpstr>Задача: Завършване (1) </vt:lpstr>
      <vt:lpstr>Задача: Завършване (2) </vt:lpstr>
      <vt:lpstr>Задача: Завършване (3)</vt:lpstr>
      <vt:lpstr>Решение: Завършване </vt:lpstr>
      <vt:lpstr>Задача: Преместване (1)</vt:lpstr>
      <vt:lpstr>Задача: Преместване (2)</vt:lpstr>
      <vt:lpstr>Задача: Преместване (3)</vt:lpstr>
      <vt:lpstr>Решение: Преместване (1)</vt:lpstr>
      <vt:lpstr>Решение: Преместване (2)</vt:lpstr>
      <vt:lpstr>По-сложни вложени цикли</vt:lpstr>
      <vt:lpstr>Прекъсване на вложени цикли</vt:lpstr>
      <vt:lpstr>Задача: Сума от две числа (1) </vt:lpstr>
      <vt:lpstr>Задача: Сума от две числа (2) </vt:lpstr>
      <vt:lpstr>Решение: Сума от две числа</vt:lpstr>
      <vt:lpstr>Задача: Сграда (1) </vt:lpstr>
      <vt:lpstr>Задача: Сграда (2) </vt:lpstr>
      <vt:lpstr>Решение: Сграда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цикли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202</cp:revision>
  <dcterms:created xsi:type="dcterms:W3CDTF">2018-05-23T13:08:44Z</dcterms:created>
  <dcterms:modified xsi:type="dcterms:W3CDTF">2023-02-09T18:08:08Z</dcterms:modified>
  <cp:category>computer programming;programming;C#;програмиране;кодиране;11 клас</cp:category>
</cp:coreProperties>
</file>