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97" r:id="rId2"/>
    <p:sldId id="298" r:id="rId3"/>
    <p:sldId id="467" r:id="rId4"/>
    <p:sldId id="548" r:id="rId5"/>
    <p:sldId id="579" r:id="rId6"/>
    <p:sldId id="580" r:id="rId7"/>
    <p:sldId id="575" r:id="rId8"/>
    <p:sldId id="576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496" r:id="rId21"/>
    <p:sldId id="320" r:id="rId22"/>
    <p:sldId id="498" r:id="rId23"/>
    <p:sldId id="323" r:id="rId24"/>
    <p:sldId id="500" r:id="rId25"/>
    <p:sldId id="327" r:id="rId26"/>
    <p:sldId id="328" r:id="rId27"/>
    <p:sldId id="329" r:id="rId28"/>
    <p:sldId id="497" r:id="rId29"/>
    <p:sldId id="330" r:id="rId30"/>
    <p:sldId id="331" r:id="rId31"/>
    <p:sldId id="332" r:id="rId32"/>
    <p:sldId id="333" r:id="rId33"/>
    <p:sldId id="334" r:id="rId34"/>
    <p:sldId id="1514" r:id="rId35"/>
    <p:sldId id="581" r:id="rId36"/>
    <p:sldId id="583" r:id="rId37"/>
    <p:sldId id="1496" r:id="rId38"/>
    <p:sldId id="1497" r:id="rId39"/>
    <p:sldId id="1498" r:id="rId40"/>
    <p:sldId id="1499" r:id="rId41"/>
    <p:sldId id="1512" r:id="rId42"/>
    <p:sldId id="1513" r:id="rId43"/>
    <p:sldId id="1515" r:id="rId44"/>
    <p:sldId id="1516" r:id="rId45"/>
    <p:sldId id="1517" r:id="rId46"/>
    <p:sldId id="1518" r:id="rId47"/>
    <p:sldId id="1519" r:id="rId48"/>
    <p:sldId id="1520" r:id="rId49"/>
    <p:sldId id="335" r:id="rId50"/>
    <p:sldId id="495" r:id="rId51"/>
    <p:sldId id="50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CCD817E-E85F-4E0E-A798-907E25F1AFD0}">
          <p14:sldIdLst>
            <p14:sldId id="297"/>
            <p14:sldId id="298"/>
            <p14:sldId id="467"/>
            <p14:sldId id="548"/>
            <p14:sldId id="579"/>
            <p14:sldId id="580"/>
            <p14:sldId id="575"/>
            <p14:sldId id="576"/>
          </p14:sldIdLst>
        </p14:section>
        <p14:section name="Какво е стриймване?" id="{AFD15318-3FA2-474D-8276-4010D2229383}">
          <p14:sldIdLst>
            <p14:sldId id="303"/>
            <p14:sldId id="304"/>
            <p14:sldId id="305"/>
            <p14:sldId id="306"/>
            <p14:sldId id="307"/>
          </p14:sldIdLst>
        </p14:section>
        <p14:section name="Четене и писане" id="{414B96B6-E0D0-42CC-85FC-70C30A1D83BE}">
          <p14:sldIdLst>
            <p14:sldId id="308"/>
            <p14:sldId id="310"/>
            <p14:sldId id="311"/>
            <p14:sldId id="312"/>
            <p14:sldId id="313"/>
            <p14:sldId id="314"/>
            <p14:sldId id="496"/>
          </p14:sldIdLst>
        </p14:section>
        <p14:section name="File Streams" id="{6440E485-6021-47AD-A901-BFDAE6273EB6}">
          <p14:sldIdLst>
            <p14:sldId id="320"/>
            <p14:sldId id="498"/>
            <p14:sldId id="323"/>
            <p14:sldId id="500"/>
          </p14:sldIdLst>
        </p14:section>
        <p14:section name="File Class" id="{80375926-CFDA-40DB-AE28-192FAC0F73A0}">
          <p14:sldIdLst>
            <p14:sldId id="327"/>
            <p14:sldId id="328"/>
            <p14:sldId id="329"/>
            <p14:sldId id="497"/>
          </p14:sldIdLst>
        </p14:section>
        <p14:section name="Directory Class" id="{F749AB23-8E5A-4791-A456-DFBA42E28543}">
          <p14:sldIdLst>
            <p14:sldId id="330"/>
            <p14:sldId id="331"/>
            <p14:sldId id="332"/>
            <p14:sldId id="333"/>
            <p14:sldId id="334"/>
          </p14:sldIdLst>
        </p14:section>
        <p14:section name="Какво е бинарна сериализация" id="{73FF76BC-899C-46E9-BDF5-A0F0332A48C9}">
          <p14:sldIdLst>
            <p14:sldId id="1514"/>
            <p14:sldId id="581"/>
            <p14:sldId id="583"/>
          </p14:sldIdLst>
        </p14:section>
        <p14:section name="Какво е XML" id="{6BBA6AAC-75F9-4218-B77B-DFF5B2B65876}">
          <p14:sldIdLst>
            <p14:sldId id="1496"/>
            <p14:sldId id="1497"/>
            <p14:sldId id="1498"/>
            <p14:sldId id="1499"/>
            <p14:sldId id="1512"/>
            <p14:sldId id="1513"/>
          </p14:sldIdLst>
        </p14:section>
        <p14:section name="Какво е JSON" id="{FB54E48C-3DD1-4303-BDBF-A3F8FD6C68E7}">
          <p14:sldIdLst>
            <p14:sldId id="1515"/>
            <p14:sldId id="1516"/>
            <p14:sldId id="1517"/>
            <p14:sldId id="1518"/>
            <p14:sldId id="1519"/>
            <p14:sldId id="1520"/>
          </p14:sldIdLst>
        </p14:section>
        <p14:section name="Обобщение" id="{2F9DCB48-CEC4-4A63-A332-4F6FCE64C092}">
          <p14:sldIdLst>
            <p14:sldId id="335"/>
            <p14:sldId id="495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8" autoAdjust="0"/>
    <p:restoredTop sz="95215" autoAdjust="0"/>
  </p:normalViewPr>
  <p:slideViewPr>
    <p:cSldViewPr showGuides="1">
      <p:cViewPr varScale="1">
        <p:scale>
          <a:sx n="76" d="100"/>
          <a:sy n="76" d="100"/>
        </p:scale>
        <p:origin x="8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E0B73-4761-4601-B8BC-14A1605E2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9276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A665E-E1FA-4530-BC6C-DF219997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21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Chanut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D07E37-6347-4FCF-A47C-20E8B62A40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6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 dirty="0">
                <a:solidFill>
                  <a:schemeClr val="tx1"/>
                </a:solidFill>
              </a:rPr>
              <a:t>*</a:t>
            </a:r>
            <a:endParaRPr lang="en-US" alt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 dirty="0">
                <a:solidFill>
                  <a:schemeClr val="tx1"/>
                </a:solidFill>
              </a:rPr>
              <a:t>##</a:t>
            </a:r>
            <a:endParaRPr lang="en-US" alt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A69E-91C2-43C0-B77A-B4C4B98F27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712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 dirty="0">
                <a:solidFill>
                  <a:schemeClr val="tx1"/>
                </a:solidFill>
              </a:rPr>
              <a:t>*</a:t>
            </a:r>
            <a:endParaRPr lang="en-US" alt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 dirty="0">
                <a:solidFill>
                  <a:schemeClr val="tx1"/>
                </a:solidFill>
              </a:rPr>
              <a:t>##</a:t>
            </a:r>
            <a:endParaRPr lang="en-US" altLang="en-US" sz="1300" b="0" i="0" dirty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CB9B3-EA4F-4D9D-BDA5-BBB2E4693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03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465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9935DB-2B1A-46C1-9CC0-548A29226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458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cs typeface="Calibri"/>
              </a:rPr>
              <a:t>Видове файлове, </a:t>
            </a:r>
            <a:r>
              <a:rPr lang="en-US" sz="3550" dirty="0" err="1">
                <a:cs typeface="Calibri"/>
              </a:rPr>
              <a:t>използване</a:t>
            </a:r>
            <a:r>
              <a:rPr lang="en-US" sz="3550" dirty="0">
                <a:cs typeface="Calibri"/>
              </a:rPr>
              <a:t> на стриймове и манип</a:t>
            </a:r>
            <a:r>
              <a:rPr lang="bg-BG" sz="3550" dirty="0">
                <a:cs typeface="Calibri"/>
              </a:rPr>
              <a:t>у</a:t>
            </a:r>
            <a:r>
              <a:rPr lang="en-US" sz="3550" dirty="0">
                <a:cs typeface="Calibri"/>
              </a:rPr>
              <a:t>лиране на файлове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Стриймове, файлове и директории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4" y="5343625"/>
            <a:ext cx="3561475" cy="444793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20" y="2402857"/>
            <a:ext cx="7008574" cy="23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1121143"/>
            <a:ext cx="10316611" cy="553409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800" dirty="0"/>
              <a:t>Стриймването</a:t>
            </a:r>
            <a:r>
              <a:rPr lang="en-US" sz="3800" dirty="0"/>
              <a:t> се използва за</a:t>
            </a:r>
            <a:r>
              <a:rPr lang="en-US" sz="3800" b="1" dirty="0">
                <a:solidFill>
                  <a:schemeClr val="bg1"/>
                </a:solidFill>
              </a:rPr>
              <a:t> пренасяне на информация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800" dirty="0"/>
              <a:t>Създаваме стрийм</a:t>
            </a:r>
            <a:r>
              <a:rPr lang="bg-BG" sz="3800" dirty="0"/>
              <a:t>,</a:t>
            </a:r>
            <a:r>
              <a:rPr lang="en-US" sz="3800" dirty="0"/>
              <a:t> за да:</a:t>
            </a:r>
            <a:endParaRPr lang="en-US" sz="38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Четем</a:t>
            </a:r>
            <a:r>
              <a:rPr lang="en-US" sz="3600" dirty="0"/>
              <a:t> информация</a:t>
            </a:r>
            <a:endParaRPr lang="en-US" sz="3600" dirty="0">
              <a:solidFill>
                <a:srgbClr val="234465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Пишем</a:t>
            </a:r>
            <a:r>
              <a:rPr lang="en-US" sz="3600" dirty="0"/>
              <a:t> информация</a:t>
            </a:r>
            <a:endParaRPr lang="en-US" sz="3600" dirty="0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стриймване?</a:t>
            </a:r>
            <a:endParaRPr lang="en-US" sz="3950" b="0" dirty="0">
              <a:ea typeface="+mj-lt"/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15036" y="4889601"/>
            <a:ext cx="1536720" cy="16173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47931" y="4921617"/>
            <a:ext cx="3275747" cy="8379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019281" y="5897304"/>
            <a:ext cx="2133044" cy="5011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19852" y="4974589"/>
            <a:ext cx="1447423" cy="1447423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3BE155-68B4-4950-AD34-30A0E050EE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Стриймване означава </a:t>
            </a:r>
            <a:r>
              <a:rPr lang="en-US" sz="3350" b="1" dirty="0">
                <a:solidFill>
                  <a:schemeClr val="bg1"/>
                </a:solidFill>
              </a:rPr>
              <a:t>пренасяне</a:t>
            </a:r>
            <a:r>
              <a:rPr lang="en-US" sz="3350" dirty="0"/>
              <a:t> (четене и писане) </a:t>
            </a:r>
            <a:r>
              <a:rPr lang="en-US" sz="3350" b="1" dirty="0">
                <a:solidFill>
                  <a:schemeClr val="bg1"/>
                </a:solidFill>
              </a:rPr>
              <a:t>на информация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Стриймването е </a:t>
            </a:r>
            <a:r>
              <a:rPr lang="en-US" sz="3350" b="1" dirty="0">
                <a:solidFill>
                  <a:schemeClr val="bg1"/>
                </a:solidFill>
              </a:rPr>
              <a:t>редица от битове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spcBef>
                <a:spcPts val="1200"/>
              </a:spcBef>
            </a:pPr>
            <a:r>
              <a:rPr lang="bg-BG" sz="3199" dirty="0"/>
              <a:t>Осигурява достъп до </a:t>
            </a:r>
            <a:r>
              <a:rPr lang="bg-BG" sz="3199" b="1" dirty="0">
                <a:solidFill>
                  <a:schemeClr val="bg1"/>
                </a:solidFill>
              </a:rPr>
              <a:t>редица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от неговите елементи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Има различни</a:t>
            </a:r>
            <a:r>
              <a:rPr lang="bg-BG" sz="3350" dirty="0"/>
              <a:t> </a:t>
            </a:r>
            <a:r>
              <a:rPr lang="en-US" sz="3350" dirty="0"/>
              <a:t>в</a:t>
            </a:r>
            <a:r>
              <a:rPr lang="bg-BG" sz="3350" dirty="0"/>
              <a:t>и</a:t>
            </a:r>
            <a:r>
              <a:rPr lang="en-US" sz="3350" dirty="0"/>
              <a:t>дове стриймове за</a:t>
            </a:r>
            <a:r>
              <a:rPr lang="bg-BG" sz="3350" dirty="0"/>
              <a:t> </a:t>
            </a:r>
            <a:r>
              <a:rPr lang="en-US" sz="3350" dirty="0"/>
              <a:t>различни типове информация:</a:t>
            </a:r>
            <a:endParaRPr lang="en-US" sz="3350" dirty="0">
              <a:cs typeface="Calibri"/>
            </a:endParaRPr>
          </a:p>
          <a:p>
            <a:pPr lvl="1" indent="-360045">
              <a:spcBef>
                <a:spcPts val="1200"/>
              </a:spcBef>
              <a:buClr>
                <a:schemeClr val="tx1"/>
              </a:buClr>
            </a:pPr>
            <a:r>
              <a:rPr lang="bg-BG" sz="3199" dirty="0"/>
              <a:t>достъп до </a:t>
            </a:r>
            <a:r>
              <a:rPr lang="bg-BG" sz="3199" b="1" dirty="0">
                <a:solidFill>
                  <a:schemeClr val="bg1"/>
                </a:solidFill>
              </a:rPr>
              <a:t>файл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 достъп до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мрежа</a:t>
            </a:r>
            <a:r>
              <a:rPr lang="en-US" sz="3199" dirty="0"/>
              <a:t> </a:t>
            </a:r>
            <a:r>
              <a:rPr lang="bg-BG" sz="3199" dirty="0"/>
              <a:t>и други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Стриймовете се </a:t>
            </a:r>
            <a:r>
              <a:rPr lang="en-US" sz="3350" b="1" dirty="0">
                <a:solidFill>
                  <a:schemeClr val="bg1"/>
                </a:solidFill>
              </a:rPr>
              <a:t>отварят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</a:rPr>
              <a:t>преди </a:t>
            </a:r>
            <a:r>
              <a:rPr lang="en-US" sz="3350" dirty="0"/>
              <a:t>да се използват и се </a:t>
            </a:r>
            <a:r>
              <a:rPr lang="en-US" sz="3350" b="1" dirty="0">
                <a:solidFill>
                  <a:schemeClr val="bg1"/>
                </a:solidFill>
              </a:rPr>
              <a:t>затварят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след </a:t>
            </a:r>
            <a:r>
              <a:rPr lang="en-US" sz="3350" dirty="0">
                <a:solidFill>
                  <a:srgbClr val="234465"/>
                </a:solidFill>
              </a:rPr>
              <a:t>тяхната</a:t>
            </a:r>
            <a:r>
              <a:rPr lang="en-US" sz="3350" dirty="0"/>
              <a:t> работа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стриймването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135B9D-84C6-49B9-9FC8-E6B33C20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Позицията </a:t>
            </a:r>
            <a:r>
              <a:rPr lang="en-US" sz="3350" dirty="0"/>
              <a:t>е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r>
              <a:rPr lang="en-US" sz="3350" dirty="0"/>
              <a:t> от стрийм</a:t>
            </a:r>
            <a:r>
              <a:rPr lang="bg-BG" sz="3350" dirty="0"/>
              <a:t>а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Буфер</a:t>
            </a:r>
            <a:r>
              <a:rPr lang="bg-BG" sz="3350" b="1" dirty="0">
                <a:solidFill>
                  <a:schemeClr val="bg1"/>
                </a:solidFill>
              </a:rPr>
              <a:t>ът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>
                <a:solidFill>
                  <a:srgbClr val="234465"/>
                </a:solidFill>
              </a:rPr>
              <a:t>съдържа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n</a:t>
            </a:r>
            <a:r>
              <a:rPr lang="en-US" sz="3350" dirty="0"/>
              <a:t> бита на стрийм от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Стриймове и буфери </a:t>
            </a:r>
            <a:r>
              <a:rPr lang="en-US" dirty="0"/>
              <a:t>– </a:t>
            </a:r>
            <a:r>
              <a:rPr lang="bg-BG" dirty="0"/>
              <a:t>примери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TextBox 7"/>
          <p:cNvSpPr txBox="1"/>
          <p:nvPr/>
        </p:nvSpPr>
        <p:spPr>
          <a:xfrm>
            <a:off x="5105658" y="1094238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807" y="3391202"/>
            <a:ext cx="1640767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Позиция</a:t>
            </a:r>
            <a:endParaRPr lang="en-US" sz="2799" b="1" dirty="0"/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Буфер</a:t>
            </a:r>
            <a:endParaRPr lang="en-US" sz="2799" b="1" dirty="0"/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EC430048-A775-4FC6-9EDA-074EBAFE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Типове стрийм в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A17BAE9-D5F0-48E1-81CC-D94E00C0F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6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8" y="1555167"/>
            <a:ext cx="2493167" cy="2136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Четене и писане </a:t>
            </a:r>
            <a:r>
              <a:rPr lang="bg-BG" sz="5350" dirty="0">
                <a:cs typeface="Arial"/>
              </a:rPr>
              <a:t>в</a:t>
            </a:r>
            <a:r>
              <a:rPr lang="en-GB" sz="5350" dirty="0">
                <a:cs typeface="Arial"/>
              </a:rPr>
              <a:t> C#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6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StreamReader</a:t>
            </a:r>
            <a:r>
              <a:rPr lang="en-US" sz="3350" dirty="0"/>
              <a:t> в C# чете </a:t>
            </a:r>
            <a:r>
              <a:rPr lang="en-US" sz="3350" b="1" dirty="0">
                <a:solidFill>
                  <a:schemeClr val="bg1"/>
                </a:solidFill>
              </a:rPr>
              <a:t>текст </a:t>
            </a:r>
            <a:r>
              <a:rPr lang="en-US" sz="3350" dirty="0">
                <a:solidFill>
                  <a:srgbClr val="234465"/>
                </a:solidFill>
              </a:rPr>
              <a:t>от</a:t>
            </a:r>
            <a:r>
              <a:rPr lang="en-US" sz="3350" dirty="0"/>
              <a:t> a файл / стрийм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Използването на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using(…)</a:t>
            </a:r>
            <a:r>
              <a:rPr lang="en-US" sz="3350" dirty="0"/>
              <a:t>  затваря правилно стрийма накрая </a:t>
            </a:r>
            <a:endParaRPr lang="en-US" sz="33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Използване на </a:t>
            </a:r>
            <a:r>
              <a:rPr lang="en-US" sz="3950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var reader = </a:t>
            </a:r>
            <a:r>
              <a:rPr lang="en-US" sz="2750" dirty="0">
                <a:solidFill>
                  <a:schemeClr val="bg1"/>
                </a:solidFill>
                <a:latin typeface="Consolas"/>
              </a:rPr>
              <a:t>new StreamReader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bg1"/>
                </a:solidFill>
                <a:latin typeface="Consolas"/>
              </a:rPr>
              <a:t>using</a:t>
            </a:r>
            <a:r>
              <a:rPr lang="en-US" sz="2750" dirty="0">
                <a:latin typeface="Consolas"/>
              </a:rPr>
              <a:t> 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latin typeface="Consolas"/>
              </a:rPr>
              <a:t> 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// Използвайте четенето тук, примерно:</a:t>
            </a:r>
            <a:br>
              <a:rPr lang="en-US" sz="2750" i="1" dirty="0"/>
            </a:br>
            <a:r>
              <a:rPr lang="en-US" sz="2750" i="1" dirty="0">
                <a:solidFill>
                  <a:schemeClr val="accent2"/>
                </a:solidFill>
                <a:latin typeface="Consolas"/>
              </a:rPr>
              <a:t>  // </a:t>
            </a:r>
            <a:r>
              <a:rPr lang="en-US" sz="2750" dirty="0">
                <a:solidFill>
                  <a:schemeClr val="accent2"/>
                </a:solidFill>
                <a:latin typeface="Consolas"/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6A33D3-F821-4A4A-AD1A-E192EBB27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/>
              <a:t>Прочетете съдържанието от вашия  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input.txt</a:t>
            </a:r>
            <a:r>
              <a:rPr lang="en-US" sz="3350" noProof="1">
                <a:solidFill>
                  <a:schemeClr val="bg1"/>
                </a:solidFill>
              </a:rPr>
              <a:t> </a:t>
            </a:r>
            <a:r>
              <a:rPr lang="en-US" sz="3350" dirty="0"/>
              <a:t>файл</a:t>
            </a:r>
            <a:endParaRPr lang="bg-BG" sz="3350" dirty="0"/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Отпечатайте</a:t>
            </a:r>
            <a:r>
              <a:rPr lang="bg-BG" sz="3350" dirty="0"/>
              <a:t> съдържанието на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</a:rPr>
              <a:t>четните редове </a:t>
            </a:r>
            <a:r>
              <a:rPr lang="en-US" sz="3350" dirty="0"/>
              <a:t>на конзолата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Започваме да бро</a:t>
            </a:r>
            <a:r>
              <a:rPr lang="bg-BG" sz="3350" dirty="0"/>
              <a:t>и</a:t>
            </a:r>
            <a:r>
              <a:rPr lang="en-US" sz="3350" dirty="0"/>
              <a:t>м</a:t>
            </a:r>
            <a:r>
              <a:rPr lang="en-US" sz="3350" dirty="0">
                <a:solidFill>
                  <a:srgbClr val="234465"/>
                </a:solidFill>
              </a:rPr>
              <a:t> от </a:t>
            </a:r>
            <a:r>
              <a:rPr lang="en-US" sz="3350" b="1" dirty="0">
                <a:solidFill>
                  <a:schemeClr val="bg1"/>
                </a:solidFill>
              </a:rPr>
              <a:t>0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Задачи: </a:t>
            </a:r>
            <a:r>
              <a:rPr lang="en-US" sz="3950" dirty="0">
                <a:ea typeface="+mj-lt"/>
                <a:cs typeface="+mj-lt"/>
              </a:rPr>
              <a:t>Нечетни редове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F4AFD29-36D4-407A-A398-3E98447CD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6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Нечетни редове</a:t>
            </a:r>
            <a:endParaRPr lang="en-US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/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/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  <a:endParaRPr lang="en-US" sz="2599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2178A-A52F-497D-8471-04A64CCE8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7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95000"/>
              </a:lnSpc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Прочетете файла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input.txt</a:t>
            </a:r>
            <a:endParaRPr lang="en-US" sz="3199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/>
              <a:t>Добавете </a:t>
            </a:r>
            <a:r>
              <a:rPr lang="en-US" sz="3150" b="1" dirty="0">
                <a:solidFill>
                  <a:schemeClr val="bg1"/>
                </a:solidFill>
              </a:rPr>
              <a:t>номер на реда </a:t>
            </a:r>
            <a:r>
              <a:rPr lang="en-US" sz="3150" dirty="0"/>
              <a:t>за всеки ред на файла</a:t>
            </a:r>
            <a:endParaRPr lang="en-US" sz="3150" dirty="0"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/>
              <a:t>Запишете го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bg-BG" sz="3150" dirty="0">
                <a:solidFill>
                  <a:srgbClr val="234465"/>
                </a:solidFill>
                <a:latin typeface="Calibri"/>
                <a:cs typeface="Calibri"/>
              </a:rPr>
              <a:t>в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output.txt</a:t>
            </a:r>
            <a:endParaRPr lang="bg-BG" sz="315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Номерирани редове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102BC7-115B-4B3E-B023-4E8253CDF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6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Номерирани редове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C90215-7DF4-447A-9D3F-41813389D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4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442595" indent="-442595">
              <a:spcBef>
                <a:spcPts val="1200"/>
              </a:spcBef>
              <a:buFontTx/>
              <a:buAutoNum type="arabicPeriod"/>
            </a:pPr>
            <a:r>
              <a:rPr lang="en-US" dirty="0"/>
              <a:t>Какво е </a:t>
            </a:r>
            <a:r>
              <a:rPr lang="en-US" b="1" dirty="0">
                <a:solidFill>
                  <a:schemeClr val="bg1"/>
                </a:solidFill>
              </a:rPr>
              <a:t>стриймване</a:t>
            </a:r>
            <a:r>
              <a:rPr lang="en-US" dirty="0"/>
              <a:t>?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2. </a:t>
            </a:r>
            <a:r>
              <a:rPr lang="en-US" b="1" noProof="1">
                <a:solidFill>
                  <a:schemeClr val="bg1"/>
                </a:solidFill>
              </a:rPr>
              <a:t>Четене </a:t>
            </a:r>
            <a:r>
              <a:rPr lang="en-US" noProof="1">
                <a:solidFill>
                  <a:srgbClr val="234465"/>
                </a:solidFill>
              </a:rPr>
              <a:t>и</a:t>
            </a:r>
            <a:r>
              <a:rPr lang="en-US" noProof="1"/>
              <a:t> </a:t>
            </a:r>
            <a:r>
              <a:rPr lang="en-US" b="1" noProof="1">
                <a:solidFill>
                  <a:schemeClr val="bg1"/>
                </a:solidFill>
              </a:rPr>
              <a:t>писане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3. </a:t>
            </a:r>
            <a:r>
              <a:rPr lang="en-US" b="1" dirty="0">
                <a:solidFill>
                  <a:schemeClr val="bg1"/>
                </a:solidFill>
              </a:rPr>
              <a:t>Стриймване на файлове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4. Клас 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5.</a:t>
            </a:r>
            <a:r>
              <a:rPr lang="bg-BG" dirty="0"/>
              <a:t> </a:t>
            </a:r>
            <a:r>
              <a:rPr lang="en-US" dirty="0">
                <a:ea typeface="+mn-lt"/>
                <a:cs typeface="+mn-lt"/>
              </a:rPr>
              <a:t>Клас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 </a:t>
            </a:r>
            <a:endParaRPr lang="en-US" sz="3999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6. </a:t>
            </a:r>
            <a:r>
              <a:rPr lang="bg-BG" dirty="0"/>
              <a:t>Какво е </a:t>
            </a:r>
            <a:r>
              <a:rPr lang="ru-RU" dirty="0"/>
              <a:t>Бинарната сериализация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bg-BG" dirty="0"/>
              <a:t>7. </a:t>
            </a:r>
            <a:r>
              <a:rPr lang="ru-RU" sz="3200" dirty="0"/>
              <a:t>Какво е </a:t>
            </a:r>
            <a:r>
              <a:rPr lang="en-US" sz="3200" dirty="0"/>
              <a:t>XML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200" dirty="0"/>
              <a:t>8. </a:t>
            </a:r>
            <a:r>
              <a:rPr lang="bg-BG" sz="3200" dirty="0"/>
              <a:t>Какво е </a:t>
            </a:r>
            <a:r>
              <a:rPr lang="en-US" sz="3200" dirty="0"/>
              <a:t>JSON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3AC2DC-FF6B-40E0-BCE4-BF13D33DC5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Try-Catch-Finally</a:t>
            </a:r>
            <a:r>
              <a:rPr lang="bg-BG" sz="3950" dirty="0"/>
              <a:t> –</a:t>
            </a:r>
            <a:r>
              <a:rPr lang="en-US" sz="3950" dirty="0"/>
              <a:t>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591" y="5183542"/>
            <a:ext cx="3060409" cy="1323458"/>
          </a:xfrm>
          <a:prstGeom prst="wedgeRoundRectCallout">
            <a:avLst>
              <a:gd name="adj1" fmla="val -77055"/>
              <a:gd name="adj2" fmla="val 4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Вместо</a:t>
            </a:r>
            <a:r>
              <a:rPr lang="bg-BG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using(reader) </a:t>
            </a:r>
            <a:r>
              <a:rPr lang="bg-BG" sz="2350" b="1" dirty="0">
                <a:solidFill>
                  <a:srgbClr val="FFFFFF"/>
                </a:solidFill>
              </a:rPr>
              <a:t>  </a:t>
            </a:r>
            <a:r>
              <a:rPr lang="en-US" sz="2350" b="1" dirty="0">
                <a:solidFill>
                  <a:srgbClr val="FFFFFF"/>
                </a:solidFill>
              </a:rPr>
              <a:t>може да използвате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endParaRPr lang="en-US" sz="235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0B53BEC-F41E-4908-AE93-D1FB19465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3" y="1414278"/>
            <a:ext cx="2540994" cy="25409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01000" y="4731634"/>
            <a:ext cx="11576891" cy="1424175"/>
          </a:xfrm>
        </p:spPr>
        <p:txBody>
          <a:bodyPr/>
          <a:lstStyle/>
          <a:p>
            <a:r>
              <a:rPr lang="en-GB" sz="4800" dirty="0">
                <a:cs typeface="Arial"/>
              </a:rPr>
              <a:t>Четене/Писане на информация от/на файлове</a:t>
            </a:r>
            <a:endParaRPr lang="bg-BG" sz="4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File streams </a:t>
            </a:r>
            <a:r>
              <a:rPr lang="bg-BG" sz="3600" dirty="0"/>
              <a:t>чете</a:t>
            </a:r>
            <a:r>
              <a:rPr lang="en-US" sz="3600" dirty="0"/>
              <a:t>/</a:t>
            </a:r>
            <a:r>
              <a:rPr lang="bg-BG" sz="3600" dirty="0"/>
              <a:t>пише редица от битове във файл</a:t>
            </a:r>
            <a:endParaRPr lang="bg-BG" dirty="0"/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Създава </a:t>
            </a:r>
            <a:r>
              <a:rPr lang="en-US" sz="3600" dirty="0"/>
              <a:t>нов двоичен файл: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Отваряне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dirty="0"/>
              <a:t>на съществуващ файл</a:t>
            </a:r>
            <a:endParaRPr lang="en-US" sz="360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FileMode.Create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За да напиш</a:t>
            </a:r>
            <a:r>
              <a:rPr lang="bg-BG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е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те във файл: fs.Write(byte[]) …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08485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FileMode.Open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Четене или писане на файл …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 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593EC2-820B-4031-A9EA-E293293F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0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950" dirty="0"/>
              <a:t>Писане на текст във файл – пример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64" y="1899000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0106" y="3499240"/>
            <a:ext cx="4589871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Encoding.UTF8.GetBytes()</a:t>
            </a:r>
            <a:r>
              <a:rPr lang="en-US" sz="2350" b="1" noProof="1">
                <a:solidFill>
                  <a:schemeClr val="bg2"/>
                </a:solidFill>
              </a:rPr>
              <a:t> 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връща байтове на знаците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4F68C5-A722-4F76-BD41-AEAC401A5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2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/>
              <a:t>Криптиране/Декрептиране на файл с XOR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2783" y="2913713"/>
            <a:ext cx="4507591" cy="1825728"/>
          </a:xfrm>
          <a:prstGeom prst="wedgeRoundRectCallout">
            <a:avLst>
              <a:gd name="adj1" fmla="val -42712"/>
              <a:gd name="adj2" fmla="val 70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Криптира четените битове</a:t>
            </a:r>
            <a:r>
              <a:rPr lang="en-US" sz="2350" b="1" noProof="1">
                <a:solidFill>
                  <a:schemeClr val="bg2"/>
                </a:solidFill>
              </a:rPr>
              <a:t> с константен параметър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Тайно 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използваме оператора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XOR</a:t>
            </a:r>
            <a:r>
              <a:rPr lang="en-US" sz="2350" b="1" noProof="1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BA4232-4144-418E-AE33-BA69D1777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6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25" y="1127725"/>
            <a:ext cx="2118601" cy="229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634"/>
            <a:ext cx="1093453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Класа File в .NET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5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 </a:t>
            </a:r>
            <a:r>
              <a:rPr lang="en-US" sz="3600" noProof="1">
                <a:solidFill>
                  <a:srgbClr val="234465"/>
                </a:solidFill>
                <a:latin typeface="Calibri"/>
                <a:cs typeface="Calibri"/>
                <a:sym typeface="Wingdings" panose="05000000000000000000" pitchFamily="2" charset="2"/>
              </a:rPr>
              <a:t>-</a:t>
            </a:r>
            <a:r>
              <a:rPr lang="en-US" sz="3600" noProof="1"/>
              <a:t> </a:t>
            </a:r>
            <a:r>
              <a:rPr lang="en-US" sz="3600" noProof="1">
                <a:ea typeface="+mn-lt"/>
                <a:cs typeface="+mn-lt"/>
              </a:rPr>
              <a:t>чете текст наведнъж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6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низ[]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- чете текста на редове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Четене на текстов файл</a:t>
            </a:r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1756" y="2018792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 text = File.</a:t>
            </a:r>
            <a:r>
              <a:rPr lang="en-US" sz="2799" dirty="0">
                <a:solidFill>
                  <a:schemeClr val="bg1"/>
                </a:solidFill>
              </a:rPr>
              <a:t>ReadAllText</a:t>
            </a:r>
            <a:r>
              <a:rPr lang="en-US" sz="2799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2397" y="4827104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lines = File.</a:t>
            </a:r>
            <a:r>
              <a:rPr lang="en-US" sz="2799" dirty="0">
                <a:solidFill>
                  <a:schemeClr val="bg1"/>
                </a:solidFill>
              </a:rPr>
              <a:t>ReadAllLines</a:t>
            </a:r>
            <a:r>
              <a:rPr lang="en-US" sz="2799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25311-C649-4F3C-BEC6-C82B4D5F4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5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noProof="1"/>
              <a:t>Пише </a:t>
            </a:r>
            <a:r>
              <a:rPr lang="en-US" sz="3350" b="1" noProof="1">
                <a:solidFill>
                  <a:schemeClr val="bg1"/>
                </a:solidFill>
              </a:rPr>
              <a:t>низ </a:t>
            </a:r>
            <a:r>
              <a:rPr lang="en-US" sz="3350" noProof="1"/>
              <a:t>към текстов файл:</a:t>
            </a:r>
            <a:endParaRPr lang="bg-BG" sz="3350" dirty="0"/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1799"/>
              </a:spcBef>
            </a:pPr>
            <a:r>
              <a:rPr lang="en-US" sz="3350" noProof="1"/>
              <a:t>Пише </a:t>
            </a:r>
            <a:r>
              <a:rPr lang="en-US" sz="3350" b="1" noProof="1">
                <a:solidFill>
                  <a:schemeClr val="bg1"/>
                </a:solidFill>
              </a:rPr>
              <a:t>редица </a:t>
            </a:r>
            <a:r>
              <a:rPr lang="en-US" sz="3350" noProof="1"/>
              <a:t>от низове в текстов файл, разделени с ред:</a:t>
            </a:r>
            <a:endParaRPr lang="en-US" sz="3350" noProof="1">
              <a:cs typeface="Calibri"/>
            </a:endParaRPr>
          </a:p>
          <a:p>
            <a:pPr marL="360045" indent="-360045">
              <a:spcBef>
                <a:spcPts val="0"/>
              </a:spcBef>
            </a:pPr>
            <a:endParaRPr lang="en-US" noProof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0"/>
              </a:spcBef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Добавя </a:t>
            </a:r>
            <a:r>
              <a:rPr lang="en-US" sz="3350" noProof="1">
                <a:solidFill>
                  <a:srgbClr val="234465"/>
                </a:solidFill>
              </a:rPr>
              <a:t>допълнителен текст към с</a:t>
            </a:r>
            <a:r>
              <a:rPr lang="bg-BG" sz="3350" noProof="1">
                <a:solidFill>
                  <a:srgbClr val="234465"/>
                </a:solidFill>
              </a:rPr>
              <a:t>ъ</a:t>
            </a:r>
            <a:r>
              <a:rPr lang="en-US" sz="3350" noProof="1">
                <a:solidFill>
                  <a:srgbClr val="234465"/>
                </a:solidFill>
              </a:rPr>
              <a:t>ществуващ файл</a:t>
            </a:r>
            <a:r>
              <a:rPr lang="en-US" sz="3350" noProof="1"/>
              <a:t>:</a:t>
            </a:r>
            <a:endParaRPr lang="en-US" sz="3350" noProof="1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Писане на текстов файл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7210" y="3515273"/>
            <a:ext cx="10817582" cy="993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string[] </a:t>
            </a:r>
            <a:r>
              <a:rPr lang="en-US" sz="2399" dirty="0"/>
              <a:t>names = { "peter", "irina", "george", "</a:t>
            </a:r>
            <a:r>
              <a:rPr lang="en-US" sz="2399" noProof="1"/>
              <a:t>maria</a:t>
            </a:r>
            <a:r>
              <a:rPr lang="en-US" sz="2399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WriteAllLines</a:t>
            </a:r>
            <a:r>
              <a:rPr lang="en-US" sz="2399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7210" y="1941947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WriteAllText</a:t>
            </a:r>
            <a:r>
              <a:rPr lang="en-US" sz="2399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7210" y="5408485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AppendAllText</a:t>
            </a:r>
            <a:r>
              <a:rPr lang="en-US" sz="2399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1195DE-2F14-4294-9A37-702E3E391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3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/>
              <a:t>Писане на 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 в текстов файл:</a:t>
            </a:r>
            <a:endParaRPr lang="bg-BG" sz="3350" dirty="0"/>
          </a:p>
          <a:p>
            <a:pPr marL="360045" indent="-360045">
              <a:lnSpc>
                <a:spcPct val="250000"/>
              </a:lnSpc>
            </a:pPr>
            <a:endParaRPr lang="bg-BG" noProof="1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 marL="360045" indent="-360045"/>
            <a:r>
              <a:rPr lang="en-US" sz="3350" noProof="1"/>
              <a:t>Четене на двоичен файл с</a:t>
            </a:r>
            <a:r>
              <a:rPr lang="en-US" sz="3350" noProof="1">
                <a:solidFill>
                  <a:srgbClr val="234465"/>
                </a:solidFill>
              </a:rPr>
              <a:t> 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: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Четене/Писане на двоичен файл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CB94E45-FCD5-47D9-9318-C7D44ED90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8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57" y="1295957"/>
            <a:ext cx="1750910" cy="190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60" y="2438659"/>
            <a:ext cx="1447424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Класа Directory в .NET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6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JSON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Създаване </a:t>
            </a:r>
            <a:r>
              <a:rPr lang="en-US" sz="3350" dirty="0">
                <a:solidFill>
                  <a:srgbClr val="234465"/>
                </a:solidFill>
              </a:rPr>
              <a:t>на</a:t>
            </a:r>
            <a:r>
              <a:rPr lang="en-US" sz="3350" dirty="0"/>
              <a:t> директория (</a:t>
            </a:r>
            <a:r>
              <a:rPr lang="en-US" sz="3350" dirty="0">
                <a:ea typeface="+mn-lt"/>
                <a:cs typeface="+mn-lt"/>
              </a:rPr>
              <a:t>с всичките </a:t>
            </a:r>
            <a:r>
              <a:rPr lang="bg-BG" sz="3350" dirty="0">
                <a:ea typeface="+mn-lt"/>
                <a:cs typeface="+mn-lt"/>
              </a:rPr>
              <a:t>ѝ</a:t>
            </a:r>
            <a:r>
              <a:rPr lang="en-US" sz="3350" dirty="0">
                <a:ea typeface="+mn-lt"/>
                <a:cs typeface="+mn-lt"/>
              </a:rPr>
              <a:t> поддиректории по посочения път</a:t>
            </a:r>
            <a:r>
              <a:rPr lang="en-US" sz="3350" dirty="0"/>
              <a:t>),</a:t>
            </a:r>
            <a:r>
              <a:rPr lang="en-US" sz="3350" dirty="0">
                <a:ea typeface="+mn-lt"/>
                <a:cs typeface="+mn-lt"/>
              </a:rPr>
              <a:t> освен ако вече 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не съществуват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Изтриване </a:t>
            </a:r>
            <a:r>
              <a:rPr lang="en-US" sz="3350" dirty="0">
                <a:solidFill>
                  <a:srgbClr val="234465"/>
                </a:solidFill>
              </a:rPr>
              <a:t>на</a:t>
            </a:r>
            <a:r>
              <a:rPr lang="en-US" sz="3350" dirty="0"/>
              <a:t> директория (със съдържание):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Преместване </a:t>
            </a:r>
            <a:r>
              <a:rPr lang="en-US" sz="3350" dirty="0"/>
              <a:t>на файл от една директория в друга: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Основни операци</a:t>
            </a:r>
            <a:r>
              <a:rPr lang="bg-BG" sz="3950" dirty="0"/>
              <a:t>и</a:t>
            </a:r>
            <a:r>
              <a:rPr lang="en-US" sz="3950" dirty="0"/>
              <a:t> на директори</a:t>
            </a:r>
            <a:r>
              <a:rPr lang="bg-BG" sz="3950" dirty="0"/>
              <a:t>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3390" y="2484247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CreateDirectory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390" y="4039076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Delete</a:t>
            </a:r>
            <a:r>
              <a:rPr lang="en-US" sz="2799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90" y="5543450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Move</a:t>
            </a:r>
            <a:r>
              <a:rPr lang="en-US" sz="2799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EE1743-8692-4126-B16E-84BDD7447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1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  <a:latin typeface="Consolas"/>
              </a:rPr>
              <a:t>GetFiles()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 Връща имената на файловете (включително техния път) в опред</a:t>
            </a:r>
            <a:r>
              <a:rPr lang="bg-BG" sz="3350" dirty="0"/>
              <a:t>е</a:t>
            </a:r>
            <a:r>
              <a:rPr lang="en-US" sz="3350" dirty="0"/>
              <a:t>лена директория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</a:rPr>
              <a:t>GetDirectories()</a:t>
            </a:r>
            <a:r>
              <a:rPr lang="en-US" sz="31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350" dirty="0"/>
              <a:t>– връща имената на подпапките (включително техните пътища) в определена директория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Списък на съдържанието на директорията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3205" y="2529235"/>
            <a:ext cx="8831904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GetFiles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211" y="5142416"/>
            <a:ext cx="8827309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GetDirectories</a:t>
            </a:r>
            <a:r>
              <a:rPr lang="en-US" sz="2799" dirty="0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932B4B-443C-40EB-841A-8E0C98C6E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4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/>
              <a:t>Дадена ви е папка с името </a:t>
            </a:r>
            <a:r>
              <a:rPr lang="en-US" sz="3350" b="1" noProof="1">
                <a:solidFill>
                  <a:schemeClr val="bg1"/>
                </a:solidFill>
              </a:rPr>
              <a:t>TestFolder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Изчислете </a:t>
            </a:r>
            <a:r>
              <a:rPr lang="en-US" sz="3350" b="1" dirty="0">
                <a:solidFill>
                  <a:schemeClr val="bg1"/>
                </a:solidFill>
              </a:rPr>
              <a:t>размер</a:t>
            </a:r>
            <a:r>
              <a:rPr lang="bg-BG" sz="3350" b="1" dirty="0">
                <a:solidFill>
                  <a:schemeClr val="bg1"/>
                </a:solidFill>
              </a:rPr>
              <a:t>а</a:t>
            </a:r>
            <a:r>
              <a:rPr lang="en-US" sz="3350" b="1" dirty="0">
                <a:solidFill>
                  <a:schemeClr val="bg1"/>
                </a:solidFill>
              </a:rPr>
              <a:t> на всички файлове в нея </a:t>
            </a:r>
            <a:br>
              <a:rPr lang="en-US" sz="3350" b="1" dirty="0">
                <a:solidFill>
                  <a:schemeClr val="bg1"/>
                </a:solidFill>
              </a:rPr>
            </a:br>
            <a:r>
              <a:rPr lang="en-US" sz="3350" dirty="0"/>
              <a:t>(включително и подпапките)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/>
              <a:t>Отпечатайте резултат</a:t>
            </a:r>
            <a:r>
              <a:rPr lang="bg-BG" sz="3350" dirty="0"/>
              <a:t>а</a:t>
            </a:r>
            <a:r>
              <a:rPr lang="en-US" sz="3350" dirty="0"/>
              <a:t> в</a:t>
            </a:r>
            <a:r>
              <a:rPr lang="bg-BG" sz="3350" dirty="0"/>
              <a:t>ъв</a:t>
            </a:r>
            <a:r>
              <a:rPr lang="en-US" sz="3350" dirty="0"/>
              <a:t> файла "</a:t>
            </a:r>
            <a:r>
              <a:rPr lang="en-US" sz="3350" b="1" dirty="0">
                <a:solidFill>
                  <a:schemeClr val="bg1"/>
                </a:solidFill>
              </a:rPr>
              <a:t>output.txt</a:t>
            </a:r>
            <a:r>
              <a:rPr lang="en-US" sz="3350" dirty="0"/>
              <a:t>" в мегабайти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Изчисление на размера на папка</a:t>
            </a:r>
            <a:endParaRPr lang="en-US" sz="3950" dirty="0">
              <a:cs typeface="Calibri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936000" y="4824000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3936000" y="5411995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6DD375-018E-4F16-B8E7-08C163DC9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6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</a:t>
            </a:r>
            <a:r>
              <a:rPr lang="en-US" sz="3950" dirty="0">
                <a:ea typeface="+mj-lt"/>
                <a:cs typeface="+mj-lt"/>
              </a:rPr>
              <a:t> Изчисление на размера на папка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22394"/>
            <a:ext cx="3824004" cy="1456356"/>
          </a:xfrm>
          <a:prstGeom prst="wedgeRoundRectCallout">
            <a:avLst>
              <a:gd name="adj1" fmla="val 28296"/>
              <a:gd name="adj2" fmla="val -85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Получаваме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всички файлове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 от дадената папка и нейните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подпапки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4F91F0-98FC-4069-8B0C-EC8A579FC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22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22765B2B-24C7-7681-CCA8-A8ABCACC60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78A5898-4C4E-F6A4-9D7A-AAD4EB69026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ru-RU" dirty="0"/>
              <a:t>б</a:t>
            </a:r>
            <a:r>
              <a:rPr lang="ru-RU" dirty="0">
                <a:effectLst/>
                <a:latin typeface="+mj-lt"/>
              </a:rPr>
              <a:t>инарна сериализация</a:t>
            </a:r>
            <a:endParaRPr lang="bg-BG" dirty="0"/>
          </a:p>
        </p:txBody>
      </p:sp>
      <p:pic>
        <p:nvPicPr>
          <p:cNvPr id="1026" name="Picture 2" descr=" бинарна сериализация">
            <a:extLst>
              <a:ext uri="{FF2B5EF4-FFF2-40B4-BE49-F238E27FC236}">
                <a16:creationId xmlns:a16="http://schemas.microsoft.com/office/drawing/2014/main" id="{777AF67E-7AF7-F4BF-B3A1-116C5BE9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77" y="1386127"/>
            <a:ext cx="2488046" cy="24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3DE09D1-91F7-755B-27E3-BFA55E143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570F0D5-2B16-DF50-B1DF-A8727134F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effectLst/>
                <a:latin typeface="+mj-lt"/>
              </a:rPr>
              <a:t>Бинарната сериализация </a:t>
            </a:r>
            <a:r>
              <a:rPr lang="ru-RU" dirty="0">
                <a:effectLst/>
                <a:latin typeface="+mj-lt"/>
              </a:rPr>
              <a:t>е процес на преобразуване на обекти в поток от байтове, който може бъде</a:t>
            </a:r>
            <a:r>
              <a:rPr lang="en-US" dirty="0">
                <a:effectLst/>
                <a:latin typeface="+mj-lt"/>
              </a:rPr>
              <a:t>:</a:t>
            </a:r>
          </a:p>
          <a:p>
            <a:pPr lvl="1"/>
            <a:r>
              <a:rPr lang="ru-RU" dirty="0">
                <a:effectLst/>
                <a:latin typeface="+mj-lt"/>
              </a:rPr>
              <a:t>съхраняван </a:t>
            </a:r>
            <a:endParaRPr lang="en-US" dirty="0">
              <a:latin typeface="+mj-lt"/>
            </a:endParaRPr>
          </a:p>
          <a:p>
            <a:pPr lvl="1"/>
            <a:r>
              <a:rPr lang="ru-RU" dirty="0">
                <a:effectLst/>
                <a:latin typeface="+mj-lt"/>
              </a:rPr>
              <a:t>предаван по мрежа</a:t>
            </a:r>
            <a:endParaRPr lang="en-US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  <a:latin typeface="+mj-lt"/>
              </a:rPr>
              <a:t>Запазва</a:t>
            </a:r>
            <a:r>
              <a:rPr lang="ru-RU" dirty="0">
                <a:latin typeface="+mj-lt"/>
              </a:rPr>
              <a:t> данни</a:t>
            </a:r>
            <a:r>
              <a:rPr lang="bg-BG" dirty="0">
                <a:latin typeface="+mj-lt"/>
              </a:rPr>
              <a:t>т</a:t>
            </a:r>
            <a:r>
              <a:rPr lang="en-US" dirty="0">
                <a:latin typeface="+mj-lt"/>
              </a:rPr>
              <a:t>e</a:t>
            </a:r>
            <a:r>
              <a:rPr lang="ru-RU" dirty="0">
                <a:latin typeface="+mj-lt"/>
              </a:rPr>
              <a:t> в компактен и ефективен формат, който позволява </a:t>
            </a:r>
            <a:r>
              <a:rPr lang="ru-RU" b="1" dirty="0">
                <a:solidFill>
                  <a:schemeClr val="accent1"/>
                </a:solidFill>
                <a:latin typeface="+mj-lt"/>
              </a:rPr>
              <a:t>трансфер</a:t>
            </a:r>
            <a:r>
              <a:rPr lang="ru-RU" dirty="0">
                <a:latin typeface="+mj-lt"/>
              </a:rPr>
              <a:t> и </a:t>
            </a:r>
            <a:r>
              <a:rPr lang="ru-RU" b="1" dirty="0">
                <a:solidFill>
                  <a:schemeClr val="accent1"/>
                </a:solidFill>
                <a:latin typeface="+mj-lt"/>
              </a:rPr>
              <a:t>съхранение</a:t>
            </a:r>
            <a:r>
              <a:rPr lang="ru-RU" dirty="0">
                <a:latin typeface="+mj-lt"/>
              </a:rPr>
              <a:t> на данни между </a:t>
            </a:r>
            <a:r>
              <a:rPr lang="ru-RU" b="1" dirty="0">
                <a:solidFill>
                  <a:schemeClr val="accent1"/>
                </a:solidFill>
                <a:latin typeface="+mj-lt"/>
              </a:rPr>
              <a:t>различни системи</a:t>
            </a:r>
          </a:p>
          <a:p>
            <a:pPr marL="442912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8226258-B904-F140-9076-031BD4ED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+mj-lt"/>
              </a:rPr>
              <a:t>Бинарна сериализация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470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8997786-A794-8BBF-7A84-98CCD293A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E33367B-4618-D7FD-D97E-C568D04A5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+mj-lt"/>
              </a:rPr>
              <a:t>Преимущества </a:t>
            </a:r>
          </a:p>
          <a:p>
            <a:pPr lvl="1"/>
            <a:r>
              <a:rPr lang="ru-RU" dirty="0">
                <a:latin typeface="+mj-lt"/>
              </a:rPr>
              <a:t>Бинарната сериализация е по-бърза от текстовите формати, тъй като няма нужда от преобразуване на данните в символни низове и обратно</a:t>
            </a:r>
          </a:p>
          <a:p>
            <a:r>
              <a:rPr lang="ru-RU" dirty="0">
                <a:latin typeface="+mj-lt"/>
              </a:rPr>
              <a:t>Слабости</a:t>
            </a:r>
          </a:p>
          <a:p>
            <a:pPr lvl="1"/>
            <a:r>
              <a:rPr lang="ru-RU" b="0" i="0" dirty="0">
                <a:effectLst/>
                <a:latin typeface="+mj-lt"/>
              </a:rPr>
              <a:t>Бинараната сериализация трябва да се избягва, поради възможността от злоупотреби. За повече информация:</a:t>
            </a:r>
            <a:r>
              <a:rPr lang="en-US" b="0" i="0" dirty="0">
                <a:effectLst/>
                <a:latin typeface="+mj-lt"/>
              </a:rPr>
              <a:t>https://aka.ms/binaryformatter</a:t>
            </a:r>
            <a:endParaRPr lang="ru-RU" dirty="0">
              <a:latin typeface="+mj-lt"/>
            </a:endParaRPr>
          </a:p>
          <a:p>
            <a:pPr marL="442912" lvl="1" indent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C3525D3-1E1D-677D-3DAF-37B4F0FA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100" dirty="0"/>
              <a:t>Преимущества и слабости на бинарната сериализация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5729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  <a:r>
              <a:rPr lang="bg-BG" dirty="0"/>
              <a:t> е: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Универсална нотация </a:t>
            </a:r>
            <a:r>
              <a:rPr lang="ru-RU" dirty="0"/>
              <a:t>(формат / език на данни) за описване на структурирани данни с помощта на текст с етикети 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Проектиран за съхраняване и </a:t>
            </a:r>
            <a:r>
              <a:rPr lang="bg-BG" b="1" dirty="0">
                <a:solidFill>
                  <a:schemeClr val="accent1"/>
                </a:solidFill>
              </a:rPr>
              <a:t>пренос</a:t>
            </a:r>
            <a:r>
              <a:rPr lang="bg-BG" dirty="0"/>
              <a:t> на данни</a:t>
            </a:r>
            <a:endParaRPr lang="ru-RU" dirty="0"/>
          </a:p>
          <a:p>
            <a:pPr lvl="1"/>
            <a:r>
              <a:rPr lang="ru-RU" dirty="0"/>
              <a:t>Данните се съхраняват заедно с</a:t>
            </a:r>
            <a:r>
              <a:rPr lang="en-US" dirty="0"/>
              <a:t> </a:t>
            </a:r>
            <a:r>
              <a:rPr lang="bg-BG" dirty="0"/>
              <a:t>техните</a:t>
            </a:r>
            <a:r>
              <a:rPr lang="ru-RU" dirty="0"/>
              <a:t> мета-данни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XML?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</a:t>
            </a:r>
            <a:r>
              <a:rPr lang="bg-BG" dirty="0"/>
              <a:t>Пример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0" y="1599081"/>
            <a:ext cx="2661701" cy="1289919"/>
          </a:xfrm>
          <a:prstGeom prst="wedgeRoundRectCallout">
            <a:avLst>
              <a:gd name="adj1" fmla="val 75087"/>
              <a:gd name="adj2" fmla="val 15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двойка от ключ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957258"/>
            <a:ext cx="2026738" cy="1328023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Главен таг /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461820"/>
            <a:ext cx="1752601" cy="919401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Затварящ таг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318848"/>
            <a:ext cx="2362201" cy="919401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на елемент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310000"/>
            <a:ext cx="1828802" cy="919401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Отварящ таг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10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Четим за човека и машината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Базиран на обекти от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Независим за разработващата среда и езика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JSON </a:t>
            </a:r>
            <a:r>
              <a:rPr lang="bg-BG" dirty="0"/>
              <a:t>данните се състоят от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Стойност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число</a:t>
            </a:r>
            <a:r>
              <a:rPr lang="en-US" dirty="0"/>
              <a:t>, </a:t>
            </a:r>
            <a:r>
              <a:rPr lang="bg-BG" dirty="0"/>
              <a:t>и др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Двойки ключ</a:t>
            </a:r>
            <a:r>
              <a:rPr lang="en-US" dirty="0"/>
              <a:t>-</a:t>
            </a:r>
            <a:r>
              <a:rPr lang="bg-BG" dirty="0"/>
              <a:t>стойност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bg-BG" b="1" dirty="0">
                <a:solidFill>
                  <a:schemeClr val="bg1"/>
                </a:solidFill>
              </a:rPr>
              <a:t>ключ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dirty="0"/>
              <a:t>Масиви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1,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формат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7104123" y="3489446"/>
            <a:ext cx="496034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7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Хедър</a:t>
            </a:r>
            <a:r>
              <a:rPr lang="en-US" dirty="0"/>
              <a:t> – </a:t>
            </a:r>
            <a:r>
              <a:rPr lang="bg-BG" dirty="0"/>
              <a:t>дефинира версията и кодирането на знаци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en-US" dirty="0"/>
              <a:t> – </a:t>
            </a:r>
            <a:r>
              <a:rPr lang="bg-BG" dirty="0"/>
              <a:t>дефиницията на структурата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en-US" dirty="0"/>
              <a:t> – </a:t>
            </a:r>
            <a:r>
              <a:rPr lang="bg-BG" dirty="0"/>
              <a:t>мета данните на елемента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Стойности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</a:t>
            </a:r>
            <a:r>
              <a:rPr lang="bg-BG" dirty="0"/>
              <a:t>елемент</a:t>
            </a:r>
            <a:r>
              <a:rPr lang="en-US" dirty="0"/>
              <a:t> –</a:t>
            </a:r>
            <a:r>
              <a:rPr lang="bg-BG" dirty="0"/>
              <a:t> задължително е да има </a:t>
            </a:r>
            <a:r>
              <a:rPr lang="bg-BG" b="1" dirty="0">
                <a:solidFill>
                  <a:schemeClr val="accent1"/>
                </a:solidFill>
              </a:rPr>
              <a:t>само един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-11177" y="4656433"/>
            <a:ext cx="2696900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елемента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2021292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6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За да запишете XDocument във файл с настройки по подразбиране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За да деактивирате автоматичното подравняване:</a:t>
            </a:r>
            <a:endParaRPr lang="en-US" dirty="0"/>
          </a:p>
          <a:p>
            <a:endParaRPr lang="en-US" dirty="0"/>
          </a:p>
          <a:p>
            <a:r>
              <a:rPr lang="bg-BG" dirty="0"/>
              <a:t>Сериализиране на </a:t>
            </a:r>
            <a:r>
              <a:rPr lang="bg-BG" b="1" dirty="0">
                <a:solidFill>
                  <a:schemeClr val="accent1"/>
                </a:solidFill>
              </a:rPr>
              <a:t>всякакъв обект </a:t>
            </a:r>
            <a:r>
              <a:rPr lang="bg-BG" dirty="0"/>
              <a:t>във файл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Сериализиране на </a:t>
            </a:r>
            <a:r>
              <a:rPr lang="en-US" dirty="0"/>
              <a:t>xml </a:t>
            </a:r>
            <a:r>
              <a:rPr lang="bg-BG" dirty="0"/>
              <a:t>във файлове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064" y="233697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5369" y="3745428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064" y="5112500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62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Десериализиране на обект от низов </a:t>
            </a:r>
            <a:r>
              <a:rPr lang="en-US" dirty="0"/>
              <a:t>XML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Конкретизиране на </a:t>
            </a:r>
            <a:r>
              <a:rPr lang="bg-BG" b="1" dirty="0">
                <a:solidFill>
                  <a:schemeClr val="bg1"/>
                </a:solidFill>
              </a:rPr>
              <a:t>стойността на атрибута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Десериализиране на</a:t>
            </a:r>
            <a:r>
              <a:rPr lang="en-US" dirty="0"/>
              <a:t> XML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низов </a:t>
            </a:r>
            <a:r>
              <a:rPr lang="en-US" dirty="0"/>
              <a:t>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399" y="1831085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9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JSON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Четим за човека и машината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Базиран на обекти от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Независим за разработващата среда и езика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JSON </a:t>
            </a:r>
            <a:r>
              <a:rPr lang="bg-BG" dirty="0"/>
              <a:t>данните се състоят от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Стойност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число</a:t>
            </a:r>
            <a:r>
              <a:rPr lang="en-US" dirty="0"/>
              <a:t>, </a:t>
            </a:r>
            <a:r>
              <a:rPr lang="bg-BG" dirty="0"/>
              <a:t>и др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Двойки ключ</a:t>
            </a:r>
            <a:r>
              <a:rPr lang="en-US" dirty="0"/>
              <a:t>-</a:t>
            </a:r>
            <a:r>
              <a:rPr lang="bg-BG" dirty="0"/>
              <a:t>стойност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bg-BG" b="1" dirty="0">
                <a:solidFill>
                  <a:schemeClr val="bg1"/>
                </a:solidFill>
              </a:rPr>
              <a:t>ключ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dirty="0"/>
              <a:t>Масиви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1,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формат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98168" y="1359000"/>
            <a:ext cx="496034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"Pesho",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3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.NET </a:t>
            </a:r>
            <a:r>
              <a:rPr lang="bg-BG" sz="3200" dirty="0"/>
              <a:t>има вградена поддръжка за </a:t>
            </a:r>
            <a:r>
              <a:rPr lang="en-US" sz="3200" dirty="0"/>
              <a:t>JSON </a:t>
            </a: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System.Text.Json 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en-US" sz="3200" dirty="0"/>
              <a:t> NuGet Package</a:t>
            </a:r>
          </a:p>
          <a:p>
            <a:endParaRPr lang="en-US" sz="3200" u="sng" dirty="0"/>
          </a:p>
          <a:p>
            <a:endParaRPr lang="en-US" sz="3200" u="sng" dirty="0"/>
          </a:p>
          <a:p>
            <a:pPr lvl="1"/>
            <a:r>
              <a:rPr lang="bg-BG" sz="3200" dirty="0"/>
              <a:t>Поддържа сериализация и десериализация на обекти </a:t>
            </a:r>
          </a:p>
          <a:p>
            <a:pPr>
              <a:spcBef>
                <a:spcPts val="200"/>
              </a:spcBef>
            </a:pPr>
            <a:r>
              <a:rPr lang="bg-BG" sz="3200" dirty="0"/>
              <a:t>Трябва да включите във вашият </a:t>
            </a:r>
            <a:br>
              <a:rPr lang="bg-BG" sz="3200" dirty="0"/>
            </a:br>
            <a:r>
              <a:rPr lang="bg-BG" sz="3200" dirty="0"/>
              <a:t>проект</a:t>
            </a:r>
            <a:r>
              <a:rPr lang="en-US" sz="3200" b="1" noProof="1">
                <a:solidFill>
                  <a:schemeClr val="bg1"/>
                </a:solidFill>
              </a:rPr>
              <a:t> namespace</a:t>
            </a:r>
            <a:r>
              <a:rPr lang="bg-BG" sz="3200" b="1" noProof="1">
                <a:solidFill>
                  <a:schemeClr val="bg1"/>
                </a:solidFill>
              </a:rPr>
              <a:t>-овете</a:t>
            </a:r>
            <a:r>
              <a:rPr lang="en-US" sz="3200" dirty="0"/>
              <a:t> :</a:t>
            </a:r>
          </a:p>
          <a:p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Вградена поддържка на </a:t>
            </a:r>
            <a:r>
              <a:rPr lang="en-US" dirty="0"/>
              <a:t>JSON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451000" y="5664178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207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1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bg-BG" dirty="0"/>
              <a:t>Сериализоторът</a:t>
            </a:r>
            <a:r>
              <a:rPr lang="en-US" dirty="0"/>
              <a:t> System.Text.Json </a:t>
            </a:r>
            <a:r>
              <a:rPr lang="bg-BG" dirty="0"/>
              <a:t>може да чете и да пише </a:t>
            </a:r>
            <a:r>
              <a:rPr lang="en-US" dirty="0"/>
              <a:t>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Сериализация на</a:t>
            </a:r>
            <a:r>
              <a:rPr lang="en-US" dirty="0"/>
              <a:t> 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2349000"/>
            <a:ext cx="105525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Console.WriteLine(weatherInfo);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3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JSON </a:t>
            </a:r>
            <a:r>
              <a:rPr lang="bg-BG" dirty="0"/>
              <a:t>файлове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Сериализация на</a:t>
            </a:r>
            <a:r>
              <a:rPr lang="en-US" dirty="0"/>
              <a:t> JSON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92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Десериализация на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За да десериализираме от файл, може да го прочетем и да използваме метода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Deserialize</a:t>
            </a:r>
            <a:r>
              <a:rPr lang="bg-BG" sz="3200" b="1" dirty="0">
                <a:solidFill>
                  <a:schemeClr val="bg1"/>
                </a:solidFill>
                <a:effectLst/>
              </a:rPr>
              <a:t>&lt;&gt;()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280" y="1292720"/>
            <a:ext cx="11762187" cy="5541940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Стриймовете </a:t>
            </a:r>
            <a:r>
              <a:rPr lang="en-US" sz="3400" dirty="0">
                <a:solidFill>
                  <a:schemeClr val="bg2"/>
                </a:solidFill>
              </a:rPr>
              <a:t>са подредена редица от битове</a:t>
            </a:r>
            <a:endParaRPr lang="bg-BG" dirty="0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Могат да бъдат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четени</a:t>
            </a:r>
            <a:r>
              <a:rPr lang="en-US" sz="3200" dirty="0">
                <a:solidFill>
                  <a:schemeClr val="bg2"/>
                </a:solidFill>
              </a:rPr>
              <a:t> или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писани</a:t>
            </a:r>
            <a:endParaRPr lang="bg-BG" sz="3200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Винаги затваряйте стрийм с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 </a:t>
            </a:r>
            <a:r>
              <a:rPr lang="en-US" sz="3200" dirty="0">
                <a:solidFill>
                  <a:schemeClr val="bg2"/>
                </a:solidFill>
              </a:rPr>
              <a:t>или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using(…)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Използвайте 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/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за текстови данни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noProof="1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да четете/пишете двоичен файл</a:t>
            </a:r>
            <a:endParaRPr lang="bg-BG" sz="34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GB" sz="3400" dirty="0">
                <a:solidFill>
                  <a:schemeClr val="bg2"/>
                </a:solidFill>
              </a:rPr>
              <a:t>класа 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 да четете/пишете файл наведнъж</a:t>
            </a:r>
            <a:endParaRPr lang="en-GB" sz="34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GB" sz="3400" dirty="0">
                <a:solidFill>
                  <a:schemeClr val="bg2"/>
                </a:solidFill>
              </a:rPr>
              <a:t>класа 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за работа с директории</a:t>
            </a:r>
            <a:endParaRPr lang="bg-BG" sz="3400" dirty="0">
              <a:solidFill>
                <a:schemeClr val="bg2"/>
              </a:solidFill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  <a:cs typeface="Calibri"/>
              </a:rPr>
              <a:t>Сериализация:</a:t>
            </a:r>
          </a:p>
          <a:p>
            <a:pPr marL="886761" lvl="1" indent="-353695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  <a:cs typeface="Calibri"/>
              </a:rPr>
              <a:t>Бинарна</a:t>
            </a:r>
          </a:p>
          <a:p>
            <a:pPr marL="886761" lvl="1" indent="-353695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XML</a:t>
            </a:r>
          </a:p>
          <a:p>
            <a:pPr marL="886761" lvl="1" indent="-353695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JSON</a:t>
            </a:r>
            <a:endParaRPr lang="en-GB" sz="32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01FD43E-DA57-440E-9A77-7C6E70C5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5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/>
          <a:lstStyle/>
          <a:p>
            <a:r>
              <a:rPr lang="en-US" dirty="0"/>
              <a:t>.NET </a:t>
            </a:r>
            <a:r>
              <a:rPr lang="bg-BG" dirty="0"/>
              <a:t>има вградена поддръжка за </a:t>
            </a:r>
            <a:r>
              <a:rPr lang="en-US" dirty="0"/>
              <a:t>JSON </a:t>
            </a:r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System.Text.Json 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в</a:t>
            </a:r>
            <a:r>
              <a:rPr lang="en-US" dirty="0"/>
              <a:t> NuGet Package</a:t>
            </a:r>
          </a:p>
          <a:p>
            <a:endParaRPr lang="en-US" u="sng" dirty="0"/>
          </a:p>
          <a:p>
            <a:endParaRPr lang="en-US" u="sng" dirty="0"/>
          </a:p>
          <a:p>
            <a:pPr lvl="1"/>
            <a:r>
              <a:rPr lang="bg-BG" dirty="0"/>
              <a:t>Поддържа серилизация и десирилизация на обекти </a:t>
            </a:r>
          </a:p>
          <a:p>
            <a:r>
              <a:rPr lang="bg-BG" dirty="0"/>
              <a:t>Трябва да включите във вашият </a:t>
            </a:r>
            <a:br>
              <a:rPr lang="bg-BG" dirty="0"/>
            </a:br>
            <a:r>
              <a:rPr lang="bg-BG" dirty="0"/>
              <a:t>проект</a:t>
            </a:r>
            <a:r>
              <a:rPr lang="en-US" b="1" noProof="1">
                <a:solidFill>
                  <a:schemeClr val="bg1"/>
                </a:solidFill>
              </a:rPr>
              <a:t> namespace</a:t>
            </a:r>
            <a:r>
              <a:rPr lang="bg-BG" b="1" noProof="1">
                <a:solidFill>
                  <a:schemeClr val="bg1"/>
                </a:solidFill>
              </a:rPr>
              <a:t>-овете</a:t>
            </a:r>
            <a:r>
              <a:rPr lang="en-US" dirty="0"/>
              <a:t> 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Вградена поддържка на </a:t>
            </a:r>
            <a:r>
              <a:rPr lang="en-US" dirty="0"/>
              <a:t>JSON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07400" y="5575886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216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bg-BG" dirty="0"/>
              <a:t>Сериализоторът</a:t>
            </a:r>
            <a:r>
              <a:rPr lang="en-US" dirty="0"/>
              <a:t> System.Text.Json </a:t>
            </a:r>
            <a:r>
              <a:rPr lang="bg-BG" dirty="0"/>
              <a:t>може да чете и да пише </a:t>
            </a:r>
            <a:r>
              <a:rPr lang="en-US" dirty="0"/>
              <a:t>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Серилизация на</a:t>
            </a:r>
            <a:r>
              <a:rPr lang="en-US" dirty="0"/>
              <a:t> 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2349000"/>
            <a:ext cx="105525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Console.WriteLine(weatherInfo);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JSON </a:t>
            </a:r>
            <a:r>
              <a:rPr lang="bg-BG" dirty="0"/>
              <a:t>файлове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Серилизация на</a:t>
            </a:r>
            <a:r>
              <a:rPr lang="en-US" dirty="0"/>
              <a:t> JSON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Десирилизация на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За да десиализираме от файл, може да го прочетем и да използваме метода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Deserialize</a:t>
            </a:r>
            <a:r>
              <a:rPr lang="bg-BG" sz="3200" b="1" dirty="0">
                <a:solidFill>
                  <a:schemeClr val="bg1"/>
                </a:solidFill>
                <a:effectLst/>
              </a:rPr>
              <a:t>&lt;&gt;()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858" y="1115654"/>
            <a:ext cx="3580467" cy="27983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Какво е стриймване?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7893</TotalTime>
  <Words>3128</Words>
  <Application>Microsoft Office PowerPoint</Application>
  <PresentationFormat>Широк екран</PresentationFormat>
  <Paragraphs>527</Paragraphs>
  <Slides>51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Стриймове, файлове и директории</vt:lpstr>
      <vt:lpstr>Съдържание</vt:lpstr>
      <vt:lpstr>Какво е JSON</vt:lpstr>
      <vt:lpstr>JSON формат</vt:lpstr>
      <vt:lpstr>Вградена поддържка на JSON</vt:lpstr>
      <vt:lpstr>Серилизация на JSON (1)</vt:lpstr>
      <vt:lpstr>Серилизация на JSON (2)</vt:lpstr>
      <vt:lpstr>Десирилизация на JSON</vt:lpstr>
      <vt:lpstr>Какво е стриймване?</vt:lpstr>
      <vt:lpstr>Какво е стриймване?</vt:lpstr>
      <vt:lpstr>Основи на стриймването</vt:lpstr>
      <vt:lpstr>Стриймове и буфери – примери</vt:lpstr>
      <vt:lpstr>Типове стрийм в .NET</vt:lpstr>
      <vt:lpstr>Четене и писане в C#</vt:lpstr>
      <vt:lpstr>Използване на StreamReader</vt:lpstr>
      <vt:lpstr>Задачи: Нечетни редове</vt:lpstr>
      <vt:lpstr>Решение: Нечетни редове</vt:lpstr>
      <vt:lpstr>Задача: Номерирани редове</vt:lpstr>
      <vt:lpstr>Решение: Номерирани редове</vt:lpstr>
      <vt:lpstr>Try-Catch-Finally – пример</vt:lpstr>
      <vt:lpstr>Четене/Писане на информация от/на файлове</vt:lpstr>
      <vt:lpstr>File Streams</vt:lpstr>
      <vt:lpstr>Писане на текст във файл – пример</vt:lpstr>
      <vt:lpstr>Криптиране/Декрептиране на файл с XOR</vt:lpstr>
      <vt:lpstr>Класа File в .NET</vt:lpstr>
      <vt:lpstr>Четене на текстов файл</vt:lpstr>
      <vt:lpstr>Писане на текстов файл</vt:lpstr>
      <vt:lpstr>Четене/Писане на двоичен файл</vt:lpstr>
      <vt:lpstr>Класа Directory в .NET</vt:lpstr>
      <vt:lpstr>Основни операции на директории</vt:lpstr>
      <vt:lpstr>Списък на съдържанието на директорията</vt:lpstr>
      <vt:lpstr>Задача: Изчисление на размера на папка</vt:lpstr>
      <vt:lpstr>Решение: Изчисление на размера на папка</vt:lpstr>
      <vt:lpstr>Какво е бинарна сериализация</vt:lpstr>
      <vt:lpstr>Бинарна сериализация</vt:lpstr>
      <vt:lpstr>Преимущества и слабости на бинарната сериализация</vt:lpstr>
      <vt:lpstr>Какво е XML?</vt:lpstr>
      <vt:lpstr>Какво е XML?</vt:lpstr>
      <vt:lpstr>XML - Пример</vt:lpstr>
      <vt:lpstr>XML синтаксис</vt:lpstr>
      <vt:lpstr>Сериализиране на xml във файлове</vt:lpstr>
      <vt:lpstr>Десериализиране на XML от низов XML</vt:lpstr>
      <vt:lpstr>Какво е JSON</vt:lpstr>
      <vt:lpstr>JSON формат</vt:lpstr>
      <vt:lpstr>Вградена поддържка на JSON</vt:lpstr>
      <vt:lpstr>Сериализация на JSON (1)</vt:lpstr>
      <vt:lpstr>Сериализация на JSON (2)</vt:lpstr>
      <vt:lpstr>Десериализация на JSON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Streams; Files and Directories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417</cp:revision>
  <dcterms:created xsi:type="dcterms:W3CDTF">2018-05-23T13:08:44Z</dcterms:created>
  <dcterms:modified xsi:type="dcterms:W3CDTF">2023-08-22T12:13:16Z</dcterms:modified>
  <cp:category>© SoftUni – https://softuni.org</cp:category>
</cp:coreProperties>
</file>