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537" r:id="rId4"/>
    <p:sldId id="267" r:id="rId5"/>
    <p:sldId id="268" r:id="rId6"/>
    <p:sldId id="264" r:id="rId7"/>
    <p:sldId id="269" r:id="rId8"/>
    <p:sldId id="423" r:id="rId9"/>
    <p:sldId id="424" r:id="rId10"/>
    <p:sldId id="422" r:id="rId11"/>
    <p:sldId id="568" r:id="rId12"/>
    <p:sldId id="290" r:id="rId13"/>
    <p:sldId id="291" r:id="rId14"/>
    <p:sldId id="535" r:id="rId15"/>
    <p:sldId id="536" r:id="rId16"/>
    <p:sldId id="399" r:id="rId17"/>
    <p:sldId id="576" r:id="rId18"/>
    <p:sldId id="474" r:id="rId19"/>
    <p:sldId id="558" r:id="rId20"/>
    <p:sldId id="574" r:id="rId21"/>
    <p:sldId id="567" r:id="rId22"/>
    <p:sldId id="571" r:id="rId23"/>
    <p:sldId id="586" r:id="rId24"/>
    <p:sldId id="573" r:id="rId25"/>
    <p:sldId id="587" r:id="rId26"/>
    <p:sldId id="588" r:id="rId27"/>
    <p:sldId id="572" r:id="rId28"/>
    <p:sldId id="589" r:id="rId29"/>
    <p:sldId id="299" r:id="rId30"/>
    <p:sldId id="590" r:id="rId31"/>
    <p:sldId id="59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EA1EF70-9C6E-4301-B792-10BBCB4DE6D4}">
          <p14:sldIdLst>
            <p14:sldId id="256"/>
            <p14:sldId id="257"/>
          </p14:sldIdLst>
        </p14:section>
        <p14:section name="Данни" id="{A325E6DD-1BBA-4313-AB1D-EC83B30B5D1F}">
          <p14:sldIdLst>
            <p14:sldId id="537"/>
            <p14:sldId id="267"/>
            <p14:sldId id="268"/>
          </p14:sldIdLst>
        </p14:section>
        <p14:section name="Структура от данни" id="{E7E782ED-2C42-41CE-B6BD-2F94CEB1FF02}">
          <p14:sldIdLst>
            <p14:sldId id="264"/>
            <p14:sldId id="269"/>
            <p14:sldId id="423"/>
            <p14:sldId id="424"/>
            <p14:sldId id="422"/>
          </p14:sldIdLst>
        </p14:section>
        <p14:section name="Линейни структури от данни" id="{90BEC160-A60E-4298-A652-8D212252C507}">
          <p14:sldIdLst>
            <p14:sldId id="568"/>
            <p14:sldId id="290"/>
            <p14:sldId id="291"/>
            <p14:sldId id="535"/>
            <p14:sldId id="536"/>
            <p14:sldId id="399"/>
            <p14:sldId id="576"/>
          </p14:sldIdLst>
        </p14:section>
        <p14:section name="Речници" id="{731E7FE2-D637-452B-B470-A4A9BA2FE20F}">
          <p14:sldIdLst>
            <p14:sldId id="474"/>
            <p14:sldId id="558"/>
            <p14:sldId id="574"/>
            <p14:sldId id="567"/>
          </p14:sldIdLst>
        </p14:section>
        <p14:section name="Сложни структури от данни– Примери" id="{4C94A0BD-A741-4695-A0E1-E1A8D699167E}">
          <p14:sldIdLst>
            <p14:sldId id="571"/>
            <p14:sldId id="586"/>
            <p14:sldId id="573"/>
            <p14:sldId id="587"/>
            <p14:sldId id="588"/>
            <p14:sldId id="572"/>
            <p14:sldId id="589"/>
          </p14:sldIdLst>
        </p14:section>
        <p14:section name="Обобщение" id="{678E0FC1-8CFD-4BFA-8AED-C76752B5743E}">
          <p14:sldIdLst>
            <p14:sldId id="299"/>
            <p14:sldId id="590"/>
            <p14:sldId id="5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109" d="100"/>
          <a:sy n="109" d="100"/>
        </p:scale>
        <p:origin x="606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7.3.2023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0F92739-B44F-4763-BBA3-CBA346B3A8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321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9881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24B861-B249-4616-A130-02C788491D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36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9C5335-D12B-4E7C-8018-126DE1703B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33469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15D7D7-0273-4862-B945-FE8C88139E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4285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0049F6E-B6B0-4D35-99DF-42E5B5CAFA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9816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C583689-C46D-4645-9A43-D5F58FC4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288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4F18B62-E024-4307-96EE-76CA36C956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382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C23983-FA1B-4787-B7CB-03CD465AF1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53347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8407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referencesource/blob/master/mscorlib/system/collections/generic/dictionary.cs" TargetMode="Externa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nuget.org/packages/MoreComplexDataStructures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Данни и структура от данни</a:t>
            </a:r>
            <a:endParaRPr lang="en-US" dirty="0"/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Въведение в структура от данни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 err="1"/>
              <a:t>Софтуерен</a:t>
            </a:r>
            <a:r>
              <a:rPr lang="en-US" sz="2000" dirty="0"/>
              <a:t> </a:t>
            </a:r>
            <a:r>
              <a:rPr lang="en-US" sz="2000" dirty="0" err="1"/>
              <a:t>университет</a:t>
            </a:r>
            <a:endParaRPr lang="en-US" sz="2000" b="0" dirty="0">
              <a:ea typeface="+mn-lt"/>
              <a:cs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800" dirty="0" err="1">
                <a:ea typeface="+mn-lt"/>
                <a:cs typeface="+mn-lt"/>
              </a:rPr>
              <a:t>СофтУни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0"/>
          </p:nvPr>
        </p:nvSpPr>
        <p:spPr>
          <a:xfrm>
            <a:off x="553082" y="5150282"/>
            <a:ext cx="3202918" cy="832591"/>
          </a:xfrm>
        </p:spPr>
        <p:txBody>
          <a:bodyPr/>
          <a:lstStyle/>
          <a:p>
            <a:r>
              <a:rPr lang="en-US" sz="2400" dirty="0" err="1"/>
              <a:t>Преподавателски</a:t>
            </a:r>
            <a:r>
              <a:rPr lang="en-US" sz="2400" dirty="0"/>
              <a:t> </a:t>
            </a:r>
            <a:r>
              <a:rPr lang="en-US" sz="2400" dirty="0" err="1"/>
              <a:t>екип</a:t>
            </a:r>
            <a:endParaRPr lang="en-US" sz="2400" b="0" dirty="0">
              <a:ea typeface="+mn-lt"/>
              <a:cs typeface="+mn-lt"/>
            </a:endParaRPr>
          </a:p>
        </p:txBody>
      </p:sp>
      <p:pic>
        <p:nvPicPr>
          <p:cNvPr id="1026" name="Picture 2" descr="Difference between Linear and Non-linear Data Structures - GeeksforGeeks">
            <a:extLst>
              <a:ext uri="{FF2B5EF4-FFF2-40B4-BE49-F238E27FC236}">
                <a16:creationId xmlns:a16="http://schemas.microsoft.com/office/drawing/2014/main" id="{9B77148F-F4D5-4AAA-A202-AB898E092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237" y="2105737"/>
            <a:ext cx="5619527" cy="248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41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600" dirty="0"/>
              <a:t>Абстрактни типове </a:t>
            </a:r>
            <a:r>
              <a:rPr lang="bg-BG" sz="3600" dirty="0" smtClean="0"/>
              <a:t>данни (АТД)</a:t>
            </a:r>
            <a:r>
              <a:rPr lang="en-US" sz="3599" dirty="0" smtClean="0"/>
              <a:t>:</a:t>
            </a:r>
            <a:endParaRPr lang="en-US" sz="3599" dirty="0"/>
          </a:p>
          <a:p>
            <a:pPr lvl="1">
              <a:lnSpc>
                <a:spcPct val="100000"/>
              </a:lnSpc>
            </a:pPr>
            <a:r>
              <a:rPr lang="bg-BG" sz="3399" dirty="0" smtClean="0"/>
              <a:t>Набор от </a:t>
            </a:r>
            <a:r>
              <a:rPr lang="bg-BG" sz="3399" b="1" dirty="0" smtClean="0">
                <a:solidFill>
                  <a:schemeClr val="bg1"/>
                </a:solidFill>
              </a:rPr>
              <a:t>дефиниции </a:t>
            </a:r>
            <a:r>
              <a:rPr lang="bg-BG" sz="3399" b="1" dirty="0" smtClean="0">
                <a:solidFill>
                  <a:schemeClr val="bg1"/>
                </a:solidFill>
              </a:rPr>
              <a:t>от операции</a:t>
            </a:r>
            <a:endParaRPr lang="en-US" sz="3399" b="1" dirty="0">
              <a:solidFill>
                <a:schemeClr val="bg1"/>
              </a:solidFill>
            </a:endParaRPr>
          </a:p>
          <a:p>
            <a:pPr lvl="2">
              <a:lnSpc>
                <a:spcPct val="100000"/>
              </a:lnSpc>
            </a:pPr>
            <a:r>
              <a:rPr lang="bg-BG" dirty="0" smtClean="0"/>
              <a:t>Дефинира какво можем да правим с структурата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sz="3599" dirty="0" smtClean="0"/>
              <a:t>АТД могат да имат различни </a:t>
            </a:r>
            <a:r>
              <a:rPr lang="bg-BG" sz="3599" b="1" dirty="0" smtClean="0">
                <a:solidFill>
                  <a:schemeClr val="bg1"/>
                </a:solidFill>
              </a:rPr>
              <a:t>имплементации</a:t>
            </a:r>
            <a:r>
              <a:rPr lang="bg-BG" sz="3599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bg-BG" sz="3199" dirty="0" smtClean="0"/>
              <a:t>Различната имплементация може да окаже различна </a:t>
            </a:r>
            <a:r>
              <a:rPr lang="bg-BG" sz="3199" b="1" dirty="0" smtClean="0">
                <a:solidFill>
                  <a:schemeClr val="bg1"/>
                </a:solidFill>
              </a:rPr>
              <a:t>ефективност</a:t>
            </a:r>
            <a:r>
              <a:rPr lang="en-US" sz="3199" dirty="0" smtClean="0"/>
              <a:t>, </a:t>
            </a:r>
            <a:r>
              <a:rPr lang="bg-BG" sz="3199" b="1" dirty="0" smtClean="0">
                <a:solidFill>
                  <a:schemeClr val="bg1"/>
                </a:solidFill>
              </a:rPr>
              <a:t>логика на добавяне</a:t>
            </a:r>
            <a:r>
              <a:rPr lang="en-US" sz="3199" b="1" dirty="0" smtClean="0">
                <a:solidFill>
                  <a:schemeClr val="bg1"/>
                </a:solidFill>
              </a:rPr>
              <a:t> </a:t>
            </a:r>
            <a:r>
              <a:rPr lang="bg-BG" sz="3199" dirty="0" smtClean="0"/>
              <a:t>и</a:t>
            </a:r>
            <a:r>
              <a:rPr lang="en-US" sz="3199" dirty="0" smtClean="0"/>
              <a:t> </a:t>
            </a:r>
            <a:r>
              <a:rPr lang="bg-BG" sz="3199" b="1" dirty="0" smtClean="0">
                <a:solidFill>
                  <a:schemeClr val="bg1"/>
                </a:solidFill>
              </a:rPr>
              <a:t>необходими ресурси</a:t>
            </a:r>
            <a:endParaRPr lang="en-US" sz="3199" b="1" dirty="0">
              <a:solidFill>
                <a:schemeClr val="bg1"/>
              </a:solidFill>
            </a:endParaRP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Абстрактни типове данни (АТД)</a:t>
            </a:r>
            <a:endParaRPr lang="en-US" dirty="0"/>
          </a:p>
        </p:txBody>
      </p:sp>
      <p:pic>
        <p:nvPicPr>
          <p:cNvPr id="4" name="Picture 2" descr="Резултат с изображение за „abstract data“">
            <a:extLst>
              <a:ext uri="{FF2B5EF4-FFF2-40B4-BE49-F238E27FC236}">
                <a16:creationId xmlns:a16="http://schemas.microsoft.com/office/drawing/2014/main" id="{FF75CC6F-EEF5-4304-A093-A0D68C1FE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001" y="983403"/>
            <a:ext cx="2946000" cy="147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8F1B67C-4ADD-41C7-983F-95110E143A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559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Масив и списък</a:t>
            </a:r>
            <a:endParaRPr lang="en-US" dirty="0"/>
          </a:p>
        </p:txBody>
      </p:sp>
      <p:pic>
        <p:nvPicPr>
          <p:cNvPr id="11" name="Picture 10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407" y="1831802"/>
            <a:ext cx="3199189" cy="111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altLang="ko-KR" sz="3600" b="1" dirty="0" smtClean="0">
                <a:solidFill>
                  <a:schemeClr val="bg1"/>
                </a:solidFill>
              </a:rPr>
              <a:t>Масива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altLang="ko-KR" sz="3400" dirty="0" smtClean="0"/>
              <a:t>Заемат малко памет</a:t>
            </a:r>
            <a:endParaRPr lang="en-US" altLang="ko-KR" sz="34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altLang="ko-KR" sz="3400" dirty="0" smtClean="0"/>
              <a:t>Имат </a:t>
            </a:r>
            <a:r>
              <a:rPr lang="bg-BG" altLang="ko-KR" sz="3400" b="1" dirty="0" smtClean="0">
                <a:solidFill>
                  <a:schemeClr val="bg1"/>
                </a:solidFill>
              </a:rPr>
              <a:t>фиксиран размер</a:t>
            </a:r>
            <a:endParaRPr lang="en-US" altLang="ko-KR" sz="34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altLang="ko-KR" sz="3400" dirty="0" smtClean="0"/>
              <a:t>Обикновено</a:t>
            </a:r>
            <a:r>
              <a:rPr lang="en-US" altLang="ko-KR" sz="3400" dirty="0" smtClean="0"/>
              <a:t> </a:t>
            </a:r>
            <a:r>
              <a:rPr lang="bg-BG" altLang="ko-KR" sz="3400" b="1" dirty="0" smtClean="0">
                <a:solidFill>
                  <a:schemeClr val="bg1"/>
                </a:solidFill>
              </a:rPr>
              <a:t>за вградени в езиците</a:t>
            </a:r>
            <a:endParaRPr lang="en-US" altLang="ko-KR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altLang="ko-KR" sz="3600" dirty="0" smtClean="0"/>
              <a:t>Много колекции са създадени чрез имплементация на масиви</a:t>
            </a:r>
            <a:endParaRPr lang="en-US" altLang="ko-KR" sz="36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399" b="1" dirty="0">
                <a:solidFill>
                  <a:schemeClr val="bg1"/>
                </a:solidFill>
              </a:rPr>
              <a:t>List&lt;T&gt;</a:t>
            </a:r>
            <a:r>
              <a:rPr lang="en-US" altLang="ko-KR" sz="3399" dirty="0"/>
              <a:t> </a:t>
            </a:r>
            <a:r>
              <a:rPr lang="bg-BG" altLang="ko-KR" sz="3399" dirty="0" smtClean="0"/>
              <a:t>в</a:t>
            </a:r>
            <a:r>
              <a:rPr lang="en-US" altLang="ko-KR" sz="3399" dirty="0" smtClean="0"/>
              <a:t> </a:t>
            </a:r>
            <a:r>
              <a:rPr lang="en-US" altLang="ko-KR" sz="3399" dirty="0"/>
              <a:t>C#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399" b="1" dirty="0">
                <a:solidFill>
                  <a:schemeClr val="bg1"/>
                </a:solidFill>
              </a:rPr>
              <a:t>Queue&lt;T&gt;</a:t>
            </a:r>
            <a:r>
              <a:rPr lang="en-US" altLang="ko-KR" sz="3399" dirty="0"/>
              <a:t> </a:t>
            </a:r>
            <a:r>
              <a:rPr lang="bg-BG" altLang="ko-KR" sz="3399" dirty="0" smtClean="0"/>
              <a:t>в</a:t>
            </a:r>
            <a:r>
              <a:rPr lang="en-US" altLang="ko-KR" sz="3399" dirty="0" smtClean="0"/>
              <a:t> </a:t>
            </a:r>
            <a:r>
              <a:rPr lang="en-US" altLang="ko-KR" sz="3399" dirty="0"/>
              <a:t>C#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399" b="1" dirty="0">
                <a:solidFill>
                  <a:schemeClr val="bg1"/>
                </a:solidFill>
              </a:rPr>
              <a:t>Stack&lt;T&gt; </a:t>
            </a:r>
            <a:r>
              <a:rPr lang="bg-BG" altLang="ko-KR" sz="3399" dirty="0"/>
              <a:t>в</a:t>
            </a:r>
            <a:r>
              <a:rPr lang="en-US" altLang="ko-KR" sz="3399" dirty="0" smtClean="0"/>
              <a:t> </a:t>
            </a:r>
            <a:r>
              <a:rPr lang="en-US" altLang="ko-KR" sz="3399" dirty="0"/>
              <a:t>C#</a:t>
            </a:r>
          </a:p>
          <a:p>
            <a:pPr lvl="1">
              <a:buClr>
                <a:schemeClr val="tx1"/>
              </a:buClr>
            </a:pPr>
            <a:endParaRPr lang="en-US" altLang="ko-KR" sz="3399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 smtClean="0"/>
              <a:t>Масиви – структура от данни</a:t>
            </a:r>
            <a:endParaRPr lang="bg-BG" dirty="0"/>
          </a:p>
        </p:txBody>
      </p:sp>
      <p:pic>
        <p:nvPicPr>
          <p:cNvPr id="1026" name="Picture 2" descr="Python - Arrays - Tutorialspoint">
            <a:extLst>
              <a:ext uri="{FF2B5EF4-FFF2-40B4-BE49-F238E27FC236}">
                <a16:creationId xmlns:a16="http://schemas.microsoft.com/office/drawing/2014/main" id="{881D9384-9087-41DB-A381-91E364BD7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165" y="1449516"/>
            <a:ext cx="6260502" cy="1535313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C436ED0-9D07-40D1-97D3-3C56A2E1DE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055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altLang="ko-KR" sz="3299" dirty="0" smtClean="0"/>
              <a:t>Масива използва</a:t>
            </a:r>
            <a:r>
              <a:rPr lang="en-US" altLang="ko-KR" sz="3299" dirty="0" smtClean="0"/>
              <a:t> </a:t>
            </a:r>
            <a:r>
              <a:rPr lang="bg-BG" altLang="ko-KR" sz="3299" b="1" dirty="0" smtClean="0">
                <a:solidFill>
                  <a:schemeClr val="bg1"/>
                </a:solidFill>
              </a:rPr>
              <a:t>единичен блок от паметта</a:t>
            </a:r>
            <a:endParaRPr lang="en-US" altLang="ko-KR" sz="3299" b="1" dirty="0">
              <a:solidFill>
                <a:schemeClr val="bg1"/>
              </a:solidFill>
            </a:endParaRPr>
          </a:p>
          <a:p>
            <a:endParaRPr lang="en-US" altLang="ko-KR" sz="3299" dirty="0"/>
          </a:p>
          <a:p>
            <a:r>
              <a:rPr lang="bg-BG" altLang="ko-KR" sz="3299" dirty="0" smtClean="0"/>
              <a:t>Използва общо </a:t>
            </a:r>
            <a:r>
              <a:rPr lang="bg-BG" altLang="ko-KR" sz="3299" b="1" dirty="0" smtClean="0">
                <a:solidFill>
                  <a:schemeClr val="bg1"/>
                </a:solidFill>
              </a:rPr>
              <a:t>указателя на масив</a:t>
            </a:r>
            <a:r>
              <a:rPr lang="en-US" altLang="ko-KR" sz="3299" b="1" dirty="0" smtClean="0">
                <a:solidFill>
                  <a:schemeClr val="bg1"/>
                </a:solidFill>
              </a:rPr>
              <a:t>+ </a:t>
            </a:r>
            <a:r>
              <a:rPr lang="en-US" altLang="ko-KR" sz="3299" b="1" dirty="0">
                <a:solidFill>
                  <a:schemeClr val="bg1"/>
                </a:solidFill>
              </a:rPr>
              <a:t>(N * </a:t>
            </a:r>
            <a:r>
              <a:rPr lang="bg-BG" altLang="ko-KR" sz="3299" b="1" dirty="0" smtClean="0">
                <a:solidFill>
                  <a:schemeClr val="bg1"/>
                </a:solidFill>
              </a:rPr>
              <a:t>елемент</a:t>
            </a:r>
            <a:r>
              <a:rPr lang="en-US" altLang="ko-KR" sz="3299" b="1" dirty="0" smtClean="0">
                <a:solidFill>
                  <a:schemeClr val="bg1"/>
                </a:solidFill>
              </a:rPr>
              <a:t>/</a:t>
            </a:r>
            <a:r>
              <a:rPr lang="bg-BG" altLang="ko-KR" sz="3299" b="1" dirty="0" smtClean="0">
                <a:solidFill>
                  <a:schemeClr val="bg1"/>
                </a:solidFill>
              </a:rPr>
              <a:t>размера на указателя</a:t>
            </a:r>
            <a:r>
              <a:rPr lang="en-US" altLang="ko-KR" sz="3299" b="1" dirty="0" smtClean="0">
                <a:solidFill>
                  <a:schemeClr val="bg1"/>
                </a:solidFill>
              </a:rPr>
              <a:t>)</a:t>
            </a:r>
            <a:endParaRPr lang="en-US" altLang="ko-KR" sz="3299" b="1" dirty="0">
              <a:solidFill>
                <a:schemeClr val="bg1"/>
              </a:solidFill>
            </a:endParaRPr>
          </a:p>
          <a:p>
            <a:endParaRPr lang="en-US" altLang="ko-KR" sz="3299" dirty="0"/>
          </a:p>
          <a:p>
            <a:endParaRPr lang="en-US" altLang="ko-KR" sz="3299" dirty="0"/>
          </a:p>
          <a:p>
            <a:endParaRPr lang="en-US" altLang="ko-KR" sz="3299" dirty="0"/>
          </a:p>
          <a:p>
            <a:pPr>
              <a:buClr>
                <a:schemeClr val="tx1"/>
              </a:buClr>
            </a:pPr>
            <a:r>
              <a:rPr lang="bg-BG" altLang="ko-KR" sz="3299" b="1" dirty="0" smtClean="0">
                <a:solidFill>
                  <a:schemeClr val="bg1"/>
                </a:solidFill>
              </a:rPr>
              <a:t>Адреса на масива </a:t>
            </a:r>
            <a:r>
              <a:rPr lang="en-US" altLang="ko-KR" sz="3299" b="1" dirty="0" smtClean="0"/>
              <a:t>+</a:t>
            </a:r>
            <a:r>
              <a:rPr lang="en-US" altLang="ko-KR" sz="3299" b="1" dirty="0" smtClean="0">
                <a:solidFill>
                  <a:schemeClr val="bg1"/>
                </a:solidFill>
              </a:rPr>
              <a:t> (</a:t>
            </a:r>
            <a:r>
              <a:rPr lang="bg-BG" altLang="ko-KR" sz="3299" b="1" dirty="0" smtClean="0">
                <a:solidFill>
                  <a:schemeClr val="bg1"/>
                </a:solidFill>
              </a:rPr>
              <a:t>индекса на елемента</a:t>
            </a:r>
            <a:r>
              <a:rPr lang="en-US" altLang="ko-KR" sz="3299" b="1" dirty="0" smtClean="0">
                <a:solidFill>
                  <a:schemeClr val="bg1"/>
                </a:solidFill>
              </a:rPr>
              <a:t> </a:t>
            </a:r>
            <a:r>
              <a:rPr lang="en-US" altLang="ko-KR" sz="3299" b="1" dirty="0"/>
              <a:t>*</a:t>
            </a:r>
            <a:r>
              <a:rPr lang="en-US" altLang="ko-KR" sz="3299" b="1" dirty="0">
                <a:solidFill>
                  <a:schemeClr val="bg1"/>
                </a:solidFill>
              </a:rPr>
              <a:t> </a:t>
            </a:r>
            <a:r>
              <a:rPr lang="bg-BG" altLang="ko-KR" sz="3299" b="1" dirty="0" smtClean="0">
                <a:solidFill>
                  <a:schemeClr val="bg1"/>
                </a:solidFill>
              </a:rPr>
              <a:t>размер</a:t>
            </a:r>
            <a:r>
              <a:rPr lang="en-US" altLang="ko-KR" sz="3299" b="1" dirty="0" smtClean="0">
                <a:solidFill>
                  <a:schemeClr val="bg1"/>
                </a:solidFill>
              </a:rPr>
              <a:t>) </a:t>
            </a:r>
            <a:r>
              <a:rPr lang="en-US" altLang="ko-KR" sz="3299" b="1" dirty="0" smtClean="0"/>
              <a:t>=</a:t>
            </a:r>
            <a:r>
              <a:rPr lang="en-US" altLang="ko-KR" sz="3299" b="1" dirty="0" smtClean="0">
                <a:solidFill>
                  <a:schemeClr val="bg1"/>
                </a:solidFill>
              </a:rPr>
              <a:t> </a:t>
            </a:r>
            <a:r>
              <a:rPr lang="bg-BG" altLang="ko-KR" sz="3299" b="1" dirty="0" smtClean="0">
                <a:solidFill>
                  <a:schemeClr val="bg1"/>
                </a:solidFill>
              </a:rPr>
              <a:t>адрес на елемента</a:t>
            </a:r>
            <a:endParaRPr lang="en-US" altLang="ko-KR" sz="3299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bg-BG" altLang="ko-KR" sz="3299" dirty="0" smtClean="0">
                <a:ea typeface="굴림" pitchFamily="50" charset="-127"/>
              </a:rPr>
              <a:t>Масивите имат </a:t>
            </a:r>
            <a:r>
              <a:rPr lang="bg-BG" altLang="ko-KR" sz="3299" b="1" dirty="0" smtClean="0">
                <a:solidFill>
                  <a:schemeClr val="bg1"/>
                </a:solidFill>
                <a:ea typeface="굴림" pitchFamily="50" charset="-127"/>
              </a:rPr>
              <a:t>фиксиран размер</a:t>
            </a:r>
            <a:r>
              <a:rPr lang="en-US" altLang="ko-KR" sz="3299" b="1" dirty="0" smtClean="0">
                <a:solidFill>
                  <a:schemeClr val="bg1"/>
                </a:solidFill>
                <a:ea typeface="굴림" pitchFamily="50" charset="-127"/>
              </a:rPr>
              <a:t> </a:t>
            </a:r>
            <a:r>
              <a:rPr lang="en-US" altLang="ko-KR" sz="3299" dirty="0">
                <a:ea typeface="굴림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3299" dirty="0">
                <a:ea typeface="굴림" pitchFamily="50" charset="-127"/>
              </a:rPr>
              <a:t> </a:t>
            </a:r>
            <a:r>
              <a:rPr lang="bg-BG" altLang="ko-KR" sz="3299" dirty="0" smtClean="0">
                <a:ea typeface="굴림" pitchFamily="50" charset="-127"/>
              </a:rPr>
              <a:t>за да разширим масива,</a:t>
            </a:r>
            <a:r>
              <a:rPr lang="en-US" altLang="ko-KR" sz="3299" dirty="0" smtClean="0">
                <a:ea typeface="굴림" pitchFamily="50" charset="-127"/>
              </a:rPr>
              <a:t> </a:t>
            </a:r>
            <a:r>
              <a:rPr lang="bg-BG" altLang="ko-KR" sz="3299" b="1" dirty="0" smtClean="0">
                <a:solidFill>
                  <a:schemeClr val="bg1"/>
                </a:solidFill>
                <a:ea typeface="굴림" pitchFamily="50" charset="-127"/>
              </a:rPr>
              <a:t>трябва да го копираме</a:t>
            </a:r>
            <a:endParaRPr lang="en-US" altLang="ko-KR" sz="3299" b="1" dirty="0">
              <a:solidFill>
                <a:schemeClr val="bg1"/>
              </a:solidFill>
              <a:ea typeface="굴림" pitchFamily="50" charset="-127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917610"/>
              </p:ext>
            </p:extLst>
          </p:nvPr>
        </p:nvGraphicFramePr>
        <p:xfrm>
          <a:off x="2936563" y="2771735"/>
          <a:ext cx="6356200" cy="18287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5620">
                  <a:extLst>
                    <a:ext uri="{9D8B030D-6E8A-4147-A177-3AD203B41FA5}">
                      <a16:colId xmlns:a16="http://schemas.microsoft.com/office/drawing/2014/main" val="4021378060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1582569307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2072220713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585343737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2863154922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1743315566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392501038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1688695034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2089404228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3283454396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623206920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528579253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138765032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891223651"/>
                  </a:ext>
                </a:extLst>
              </a:tr>
            </a:tbl>
          </a:graphicData>
        </a:graphic>
      </p:graphicFrame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 smtClean="0"/>
              <a:t>Защо масивите са толкова бързи</a:t>
            </a:r>
            <a:r>
              <a:rPr lang="en-US" altLang="ko-KR" dirty="0" smtClean="0"/>
              <a:t>?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3020" y="1758334"/>
            <a:ext cx="1051286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int[] array = { 2, 4, 1, 3, 5 };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786219" y="3248310"/>
            <a:ext cx="3304328" cy="578731"/>
          </a:xfrm>
          <a:prstGeom prst="wedgeRoundRectCallout">
            <a:avLst>
              <a:gd name="adj1" fmla="val -65629"/>
              <a:gd name="adj2" fmla="val 7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 smtClean="0">
                <a:solidFill>
                  <a:srgbClr val="FFFFFF"/>
                </a:solidFill>
              </a:rPr>
              <a:t>Общо</a:t>
            </a:r>
            <a:r>
              <a:rPr lang="en-US" sz="2799" b="1" dirty="0" smtClean="0">
                <a:solidFill>
                  <a:srgbClr val="FFFFFF"/>
                </a:solidFill>
              </a:rPr>
              <a:t>: </a:t>
            </a:r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5 * 4 </a:t>
            </a:r>
            <a:r>
              <a:rPr lang="bg-BG" sz="2799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бита</a:t>
            </a:r>
            <a:endParaRPr lang="en-US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786219" y="1073666"/>
            <a:ext cx="2913973" cy="1055298"/>
          </a:xfrm>
          <a:prstGeom prst="wedgeRoundRectCallout">
            <a:avLst>
              <a:gd name="adj1" fmla="val -69443"/>
              <a:gd name="adj2" fmla="val 668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799" b="1" dirty="0">
                <a:solidFill>
                  <a:srgbClr val="FFFFFF"/>
                </a:solidFill>
              </a:rPr>
              <a:t> </a:t>
            </a:r>
            <a:r>
              <a:rPr lang="bg-BG" sz="2799" b="1" dirty="0" smtClean="0">
                <a:solidFill>
                  <a:srgbClr val="FFFFFF"/>
                </a:solidFill>
              </a:rPr>
              <a:t>има размер от</a:t>
            </a:r>
            <a:r>
              <a:rPr lang="en-US" sz="2799" b="1" dirty="0" smtClean="0">
                <a:solidFill>
                  <a:srgbClr val="FFFFFF"/>
                </a:solidFill>
              </a:rPr>
              <a:t> </a:t>
            </a:r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4 </a:t>
            </a:r>
            <a:r>
              <a:rPr lang="bg-BG" sz="2799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бита</a:t>
            </a:r>
            <a:endParaRPr lang="en-US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41000" y="2771735"/>
            <a:ext cx="2521233" cy="1531882"/>
          </a:xfrm>
          <a:prstGeom prst="wedgeRoundRectCallout">
            <a:avLst>
              <a:gd name="adj1" fmla="val 87242"/>
              <a:gd name="adj2" fmla="val 27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 smtClean="0">
                <a:solidFill>
                  <a:srgbClr val="FFFFFF"/>
                </a:solidFill>
              </a:rPr>
              <a:t>Масива започва от този адрес</a:t>
            </a:r>
            <a:endParaRPr lang="en-US" sz="2799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4C871B0-5790-4B8F-86A6-45D59E221C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446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altLang="ko-KR" b="1" dirty="0" smtClean="0">
                <a:solidFill>
                  <a:schemeClr val="bg1"/>
                </a:solidFill>
                <a:ea typeface="굴림" pitchFamily="50" charset="-127"/>
              </a:rPr>
              <a:t>Динамични</a:t>
            </a:r>
            <a:r>
              <a:rPr lang="en-US" altLang="ko-KR" b="1" dirty="0" smtClean="0">
                <a:solidFill>
                  <a:schemeClr val="bg1"/>
                </a:solidFill>
                <a:ea typeface="굴림" pitchFamily="50" charset="-127"/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  <a:ea typeface="굴림" pitchFamily="50" charset="-127"/>
              </a:rPr>
              <a:t>(</a:t>
            </a:r>
            <a:r>
              <a:rPr lang="bg-BG" altLang="ko-KR" b="1" dirty="0" smtClean="0">
                <a:solidFill>
                  <a:schemeClr val="bg1"/>
                </a:solidFill>
                <a:ea typeface="굴림" pitchFamily="50" charset="-127"/>
              </a:rPr>
              <a:t>оразмеряващи </a:t>
            </a:r>
            <a:r>
              <a:rPr lang="bg-BG" altLang="ko-KR" b="1" dirty="0" smtClean="0">
                <a:solidFill>
                  <a:schemeClr val="bg1"/>
                </a:solidFill>
                <a:ea typeface="굴림" pitchFamily="50" charset="-127"/>
              </a:rPr>
              <a:t>се</a:t>
            </a:r>
            <a:r>
              <a:rPr lang="en-US" altLang="ko-KR" b="1" dirty="0" smtClean="0">
                <a:solidFill>
                  <a:schemeClr val="bg1"/>
                </a:solidFill>
                <a:ea typeface="굴림" pitchFamily="50" charset="-127"/>
              </a:rPr>
              <a:t>) </a:t>
            </a:r>
            <a:r>
              <a:rPr lang="bg-BG" altLang="ko-KR" b="1" dirty="0" smtClean="0">
                <a:solidFill>
                  <a:schemeClr val="bg1"/>
                </a:solidFill>
                <a:ea typeface="굴림" pitchFamily="50" charset="-127"/>
              </a:rPr>
              <a:t>масиви </a:t>
            </a:r>
            <a:r>
              <a:rPr lang="bg-BG" altLang="ko-KR" dirty="0" smtClean="0">
                <a:ea typeface="굴림" pitchFamily="50" charset="-127"/>
              </a:rPr>
              <a:t>имат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bg-BG" altLang="ko-KR" b="1" dirty="0">
                <a:solidFill>
                  <a:schemeClr val="bg1"/>
                </a:solidFill>
                <a:ea typeface="굴림" pitchFamily="50" charset="-127"/>
              </a:rPr>
              <a:t>променлив размер</a:t>
            </a: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bg-BG" altLang="ko-KR" dirty="0">
                <a:ea typeface="굴림" pitchFamily="50" charset="-127"/>
              </a:rPr>
              <a:t>Имплементирани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bg-BG" altLang="ko-KR" b="1" dirty="0" smtClean="0">
                <a:solidFill>
                  <a:schemeClr val="bg1"/>
                </a:solidFill>
                <a:ea typeface="굴림" pitchFamily="50" charset="-127"/>
              </a:rPr>
              <a:t>се </a:t>
            </a:r>
            <a:r>
              <a:rPr lang="bg-BG" altLang="ko-KR" b="1" dirty="0" smtClean="0">
                <a:solidFill>
                  <a:schemeClr val="bg1"/>
                </a:solidFill>
                <a:ea typeface="굴림" pitchFamily="50" charset="-127"/>
              </a:rPr>
              <a:t>с масив</a:t>
            </a: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045594" cy="882654"/>
          </a:xfrm>
        </p:spPr>
        <p:txBody>
          <a:bodyPr>
            <a:normAutofit/>
          </a:bodyPr>
          <a:lstStyle/>
          <a:p>
            <a:r>
              <a:rPr lang="bg-BG" altLang="ko-KR" sz="3200" dirty="0" smtClean="0">
                <a:ea typeface="굴림" pitchFamily="50" charset="-127"/>
              </a:rPr>
              <a:t>Динамични масиви </a:t>
            </a:r>
            <a:r>
              <a:rPr lang="en-US" altLang="ko-KR" sz="3200" dirty="0" smtClean="0">
                <a:ea typeface="굴림" pitchFamily="50" charset="-127"/>
              </a:rPr>
              <a:t>(</a:t>
            </a:r>
            <a:r>
              <a:rPr lang="bg-BG" altLang="ko-KR" sz="3200" dirty="0" smtClean="0">
                <a:ea typeface="굴림" pitchFamily="50" charset="-127"/>
              </a:rPr>
              <a:t>списък</a:t>
            </a:r>
            <a:r>
              <a:rPr lang="en-US" altLang="ko-KR" sz="3200" dirty="0" smtClean="0">
                <a:ea typeface="굴림" pitchFamily="50" charset="-127"/>
              </a:rPr>
              <a:t>): </a:t>
            </a:r>
            <a:r>
              <a:rPr lang="bg-BG" altLang="ko-KR" sz="3200" dirty="0" smtClean="0">
                <a:ea typeface="굴림" pitchFamily="50" charset="-127"/>
              </a:rPr>
              <a:t>преоразмеряване</a:t>
            </a:r>
            <a:r>
              <a:rPr lang="en-US" altLang="ko-KR" sz="3200" dirty="0" smtClean="0">
                <a:ea typeface="굴림" pitchFamily="50" charset="-127"/>
              </a:rPr>
              <a:t> </a:t>
            </a:r>
            <a:r>
              <a:rPr lang="en-US" altLang="ko-KR" sz="3200" dirty="0">
                <a:ea typeface="굴림" pitchFamily="50" charset="-127"/>
              </a:rPr>
              <a:t>+1</a:t>
            </a:r>
            <a:endParaRPr lang="bg-BG" sz="3200" dirty="0"/>
          </a:p>
        </p:txBody>
      </p:sp>
      <p:sp>
        <p:nvSpPr>
          <p:cNvPr id="6" name="Oval 5"/>
          <p:cNvSpPr/>
          <p:nvPr/>
        </p:nvSpPr>
        <p:spPr>
          <a:xfrm>
            <a:off x="1128679" y="3693109"/>
            <a:ext cx="4113728" cy="172096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790239"/>
              </p:ext>
            </p:extLst>
          </p:nvPr>
        </p:nvGraphicFramePr>
        <p:xfrm>
          <a:off x="1678234" y="4134599"/>
          <a:ext cx="3024893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26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60326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11841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603263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  <a:gridCol w="603263">
                  <a:extLst>
                    <a:ext uri="{9D8B030D-6E8A-4147-A177-3AD203B41FA5}">
                      <a16:colId xmlns:a16="http://schemas.microsoft.com/office/drawing/2014/main" val="1173985056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24032" y="4754217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 smtClean="0"/>
              <a:t>Брои</a:t>
            </a:r>
            <a:r>
              <a:rPr lang="en-GB" sz="2799" dirty="0" smtClean="0"/>
              <a:t> </a:t>
            </a:r>
            <a:r>
              <a:rPr lang="en-GB" sz="2799" dirty="0"/>
              <a:t>= 5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6549043" y="3920639"/>
            <a:ext cx="533261" cy="53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/>
          </a:p>
        </p:txBody>
      </p:sp>
      <p:sp>
        <p:nvSpPr>
          <p:cNvPr id="14" name="TextBox 13"/>
          <p:cNvSpPr txBox="1"/>
          <p:nvPr/>
        </p:nvSpPr>
        <p:spPr>
          <a:xfrm>
            <a:off x="5242408" y="3930815"/>
            <a:ext cx="1335148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 smtClean="0"/>
              <a:t>Добавя</a:t>
            </a:r>
            <a:endParaRPr lang="en-GB" sz="2799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0" y="5825143"/>
            <a:ext cx="1809954" cy="45708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799" b="1" dirty="0" smtClean="0">
                <a:latin typeface="Consolas" panose="020B0609020204030204" pitchFamily="49" charset="0"/>
              </a:rPr>
              <a:t>Добавяне</a:t>
            </a:r>
            <a:endParaRPr lang="en-GB" sz="2799" b="1" dirty="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1922844" y="5835113"/>
            <a:ext cx="1684541" cy="45708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799" b="1" dirty="0" smtClean="0">
                <a:latin typeface="Consolas" panose="020B0609020204030204" pitchFamily="49" charset="0"/>
              </a:rPr>
              <a:t>Взимане</a:t>
            </a:r>
            <a:endParaRPr lang="en-GB" sz="2799" b="1" dirty="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3654577" y="5810408"/>
            <a:ext cx="1611078" cy="45708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799" b="1" dirty="0" smtClean="0">
                <a:latin typeface="Consolas" panose="020B0609020204030204" pitchFamily="49" charset="0"/>
              </a:rPr>
              <a:t>Слагане</a:t>
            </a:r>
            <a:endParaRPr lang="en-GB" sz="2799" b="1" dirty="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5321091" y="5778381"/>
            <a:ext cx="2353218" cy="45708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799" b="1" dirty="0" smtClean="0">
                <a:latin typeface="Consolas" panose="020B0609020204030204" pitchFamily="49" charset="0"/>
              </a:rPr>
              <a:t>Премахване</a:t>
            </a:r>
            <a:endParaRPr lang="en-GB" sz="2799" b="1" dirty="0">
              <a:latin typeface="Consolas" panose="020B0609020204030204" pitchFamily="49" charset="0"/>
            </a:endParaRPr>
          </a:p>
        </p:txBody>
      </p:sp>
      <p:cxnSp>
        <p:nvCxnSpPr>
          <p:cNvPr id="15" name="Straight Connector 14"/>
          <p:cNvCxnSpPr>
            <a:cxnSpLocks/>
            <a:stCxn id="7" idx="0"/>
            <a:endCxn id="6" idx="4"/>
          </p:cNvCxnSpPr>
          <p:nvPr/>
        </p:nvCxnSpPr>
        <p:spPr>
          <a:xfrm flipV="1">
            <a:off x="904977" y="5414069"/>
            <a:ext cx="2280566" cy="4110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  <a:stCxn id="16" idx="0"/>
            <a:endCxn id="6" idx="4"/>
          </p:cNvCxnSpPr>
          <p:nvPr/>
        </p:nvCxnSpPr>
        <p:spPr>
          <a:xfrm flipV="1">
            <a:off x="2765115" y="5414069"/>
            <a:ext cx="420428" cy="4210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 flipH="1" flipV="1">
            <a:off x="3221095" y="5443194"/>
            <a:ext cx="1067774" cy="3516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 flipH="1" flipV="1">
            <a:off x="3333041" y="5345300"/>
            <a:ext cx="3077185" cy="4007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: Rounded Corners 40"/>
          <p:cNvSpPr/>
          <p:nvPr/>
        </p:nvSpPr>
        <p:spPr>
          <a:xfrm>
            <a:off x="4768964" y="3158838"/>
            <a:ext cx="3203679" cy="457081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799" b="1" dirty="0" smtClean="0">
                <a:latin typeface="Consolas" panose="020B0609020204030204" pitchFamily="49" charset="0"/>
              </a:rPr>
              <a:t>Списък</a:t>
            </a:r>
            <a:endParaRPr lang="en-GB" sz="2799" b="1" dirty="0">
              <a:latin typeface="Consolas" panose="020B0609020204030204" pitchFamily="49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621584" y="3608111"/>
            <a:ext cx="4113728" cy="172096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823732"/>
              </p:ext>
            </p:extLst>
          </p:nvPr>
        </p:nvGraphicFramePr>
        <p:xfrm>
          <a:off x="7972643" y="4134599"/>
          <a:ext cx="3430856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8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11841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1173985056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4093457758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8826560" y="4749277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 smtClean="0"/>
              <a:t>Брои</a:t>
            </a:r>
            <a:r>
              <a:rPr lang="en-GB" sz="2799" dirty="0" smtClean="0"/>
              <a:t> </a:t>
            </a:r>
            <a:r>
              <a:rPr lang="en-GB" sz="2799" dirty="0"/>
              <a:t>= 6</a:t>
            </a:r>
          </a:p>
        </p:txBody>
      </p:sp>
      <p:sp>
        <p:nvSpPr>
          <p:cNvPr id="466961" name="TextBox 466960"/>
          <p:cNvSpPr txBox="1"/>
          <p:nvPr/>
        </p:nvSpPr>
        <p:spPr>
          <a:xfrm>
            <a:off x="421900" y="6292194"/>
            <a:ext cx="97309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O(n)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174961" y="6292194"/>
            <a:ext cx="97309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O(1)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900811" y="6283028"/>
            <a:ext cx="97309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O(1)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923681" y="6292194"/>
            <a:ext cx="97309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O(n)</a:t>
            </a:r>
          </a:p>
        </p:txBody>
      </p:sp>
      <p:sp>
        <p:nvSpPr>
          <p:cNvPr id="57" name="Arrow: Right 56"/>
          <p:cNvSpPr/>
          <p:nvPr/>
        </p:nvSpPr>
        <p:spPr>
          <a:xfrm flipH="1">
            <a:off x="5546613" y="4530080"/>
            <a:ext cx="533261" cy="53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/>
          </a:p>
        </p:txBody>
      </p:sp>
      <p:sp>
        <p:nvSpPr>
          <p:cNvPr id="58" name="TextBox 57"/>
          <p:cNvSpPr txBox="1"/>
          <p:nvPr/>
        </p:nvSpPr>
        <p:spPr>
          <a:xfrm>
            <a:off x="6099326" y="4540257"/>
            <a:ext cx="1761371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 smtClean="0"/>
              <a:t>Премахва</a:t>
            </a:r>
            <a:endParaRPr lang="en-GB" sz="2799" dirty="0"/>
          </a:p>
        </p:txBody>
      </p:sp>
      <p:sp>
        <p:nvSpPr>
          <p:cNvPr id="29" name="AutoShape 5">
            <a:extLst>
              <a:ext uri="{FF2B5EF4-FFF2-40B4-BE49-F238E27FC236}">
                <a16:creationId xmlns:a16="http://schemas.microsoft.com/office/drawing/2014/main" id="{938182DC-90D6-4346-9FA7-771039119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59" y="2104463"/>
            <a:ext cx="2757728" cy="1531882"/>
          </a:xfrm>
          <a:prstGeom prst="wedgeRoundRectCallout">
            <a:avLst>
              <a:gd name="adj1" fmla="val -39872"/>
              <a:gd name="adj2" fmla="val 1066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 smtClean="0">
                <a:solidFill>
                  <a:schemeClr val="bg2"/>
                </a:solidFill>
                <a:ea typeface="굴림" pitchFamily="50" charset="-127"/>
              </a:rPr>
              <a:t>Новия масив с копиран размер</a:t>
            </a:r>
            <a:endParaRPr lang="en-US" sz="2799" b="1" dirty="0">
              <a:solidFill>
                <a:schemeClr val="bg2"/>
              </a:solidFill>
              <a:ea typeface="굴림" pitchFamily="50" charset="-127"/>
            </a:endParaRPr>
          </a:p>
        </p:txBody>
      </p:sp>
      <p:sp>
        <p:nvSpPr>
          <p:cNvPr id="31" name="Slide Number">
            <a:extLst>
              <a:ext uri="{FF2B5EF4-FFF2-40B4-BE49-F238E27FC236}">
                <a16:creationId xmlns:a16="http://schemas.microsoft.com/office/drawing/2014/main" id="{5D525EC7-05FB-4EB8-84AE-C7137FD24B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9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46" grpId="0" animBg="1"/>
      <p:bldP spid="48" grpId="0"/>
      <p:bldP spid="466961" grpId="0"/>
      <p:bldP spid="54" grpId="0"/>
      <p:bldP spid="55" grpId="0"/>
      <p:bldP spid="56" grpId="0"/>
      <p:bldP spid="57" grpId="0" animBg="1"/>
      <p:bldP spid="58" grpId="0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altLang="ko-KR" dirty="0" smtClean="0">
                <a:ea typeface="굴림" pitchFamily="50" charset="-127"/>
              </a:rPr>
              <a:t>Преоразмеряване на масив</a:t>
            </a:r>
            <a:r>
              <a:rPr lang="en-US" altLang="ko-KR" dirty="0" smtClean="0">
                <a:ea typeface="굴림" pitchFamily="50" charset="-127"/>
              </a:rPr>
              <a:t>: </a:t>
            </a:r>
            <a:r>
              <a:rPr lang="bg-BG" altLang="ko-KR" b="1" dirty="0" smtClean="0">
                <a:solidFill>
                  <a:schemeClr val="bg1"/>
                </a:solidFill>
                <a:ea typeface="굴림" pitchFamily="50" charset="-127"/>
              </a:rPr>
              <a:t>умножава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bg-BG" altLang="ko-KR" dirty="0" smtClean="0">
                <a:ea typeface="굴림" pitchFamily="50" charset="-127"/>
              </a:rPr>
              <a:t>капацитетът, който има</a:t>
            </a:r>
            <a:endParaRPr lang="en-US" altLang="ko-KR" dirty="0"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bg-BG" altLang="ko-KR" dirty="0" smtClean="0">
                <a:ea typeface="굴림" pitchFamily="50" charset="-127"/>
              </a:rPr>
              <a:t>Копирането се извършва за време </a:t>
            </a:r>
            <a:r>
              <a:rPr lang="en-US" altLang="ko-KR" b="1" dirty="0" smtClean="0">
                <a:solidFill>
                  <a:schemeClr val="bg1"/>
                </a:solidFill>
                <a:ea typeface="굴림" pitchFamily="50" charset="-127"/>
              </a:rPr>
              <a:t>log(n)</a:t>
            </a:r>
            <a:r>
              <a:rPr lang="en-US" altLang="ko-KR" dirty="0" smtClean="0">
                <a:ea typeface="굴림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n = 10</a:t>
            </a:r>
            <a:r>
              <a:rPr lang="en-US" altLang="ko-KR" baseline="30000" dirty="0">
                <a:ea typeface="굴림" pitchFamily="50" charset="-127"/>
                <a:sym typeface="Wingdings" panose="05000000000000000000" pitchFamily="2" charset="2"/>
              </a:rPr>
              <a:t>9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, </a:t>
            </a:r>
            <a:r>
              <a:rPr lang="bg-BG" altLang="ko-KR" dirty="0" smtClean="0">
                <a:ea typeface="굴림" pitchFamily="50" charset="-127"/>
                <a:sym typeface="Wingdings" panose="05000000000000000000" pitchFamily="2" charset="2"/>
              </a:rPr>
              <a:t>само</a:t>
            </a:r>
            <a:r>
              <a:rPr lang="en-US" altLang="ko-KR" dirty="0" smtClean="0"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~30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bg-BG" altLang="ko-KR" dirty="0" smtClean="0">
                <a:ea typeface="굴림" pitchFamily="50" charset="-127"/>
                <a:sym typeface="Wingdings" panose="05000000000000000000" pitchFamily="2" charset="2"/>
              </a:rPr>
              <a:t>копия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altLang="ko-KR" sz="2400" dirty="0" smtClean="0">
                <a:ea typeface="굴림" pitchFamily="50" charset="-127"/>
              </a:rPr>
              <a:t>Динамичен масив</a:t>
            </a:r>
            <a:r>
              <a:rPr lang="en-US" altLang="ko-KR" sz="2400" dirty="0" smtClean="0">
                <a:ea typeface="굴림" pitchFamily="50" charset="-127"/>
              </a:rPr>
              <a:t>(</a:t>
            </a:r>
            <a:r>
              <a:rPr lang="bg-BG" altLang="ko-KR" sz="2400" dirty="0" smtClean="0">
                <a:ea typeface="굴림" pitchFamily="50" charset="-127"/>
              </a:rPr>
              <a:t>Списък</a:t>
            </a:r>
            <a:r>
              <a:rPr lang="en-US" altLang="ko-KR" sz="2400" dirty="0" smtClean="0">
                <a:ea typeface="굴림" pitchFamily="50" charset="-127"/>
              </a:rPr>
              <a:t>): </a:t>
            </a:r>
            <a:r>
              <a:rPr lang="bg-BG" altLang="ko-KR" sz="2400" dirty="0">
                <a:ea typeface="굴림" pitchFamily="50" charset="-127"/>
              </a:rPr>
              <a:t>преоразмеряване</a:t>
            </a:r>
            <a:r>
              <a:rPr lang="en-US" altLang="ko-KR" sz="2400" dirty="0" smtClean="0">
                <a:ea typeface="굴림" pitchFamily="50" charset="-127"/>
              </a:rPr>
              <a:t> </a:t>
            </a:r>
            <a:r>
              <a:rPr lang="en-US" altLang="ko-KR" sz="2400" dirty="0">
                <a:ea typeface="굴림" pitchFamily="50" charset="-127"/>
              </a:rPr>
              <a:t>*2 – </a:t>
            </a:r>
            <a:r>
              <a:rPr lang="bg-BG" altLang="ko-KR" sz="2400" dirty="0" smtClean="0">
                <a:ea typeface="굴림" pitchFamily="50" charset="-127"/>
              </a:rPr>
              <a:t>Добавяне</a:t>
            </a:r>
            <a:r>
              <a:rPr lang="en-US" altLang="ko-KR" sz="2400" dirty="0" smtClean="0">
                <a:ea typeface="굴림" pitchFamily="50" charset="-127"/>
              </a:rPr>
              <a:t> </a:t>
            </a:r>
            <a:r>
              <a:rPr lang="en-US" altLang="ko-KR" sz="2400" dirty="0">
                <a:ea typeface="굴림" pitchFamily="50" charset="-127"/>
              </a:rPr>
              <a:t>O(1)</a:t>
            </a:r>
            <a:endParaRPr lang="bg-BG" sz="2400" dirty="0"/>
          </a:p>
        </p:txBody>
      </p:sp>
      <p:sp>
        <p:nvSpPr>
          <p:cNvPr id="5" name="Arrow: Right 4"/>
          <p:cNvSpPr/>
          <p:nvPr/>
        </p:nvSpPr>
        <p:spPr>
          <a:xfrm>
            <a:off x="4131699" y="5747564"/>
            <a:ext cx="533261" cy="53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/>
          </a:p>
        </p:txBody>
      </p:sp>
      <p:sp>
        <p:nvSpPr>
          <p:cNvPr id="14" name="TextBox 13"/>
          <p:cNvSpPr txBox="1"/>
          <p:nvPr/>
        </p:nvSpPr>
        <p:spPr>
          <a:xfrm>
            <a:off x="2419363" y="5757741"/>
            <a:ext cx="174084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 smtClean="0"/>
              <a:t>Добавяне</a:t>
            </a:r>
            <a:endParaRPr lang="en-GB" sz="2799" dirty="0"/>
          </a:p>
        </p:txBody>
      </p:sp>
      <p:sp>
        <p:nvSpPr>
          <p:cNvPr id="41" name="Rectangle: Rounded Corners 40"/>
          <p:cNvSpPr/>
          <p:nvPr/>
        </p:nvSpPr>
        <p:spPr>
          <a:xfrm>
            <a:off x="5203139" y="3064031"/>
            <a:ext cx="1918345" cy="568252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3599" b="1" dirty="0" smtClean="0">
                <a:latin typeface="Consolas" panose="020B0609020204030204" pitchFamily="49" charset="0"/>
              </a:rPr>
              <a:t>Списък</a:t>
            </a:r>
            <a:endParaRPr lang="en-GB" sz="3599" b="1" dirty="0">
              <a:latin typeface="Consolas" panose="020B0609020204030204" pitchFamily="49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8201258" y="3947557"/>
            <a:ext cx="3444112" cy="2009549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222949"/>
              </p:ext>
            </p:extLst>
          </p:nvPr>
        </p:nvGraphicFramePr>
        <p:xfrm>
          <a:off x="8792853" y="4320496"/>
          <a:ext cx="2303250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8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11841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8734519" y="5234657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Брои</a:t>
            </a:r>
            <a:r>
              <a:rPr lang="en-GB" sz="2799" dirty="0" smtClean="0"/>
              <a:t> </a:t>
            </a:r>
            <a:r>
              <a:rPr lang="en-GB" sz="2799" dirty="0"/>
              <a:t>=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734519" y="4777576"/>
            <a:ext cx="225628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Капацитет</a:t>
            </a:r>
            <a:r>
              <a:rPr lang="en-GB" sz="2799" dirty="0" smtClean="0"/>
              <a:t> </a:t>
            </a:r>
            <a:r>
              <a:rPr lang="en-GB" sz="2799" dirty="0"/>
              <a:t>= 4</a:t>
            </a:r>
          </a:p>
        </p:txBody>
      </p:sp>
      <p:sp>
        <p:nvSpPr>
          <p:cNvPr id="30" name="Oval 29"/>
          <p:cNvSpPr/>
          <p:nvPr/>
        </p:nvSpPr>
        <p:spPr>
          <a:xfrm>
            <a:off x="4316071" y="3947557"/>
            <a:ext cx="3444112" cy="2009549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152680"/>
              </p:ext>
            </p:extLst>
          </p:nvPr>
        </p:nvGraphicFramePr>
        <p:xfrm>
          <a:off x="4907666" y="4320496"/>
          <a:ext cx="1127606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8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849333" y="5234657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Брои</a:t>
            </a:r>
            <a:r>
              <a:rPr lang="en-GB" sz="2799" dirty="0" smtClean="0"/>
              <a:t> </a:t>
            </a:r>
            <a:r>
              <a:rPr lang="en-GB" sz="2799" dirty="0"/>
              <a:t>=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49332" y="4777576"/>
            <a:ext cx="225628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Капацитет</a:t>
            </a:r>
            <a:r>
              <a:rPr lang="en-GB" sz="2799" dirty="0" smtClean="0"/>
              <a:t> </a:t>
            </a:r>
            <a:r>
              <a:rPr lang="en-GB" sz="2799" dirty="0"/>
              <a:t>= 2</a:t>
            </a:r>
          </a:p>
        </p:txBody>
      </p:sp>
      <p:sp>
        <p:nvSpPr>
          <p:cNvPr id="34" name="Oval 33"/>
          <p:cNvSpPr/>
          <p:nvPr/>
        </p:nvSpPr>
        <p:spPr>
          <a:xfrm>
            <a:off x="415184" y="3947557"/>
            <a:ext cx="3444112" cy="2009549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60066"/>
              </p:ext>
            </p:extLst>
          </p:nvPr>
        </p:nvGraphicFramePr>
        <p:xfrm>
          <a:off x="1006779" y="4320496"/>
          <a:ext cx="1127606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8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48446" y="5234657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 smtClean="0"/>
              <a:t>Брои</a:t>
            </a:r>
            <a:r>
              <a:rPr lang="en-GB" sz="2799" dirty="0" smtClean="0"/>
              <a:t> </a:t>
            </a:r>
            <a:r>
              <a:rPr lang="en-GB" sz="2799" dirty="0"/>
              <a:t>= 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48445" y="4777576"/>
            <a:ext cx="225628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 smtClean="0"/>
              <a:t>Капацитет</a:t>
            </a:r>
            <a:r>
              <a:rPr lang="en-GB" sz="2799" dirty="0" smtClean="0"/>
              <a:t> </a:t>
            </a:r>
            <a:r>
              <a:rPr lang="en-GB" sz="2799" dirty="0"/>
              <a:t>= 2</a:t>
            </a:r>
          </a:p>
        </p:txBody>
      </p:sp>
      <p:sp>
        <p:nvSpPr>
          <p:cNvPr id="38" name="Arrow: Right 37"/>
          <p:cNvSpPr/>
          <p:nvPr/>
        </p:nvSpPr>
        <p:spPr>
          <a:xfrm>
            <a:off x="8172745" y="5747564"/>
            <a:ext cx="533261" cy="53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/>
          </a:p>
        </p:txBody>
      </p:sp>
      <p:sp>
        <p:nvSpPr>
          <p:cNvPr id="39" name="TextBox 38"/>
          <p:cNvSpPr txBox="1"/>
          <p:nvPr/>
        </p:nvSpPr>
        <p:spPr>
          <a:xfrm>
            <a:off x="6377296" y="5757741"/>
            <a:ext cx="1823962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 smtClean="0"/>
              <a:t>Добавяне</a:t>
            </a:r>
            <a:endParaRPr lang="en-GB" sz="2799" dirty="0"/>
          </a:p>
        </p:txBody>
      </p:sp>
      <p:sp>
        <p:nvSpPr>
          <p:cNvPr id="40" name="TextBox 39"/>
          <p:cNvSpPr txBox="1"/>
          <p:nvPr/>
        </p:nvSpPr>
        <p:spPr>
          <a:xfrm>
            <a:off x="3528437" y="6260418"/>
            <a:ext cx="97309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O(1)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19271" y="6260418"/>
            <a:ext cx="97309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O(n)</a:t>
            </a:r>
          </a:p>
        </p:txBody>
      </p:sp>
      <p:sp>
        <p:nvSpPr>
          <p:cNvPr id="43" name="AutoShape 7"/>
          <p:cNvSpPr>
            <a:spLocks noChangeArrowheads="1"/>
          </p:cNvSpPr>
          <p:nvPr/>
        </p:nvSpPr>
        <p:spPr bwMode="auto">
          <a:xfrm>
            <a:off x="0" y="6260356"/>
            <a:ext cx="3259551" cy="578713"/>
          </a:xfrm>
          <a:prstGeom prst="wedgeRoundRectCallout">
            <a:avLst>
              <a:gd name="adj1" fmla="val 57279"/>
              <a:gd name="adj2" fmla="val -262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 smtClean="0">
                <a:solidFill>
                  <a:schemeClr val="bg2"/>
                </a:solidFill>
                <a:ea typeface="굴림" pitchFamily="50" charset="-127"/>
              </a:rPr>
              <a:t>Амортизира</a:t>
            </a:r>
            <a:r>
              <a:rPr lang="en-US" sz="2799" b="1" dirty="0" smtClean="0">
                <a:solidFill>
                  <a:schemeClr val="bg2"/>
                </a:solidFill>
                <a:ea typeface="굴림" pitchFamily="50" charset="-127"/>
              </a:rPr>
              <a:t> </a:t>
            </a:r>
            <a:r>
              <a:rPr lang="en-US" sz="2799" b="1" dirty="0">
                <a:solidFill>
                  <a:schemeClr val="bg2"/>
                </a:solidFill>
                <a:ea typeface="굴림" pitchFamily="50" charset="-127"/>
              </a:rPr>
              <a:t>O(1)</a:t>
            </a: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D2A7BCF0-C4E3-47E2-AAF4-2BCE51EB1C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609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46" grpId="0" animBg="1"/>
      <p:bldP spid="48" grpId="0"/>
      <p:bldP spid="29" grpId="0"/>
      <p:bldP spid="30" grpId="0" animBg="1"/>
      <p:bldP spid="32" grpId="0"/>
      <p:bldP spid="33" grpId="0"/>
      <p:bldP spid="38" grpId="0" animBg="1"/>
      <p:bldP spid="39" grpId="0"/>
      <p:bldP spid="40" grpId="0"/>
      <p:bldP spid="42" grpId="0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8277" y="1104695"/>
            <a:ext cx="11815018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199" b="1" dirty="0" smtClean="0">
                <a:solidFill>
                  <a:schemeClr val="bg1"/>
                </a:solidFill>
                <a:sym typeface="Symbol" pitchFamily="18" charset="2"/>
              </a:rPr>
              <a:t>Свързан списък</a:t>
            </a:r>
            <a:r>
              <a:rPr lang="en-US" sz="3199" dirty="0" smtClean="0">
                <a:sym typeface="Symbol" pitchFamily="18" charset="2"/>
              </a:rPr>
              <a:t>== </a:t>
            </a:r>
            <a:r>
              <a:rPr lang="bg-BG" sz="3199" dirty="0" smtClean="0">
                <a:sym typeface="Symbol" pitchFamily="18" charset="2"/>
              </a:rPr>
              <a:t>динамичен</a:t>
            </a:r>
            <a:r>
              <a:rPr lang="en-US" sz="3199" dirty="0" smtClean="0">
                <a:sym typeface="Symbol" pitchFamily="18" charset="2"/>
              </a:rPr>
              <a:t> </a:t>
            </a:r>
            <a:r>
              <a:rPr lang="en-US" sz="3199" dirty="0" smtClean="0"/>
              <a:t>(</a:t>
            </a:r>
            <a:r>
              <a:rPr lang="bg-BG" sz="3199" dirty="0"/>
              <a:t>базиран на указател</a:t>
            </a:r>
            <a:r>
              <a:rPr lang="en-US" sz="3199" dirty="0" smtClean="0"/>
              <a:t>) </a:t>
            </a:r>
            <a:r>
              <a:rPr lang="bg-BG" sz="3199" dirty="0" smtClean="0"/>
              <a:t>списък с имплементация</a:t>
            </a:r>
            <a:endParaRPr lang="en-US" sz="3199" dirty="0">
              <a:sym typeface="Symbol" pitchFamily="18" charset="2"/>
            </a:endParaRPr>
          </a:p>
          <a:p>
            <a:pPr>
              <a:buClr>
                <a:schemeClr val="tx1"/>
              </a:buClr>
            </a:pPr>
            <a:r>
              <a:rPr lang="bg-BG" sz="3199" b="1" dirty="0" smtClean="0">
                <a:solidFill>
                  <a:schemeClr val="bg1"/>
                </a:solidFill>
              </a:rPr>
              <a:t>Единичен свързан списък</a:t>
            </a:r>
            <a:r>
              <a:rPr lang="en-US" sz="3199" dirty="0" smtClean="0"/>
              <a:t>: </a:t>
            </a:r>
            <a:r>
              <a:rPr lang="bg-BG" sz="3199" dirty="0" smtClean="0"/>
              <a:t>всеки елемент има</a:t>
            </a:r>
            <a:r>
              <a:rPr lang="en-US" sz="3199" dirty="0" smtClean="0"/>
              <a:t> </a:t>
            </a:r>
            <a:r>
              <a:rPr lang="bg-BG" sz="3199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стойност</a:t>
            </a:r>
            <a:r>
              <a:rPr lang="en-US" sz="3199" dirty="0" smtClean="0"/>
              <a:t> </a:t>
            </a:r>
            <a:r>
              <a:rPr lang="bg-BG" sz="3199" dirty="0" smtClean="0"/>
              <a:t>и </a:t>
            </a:r>
            <a:r>
              <a:rPr lang="bg-BG" sz="3199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свойство</a:t>
            </a:r>
            <a:r>
              <a:rPr lang="en-US" sz="3199" dirty="0" smtClean="0"/>
              <a:t> </a:t>
            </a:r>
            <a:r>
              <a:rPr lang="en-US" sz="3199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endParaRPr lang="bg-BG" sz="3199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en-US" sz="3199" dirty="0"/>
          </a:p>
          <a:p>
            <a:pPr>
              <a:buClr>
                <a:schemeClr val="tx1"/>
              </a:buClr>
            </a:pPr>
            <a:endParaRPr lang="en-US" sz="3199" dirty="0"/>
          </a:p>
          <a:p>
            <a:pPr>
              <a:buClr>
                <a:schemeClr val="tx1"/>
              </a:buClr>
            </a:pPr>
            <a:r>
              <a:rPr lang="bg-BG" sz="3199" b="1" dirty="0" smtClean="0">
                <a:solidFill>
                  <a:schemeClr val="bg1"/>
                </a:solidFill>
              </a:rPr>
              <a:t>Двойно свързан списък</a:t>
            </a:r>
            <a:r>
              <a:rPr lang="en-US" sz="3199" dirty="0" smtClean="0"/>
              <a:t>: </a:t>
            </a:r>
            <a:r>
              <a:rPr lang="bg-BG" sz="3199" dirty="0" smtClean="0"/>
              <a:t>всеки елемент има</a:t>
            </a:r>
            <a:r>
              <a:rPr lang="en-US" sz="3199" dirty="0" smtClean="0"/>
              <a:t> </a:t>
            </a:r>
            <a:r>
              <a:rPr lang="bg-BG" sz="3199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стойност</a:t>
            </a:r>
            <a:r>
              <a:rPr lang="en-US" sz="3199" dirty="0" smtClean="0"/>
              <a:t>,</a:t>
            </a:r>
            <a:r>
              <a:rPr lang="bg-BG" sz="3199" dirty="0" smtClean="0"/>
              <a:t> и свойства</a:t>
            </a:r>
            <a:r>
              <a:rPr lang="en-US" sz="3199" dirty="0" smtClean="0"/>
              <a:t>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3199" dirty="0"/>
              <a:t> and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prev</a:t>
            </a:r>
            <a:endParaRPr lang="bg-BG" sz="3199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 smtClean="0"/>
              <a:t>Свързан списък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CAA93D-6C57-4820-9803-DB93B4FFA8A2}"/>
              </a:ext>
            </a:extLst>
          </p:cNvPr>
          <p:cNvGrpSpPr/>
          <p:nvPr/>
        </p:nvGrpSpPr>
        <p:grpSpPr>
          <a:xfrm>
            <a:off x="1681537" y="3180496"/>
            <a:ext cx="8591105" cy="1263247"/>
            <a:chOff x="1693658" y="2480424"/>
            <a:chExt cx="8593343" cy="1263576"/>
          </a:xfrm>
        </p:grpSpPr>
        <p:sp>
          <p:nvSpPr>
            <p:cNvPr id="606227" name="Line 19"/>
            <p:cNvSpPr>
              <a:spLocks noChangeShapeType="1"/>
            </p:cNvSpPr>
            <p:nvPr/>
          </p:nvSpPr>
          <p:spPr bwMode="auto">
            <a:xfrm flipV="1">
              <a:off x="2186864" y="2901616"/>
              <a:ext cx="685800" cy="381000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  <p:graphicFrame>
          <p:nvGraphicFramePr>
            <p:cNvPr id="27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42485133"/>
                </p:ext>
              </p:extLst>
            </p:nvPr>
          </p:nvGraphicFramePr>
          <p:xfrm>
            <a:off x="2912856" y="2596816"/>
            <a:ext cx="990858" cy="1143298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990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2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28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67427541"/>
                </p:ext>
              </p:extLst>
            </p:nvPr>
          </p:nvGraphicFramePr>
          <p:xfrm>
            <a:off x="4665456" y="2596816"/>
            <a:ext cx="990858" cy="1143298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990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29" name="Rectangle 28"/>
            <p:cNvSpPr/>
            <p:nvPr/>
          </p:nvSpPr>
          <p:spPr>
            <a:xfrm>
              <a:off x="1693658" y="3220780"/>
              <a:ext cx="9733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head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sp>
          <p:nvSpPr>
            <p:cNvPr id="606224" name="Line 16"/>
            <p:cNvSpPr>
              <a:spLocks noChangeShapeType="1"/>
            </p:cNvSpPr>
            <p:nvPr/>
          </p:nvSpPr>
          <p:spPr bwMode="auto">
            <a:xfrm flipV="1">
              <a:off x="3833067" y="3106406"/>
              <a:ext cx="814387" cy="333375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  <p:graphicFrame>
          <p:nvGraphicFramePr>
            <p:cNvPr id="30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0473752"/>
                </p:ext>
              </p:extLst>
            </p:nvPr>
          </p:nvGraphicFramePr>
          <p:xfrm>
            <a:off x="6412247" y="2596816"/>
            <a:ext cx="990858" cy="1143298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990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V="1">
              <a:off x="5579858" y="3106406"/>
              <a:ext cx="814387" cy="333375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  <p:graphicFrame>
          <p:nvGraphicFramePr>
            <p:cNvPr id="32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42145874"/>
                </p:ext>
              </p:extLst>
            </p:nvPr>
          </p:nvGraphicFramePr>
          <p:xfrm>
            <a:off x="8170656" y="2596816"/>
            <a:ext cx="990858" cy="1143298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990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33" name="Line 16"/>
            <p:cNvSpPr>
              <a:spLocks noChangeShapeType="1"/>
            </p:cNvSpPr>
            <p:nvPr/>
          </p:nvSpPr>
          <p:spPr bwMode="auto">
            <a:xfrm flipV="1">
              <a:off x="7338267" y="3106406"/>
              <a:ext cx="814387" cy="333375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13658" y="2480424"/>
              <a:ext cx="9733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null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sp>
          <p:nvSpPr>
            <p:cNvPr id="606228" name="Line 20"/>
            <p:cNvSpPr>
              <a:spLocks noChangeShapeType="1"/>
            </p:cNvSpPr>
            <p:nvPr/>
          </p:nvSpPr>
          <p:spPr bwMode="auto">
            <a:xfrm flipV="1">
              <a:off x="9085056" y="2977816"/>
              <a:ext cx="609600" cy="457200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94AAE99-90BB-41AC-BCDB-F6CB3D88A0F0}"/>
              </a:ext>
            </a:extLst>
          </p:cNvPr>
          <p:cNvGrpSpPr/>
          <p:nvPr/>
        </p:nvGrpSpPr>
        <p:grpSpPr>
          <a:xfrm>
            <a:off x="4589190" y="5189402"/>
            <a:ext cx="7484232" cy="1727030"/>
            <a:chOff x="1363091" y="4696361"/>
            <a:chExt cx="9266099" cy="23173451"/>
          </a:xfrm>
        </p:grpSpPr>
        <p:sp>
          <p:nvSpPr>
            <p:cNvPr id="43" name="Line 19">
              <a:extLst>
                <a:ext uri="{FF2B5EF4-FFF2-40B4-BE49-F238E27FC236}">
                  <a16:creationId xmlns:a16="http://schemas.microsoft.com/office/drawing/2014/main" id="{2A566CE4-7AB1-46F8-88CF-AA8B342937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73360" y="7152663"/>
              <a:ext cx="473851" cy="20342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44" name="Group 134">
              <a:extLst>
                <a:ext uri="{FF2B5EF4-FFF2-40B4-BE49-F238E27FC236}">
                  <a16:creationId xmlns:a16="http://schemas.microsoft.com/office/drawing/2014/main" id="{E6865BC6-7A1D-48F7-AE6C-8067C25FDE5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10141253"/>
                </p:ext>
              </p:extLst>
            </p:nvPr>
          </p:nvGraphicFramePr>
          <p:xfrm>
            <a:off x="2830189" y="4864489"/>
            <a:ext cx="1342152" cy="23005323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108405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2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prev</a:t>
                        </a:r>
                        <a:endPara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10C442B-315C-4DEB-999F-C1D05D044203}"/>
                </a:ext>
              </a:extLst>
            </p:cNvPr>
            <p:cNvSpPr/>
            <p:nvPr/>
          </p:nvSpPr>
          <p:spPr>
            <a:xfrm>
              <a:off x="1445053" y="4696361"/>
              <a:ext cx="973342" cy="523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head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sp>
          <p:nvSpPr>
            <p:cNvPr id="46" name="Line 16">
              <a:extLst>
                <a:ext uri="{FF2B5EF4-FFF2-40B4-BE49-F238E27FC236}">
                  <a16:creationId xmlns:a16="http://schemas.microsoft.com/office/drawing/2014/main" id="{8D4D0EC6-59A3-4EE2-AE8A-085E08A2CB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2349" y="7152663"/>
              <a:ext cx="868810" cy="7846164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Rectangle 50">
              <a:extLst>
                <a:ext uri="{FF2B5EF4-FFF2-40B4-BE49-F238E27FC236}">
                  <a16:creationId xmlns:a16="http://schemas.microsoft.com/office/drawing/2014/main" id="{34E1DD17-4F5D-43D2-BDA8-E3C354648C9C}"/>
                </a:ext>
              </a:extLst>
            </p:cNvPr>
            <p:cNvSpPr/>
            <p:nvPr/>
          </p:nvSpPr>
          <p:spPr>
            <a:xfrm>
              <a:off x="9655848" y="13012574"/>
              <a:ext cx="973342" cy="523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null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48" name="Group 134">
              <a:extLst>
                <a:ext uri="{FF2B5EF4-FFF2-40B4-BE49-F238E27FC236}">
                  <a16:creationId xmlns:a16="http://schemas.microsoft.com/office/drawing/2014/main" id="{D736F40B-9747-4303-8B7A-E9E9BE5B06B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56790752"/>
                </p:ext>
              </p:extLst>
            </p:nvPr>
          </p:nvGraphicFramePr>
          <p:xfrm>
            <a:off x="4592839" y="4864489"/>
            <a:ext cx="1342152" cy="23005323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108405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7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prev</a:t>
                        </a:r>
                        <a:endPara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49" name="Line 16">
              <a:extLst>
                <a:ext uri="{FF2B5EF4-FFF2-40B4-BE49-F238E27FC236}">
                  <a16:creationId xmlns:a16="http://schemas.microsoft.com/office/drawing/2014/main" id="{5679501A-9829-46F3-94AE-013F2030B6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3656" y="9002321"/>
              <a:ext cx="1168026" cy="13995327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Line 19">
              <a:extLst>
                <a:ext uri="{FF2B5EF4-FFF2-40B4-BE49-F238E27FC236}">
                  <a16:creationId xmlns:a16="http://schemas.microsoft.com/office/drawing/2014/main" id="{759EDE3F-6013-4E82-8093-40E6B6764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36433" y="16538795"/>
              <a:ext cx="1003640" cy="8059941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Rectangle 61">
              <a:extLst>
                <a:ext uri="{FF2B5EF4-FFF2-40B4-BE49-F238E27FC236}">
                  <a16:creationId xmlns:a16="http://schemas.microsoft.com/office/drawing/2014/main" id="{7C296340-82C2-4531-8A19-FB90E8A204F1}"/>
                </a:ext>
              </a:extLst>
            </p:cNvPr>
            <p:cNvSpPr/>
            <p:nvPr/>
          </p:nvSpPr>
          <p:spPr>
            <a:xfrm>
              <a:off x="1363091" y="13274186"/>
              <a:ext cx="973342" cy="523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null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id="{76A3F2C5-7A81-4B8B-B1D7-0EDA79B1AE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80147" y="5732841"/>
              <a:ext cx="978891" cy="9265972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53" name="Group 134">
              <a:extLst>
                <a:ext uri="{FF2B5EF4-FFF2-40B4-BE49-F238E27FC236}">
                  <a16:creationId xmlns:a16="http://schemas.microsoft.com/office/drawing/2014/main" id="{8D85AB08-4358-4228-95BB-A6CE19BF091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90611202"/>
                </p:ext>
              </p:extLst>
            </p:nvPr>
          </p:nvGraphicFramePr>
          <p:xfrm>
            <a:off x="6355487" y="4864489"/>
            <a:ext cx="1342152" cy="23005323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108405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4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prev</a:t>
                        </a:r>
                        <a:endPara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54" name="Line 16">
              <a:extLst>
                <a:ext uri="{FF2B5EF4-FFF2-40B4-BE49-F238E27FC236}">
                  <a16:creationId xmlns:a16="http://schemas.microsoft.com/office/drawing/2014/main" id="{ADD44796-1D1C-4476-9A42-312571326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59649" y="10715087"/>
              <a:ext cx="1311297" cy="12977525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Line 16">
              <a:extLst>
                <a:ext uri="{FF2B5EF4-FFF2-40B4-BE49-F238E27FC236}">
                  <a16:creationId xmlns:a16="http://schemas.microsoft.com/office/drawing/2014/main" id="{F1C92F96-6888-4181-A67B-E2639DE8A5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31271" y="9002334"/>
              <a:ext cx="743248" cy="7536461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56" name="Group 134">
              <a:extLst>
                <a:ext uri="{FF2B5EF4-FFF2-40B4-BE49-F238E27FC236}">
                  <a16:creationId xmlns:a16="http://schemas.microsoft.com/office/drawing/2014/main" id="{0E5DB2F2-27F6-43AC-9DAA-0B10CC7C841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74834509"/>
                </p:ext>
              </p:extLst>
            </p:nvPr>
          </p:nvGraphicFramePr>
          <p:xfrm>
            <a:off x="8118136" y="4864489"/>
            <a:ext cx="1342152" cy="23005323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108405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5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prev</a:t>
                        </a:r>
                        <a:endPara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859B9980-20C5-4A26-9ED2-5DB9EDDEE9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58911" y="10813764"/>
              <a:ext cx="1140765" cy="12183898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Line 16">
              <a:extLst>
                <a:ext uri="{FF2B5EF4-FFF2-40B4-BE49-F238E27FC236}">
                  <a16:creationId xmlns:a16="http://schemas.microsoft.com/office/drawing/2014/main" id="{9CBE98C8-622E-4209-A691-41FDCFDEB1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41837" y="22997648"/>
              <a:ext cx="603804" cy="1174620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" name="Line 19">
              <a:extLst>
                <a:ext uri="{FF2B5EF4-FFF2-40B4-BE49-F238E27FC236}">
                  <a16:creationId xmlns:a16="http://schemas.microsoft.com/office/drawing/2014/main" id="{4488E7E8-DB22-492C-BEE5-376F998E4B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71908" y="16538768"/>
              <a:ext cx="573733" cy="13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" name="Rectangle 70">
              <a:extLst>
                <a:ext uri="{FF2B5EF4-FFF2-40B4-BE49-F238E27FC236}">
                  <a16:creationId xmlns:a16="http://schemas.microsoft.com/office/drawing/2014/main" id="{C9A943EF-BA98-487D-BFE2-7AF8397060C9}"/>
                </a:ext>
              </a:extLst>
            </p:cNvPr>
            <p:cNvSpPr/>
            <p:nvPr/>
          </p:nvSpPr>
          <p:spPr>
            <a:xfrm>
              <a:off x="9574413" y="18559761"/>
              <a:ext cx="973342" cy="523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tail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Slide Number">
            <a:extLst>
              <a:ext uri="{FF2B5EF4-FFF2-40B4-BE49-F238E27FC236}">
                <a16:creationId xmlns:a16="http://schemas.microsoft.com/office/drawing/2014/main" id="{6FD4B787-D237-4661-BA41-1161D40A22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314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4CB76519-B33C-47CC-B716-3D0C0C6C46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3" y="1224000"/>
            <a:ext cx="10836275" cy="5388756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static void Main()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var list = new </a:t>
            </a:r>
            <a:r>
              <a:rPr lang="en-US" dirty="0">
                <a:solidFill>
                  <a:schemeClr val="bg1"/>
                </a:solidFill>
              </a:rPr>
              <a:t>LinkedList&lt;string&gt;()</a:t>
            </a:r>
            <a:r>
              <a:rPr lang="en-US" dirty="0">
                <a:solidFill>
                  <a:schemeClr val="tx2"/>
                </a:solidFill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list.</a:t>
            </a:r>
            <a:r>
              <a:rPr lang="en-US" dirty="0">
                <a:solidFill>
                  <a:schemeClr val="bg1"/>
                </a:solidFill>
              </a:rPr>
              <a:t>AddFirst</a:t>
            </a:r>
            <a:r>
              <a:rPr lang="en-US" dirty="0">
                <a:solidFill>
                  <a:schemeClr val="tx2"/>
                </a:solidFill>
              </a:rPr>
              <a:t>("First");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list.</a:t>
            </a:r>
            <a:r>
              <a:rPr lang="en-US" dirty="0">
                <a:solidFill>
                  <a:schemeClr val="bg1"/>
                </a:solidFill>
              </a:rPr>
              <a:t>AddLast</a:t>
            </a:r>
            <a:r>
              <a:rPr lang="en-US" dirty="0">
                <a:solidFill>
                  <a:schemeClr val="tx2"/>
                </a:solidFill>
              </a:rPr>
              <a:t>("Last");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list.</a:t>
            </a:r>
            <a:r>
              <a:rPr lang="en-US" dirty="0">
                <a:solidFill>
                  <a:schemeClr val="bg1"/>
                </a:solidFill>
              </a:rPr>
              <a:t>AddAfter</a:t>
            </a:r>
            <a:r>
              <a:rPr lang="en-US" dirty="0">
                <a:solidFill>
                  <a:schemeClr val="tx2"/>
                </a:solidFill>
              </a:rPr>
              <a:t>(list.First, "After First");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list.</a:t>
            </a:r>
            <a:r>
              <a:rPr lang="en-US" dirty="0">
                <a:solidFill>
                  <a:schemeClr val="bg1"/>
                </a:solidFill>
              </a:rPr>
              <a:t>AddBefore</a:t>
            </a:r>
            <a:r>
              <a:rPr lang="en-US" dirty="0">
                <a:solidFill>
                  <a:schemeClr val="tx2"/>
                </a:solidFill>
              </a:rPr>
              <a:t>(list.Last, "Before Last");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dirty="0">
              <a:solidFill>
                <a:schemeClr val="tx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Console.WriteLine(String.Join(", ", list));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dirty="0">
              <a:solidFill>
                <a:schemeClr val="tx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</a:t>
            </a:r>
            <a:r>
              <a:rPr lang="en-US" dirty="0">
                <a:solidFill>
                  <a:schemeClr val="accent2"/>
                </a:solidFill>
              </a:rPr>
              <a:t>// </a:t>
            </a:r>
            <a:r>
              <a:rPr lang="bg-BG" dirty="0" smtClean="0">
                <a:solidFill>
                  <a:schemeClr val="accent2"/>
                </a:solidFill>
              </a:rPr>
              <a:t>Резултат</a:t>
            </a:r>
            <a:r>
              <a:rPr lang="en-US" dirty="0" smtClean="0">
                <a:solidFill>
                  <a:schemeClr val="accent2"/>
                </a:solidFill>
              </a:rPr>
              <a:t>: </a:t>
            </a:r>
            <a:r>
              <a:rPr lang="en-US" dirty="0">
                <a:solidFill>
                  <a:schemeClr val="accent2"/>
                </a:solidFill>
              </a:rPr>
              <a:t>First, After First, Before Last, Last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26E0CC-D657-43E6-8EDD-44258F7D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Примери</a:t>
            </a:r>
            <a:r>
              <a:rPr lang="en-US" dirty="0" smtClean="0"/>
              <a:t>: </a:t>
            </a:r>
            <a:r>
              <a:rPr lang="en-US" dirty="0"/>
              <a:t>LinkedList&lt;T&gt;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79389C9-9892-474D-830E-0475978AAD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0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Dictionary&lt;K, V&gt;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CDF0BCE-A079-47FA-95A5-1DC05FFBACE2}"/>
              </a:ext>
            </a:extLst>
          </p:cNvPr>
          <p:cNvGrpSpPr/>
          <p:nvPr/>
        </p:nvGrpSpPr>
        <p:grpSpPr>
          <a:xfrm>
            <a:off x="3231626" y="729704"/>
            <a:ext cx="6033468" cy="3689039"/>
            <a:chOff x="3505200" y="1089000"/>
            <a:chExt cx="5486400" cy="3105000"/>
          </a:xfrm>
        </p:grpSpPr>
        <p:sp>
          <p:nvSpPr>
            <p:cNvPr id="7" name="Rounded Rectangle 10"/>
            <p:cNvSpPr/>
            <p:nvPr/>
          </p:nvSpPr>
          <p:spPr>
            <a:xfrm>
              <a:off x="3505200" y="1089000"/>
              <a:ext cx="5486400" cy="3105000"/>
            </a:xfrm>
            <a:prstGeom prst="roundRect">
              <a:avLst>
                <a:gd name="adj" fmla="val 6659"/>
              </a:avLst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43963" tIns="107972" rIns="143963" bIns="107972" rtlCol="0">
              <a:noAutofit/>
            </a:bodyPr>
            <a:lstStyle/>
            <a:p>
              <a:pPr defTabSz="1218621">
                <a:buClr>
                  <a:srgbClr val="F2B254"/>
                </a:buClr>
                <a:buSzPct val="100000"/>
              </a:pPr>
              <a:endParaRPr lang="en-US" sz="2399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8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55684860"/>
                </p:ext>
              </p:extLst>
            </p:nvPr>
          </p:nvGraphicFramePr>
          <p:xfrm>
            <a:off x="3859855" y="1804723"/>
            <a:ext cx="4858064" cy="1929217"/>
          </p:xfrm>
          <a:graphic>
            <a:graphicData uri="http://schemas.openxmlformats.org/drawingml/2006/table">
              <a:tbl>
                <a:tblPr/>
                <a:tblGrid>
                  <a:gridCol w="256384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77863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69976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31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marL="100584" marR="100584" marT="50292" marB="50292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31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marL="100584" marR="100584" marT="50292" marB="50292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69976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31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marL="100584" marR="100584" marT="50292" marB="50292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31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marL="100584" marR="100584" marT="50292" marB="50292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569976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31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Smith</a:t>
                        </a:r>
                      </a:p>
                    </a:txBody>
                    <a:tcPr marL="100584" marR="100584" marT="50292" marB="50292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31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+1-555-4542</a:t>
                        </a:r>
                      </a:p>
                    </a:txBody>
                    <a:tcPr marL="100584" marR="100584" marT="50292" marB="50292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115754362"/>
                    </a:ext>
                  </a:extLst>
                </a:tr>
                <a:tr h="569976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31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Doe</a:t>
                        </a:r>
                      </a:p>
                    </a:txBody>
                    <a:tcPr marL="100584" marR="100584" marT="50292" marB="50292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31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+1-555-3527</a:t>
                        </a:r>
                      </a:p>
                    </a:txBody>
                    <a:tcPr marL="100584" marR="100584" marT="50292" marB="50292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303606226"/>
                    </a:ext>
                  </a:extLst>
                </a:tr>
              </a:tbl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3840441" y="1217771"/>
              <a:ext cx="2312424" cy="440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799" b="1" dirty="0" smtClean="0">
                  <a:solidFill>
                    <a:schemeClr val="bg2"/>
                  </a:solidFill>
                </a:rPr>
                <a:t>Ключ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67383" y="1222265"/>
              <a:ext cx="2514180" cy="440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799" b="1" dirty="0" smtClean="0">
                  <a:solidFill>
                    <a:schemeClr val="bg2"/>
                  </a:solidFill>
                </a:rPr>
                <a:t>Стойност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963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98000"/>
              </a:lnSpc>
            </a:pPr>
            <a:r>
              <a:rPr lang="bg-BG" sz="3400" dirty="0" smtClean="0"/>
              <a:t>Абстрактният тип данни </a:t>
            </a:r>
            <a:r>
              <a:rPr lang="en-US" sz="3400" dirty="0" smtClean="0"/>
              <a:t>(</a:t>
            </a:r>
            <a:r>
              <a:rPr lang="bg-BG" sz="3400" dirty="0" smtClean="0"/>
              <a:t>АТД</a:t>
            </a:r>
            <a:r>
              <a:rPr lang="en-US" sz="3400" dirty="0" smtClean="0"/>
              <a:t>) „</a:t>
            </a:r>
            <a:r>
              <a:rPr lang="bg-BG" sz="3400" b="1" dirty="0" smtClean="0">
                <a:solidFill>
                  <a:schemeClr val="bg1"/>
                </a:solidFill>
              </a:rPr>
              <a:t>речник</a:t>
            </a:r>
            <a:r>
              <a:rPr lang="en-US" sz="3400" dirty="0" smtClean="0"/>
              <a:t>" </a:t>
            </a:r>
            <a:r>
              <a:rPr lang="bg-BG" sz="3400" dirty="0" smtClean="0"/>
              <a:t>съединява</a:t>
            </a:r>
            <a:r>
              <a:rPr lang="en-US" sz="3400" dirty="0" smtClean="0"/>
              <a:t> </a:t>
            </a:r>
            <a:r>
              <a:rPr lang="bg-BG" sz="3400" dirty="0" smtClean="0"/>
              <a:t>ключ със стойности</a:t>
            </a:r>
            <a:endParaRPr lang="en-US" sz="3400" dirty="0"/>
          </a:p>
          <a:p>
            <a:pPr lvl="1">
              <a:lnSpc>
                <a:spcPct val="98000"/>
              </a:lnSpc>
            </a:pPr>
            <a:r>
              <a:rPr lang="bg-BG" sz="3200" dirty="0" smtClean="0"/>
              <a:t>Познат е като </a:t>
            </a:r>
            <a:r>
              <a:rPr lang="en-US" sz="3200" dirty="0" smtClean="0"/>
              <a:t>„</a:t>
            </a:r>
            <a:r>
              <a:rPr lang="bg-BG" sz="3200" b="1" dirty="0" err="1" smtClean="0">
                <a:solidFill>
                  <a:schemeClr val="bg1"/>
                </a:solidFill>
              </a:rPr>
              <a:t>мап</a:t>
            </a:r>
            <a:r>
              <a:rPr lang="en-US" sz="3200" dirty="0" smtClean="0"/>
              <a:t>" </a:t>
            </a:r>
            <a:r>
              <a:rPr lang="en-US" sz="3200" dirty="0"/>
              <a:t>or </a:t>
            </a:r>
            <a:r>
              <a:rPr lang="en-US" sz="3200" dirty="0" smtClean="0"/>
              <a:t>„</a:t>
            </a:r>
            <a:r>
              <a:rPr lang="bg-BG" sz="3200" b="1" dirty="0" smtClean="0">
                <a:solidFill>
                  <a:schemeClr val="bg1"/>
                </a:solidFill>
              </a:rPr>
              <a:t>асоциативен масив</a:t>
            </a:r>
            <a:r>
              <a:rPr lang="en-US" sz="3200" dirty="0" smtClean="0"/>
              <a:t>"</a:t>
            </a:r>
            <a:endParaRPr lang="en-US" sz="3200" dirty="0"/>
          </a:p>
          <a:p>
            <a:pPr lvl="1">
              <a:lnSpc>
                <a:spcPct val="98000"/>
              </a:lnSpc>
            </a:pPr>
            <a:r>
              <a:rPr lang="bg-BG" sz="3200" dirty="0" smtClean="0"/>
              <a:t>Съдържа </a:t>
            </a:r>
            <a:r>
              <a:rPr lang="bg-BG" sz="3200" b="1" dirty="0" smtClean="0">
                <a:solidFill>
                  <a:schemeClr val="bg1"/>
                </a:solidFill>
              </a:rPr>
              <a:t>двойки</a:t>
            </a:r>
            <a:r>
              <a:rPr lang="bg-BG" sz="3200" dirty="0" smtClean="0"/>
              <a:t> от </a:t>
            </a:r>
            <a:r>
              <a:rPr lang="en-US" sz="3200" b="1" dirty="0" smtClean="0">
                <a:solidFill>
                  <a:schemeClr val="bg1"/>
                </a:solidFill>
              </a:rPr>
              <a:t>{</a:t>
            </a:r>
            <a:r>
              <a:rPr lang="bg-BG" sz="3200" b="1" dirty="0" smtClean="0">
                <a:solidFill>
                  <a:schemeClr val="bg1"/>
                </a:solidFill>
              </a:rPr>
              <a:t>ключ</a:t>
            </a:r>
            <a:r>
              <a:rPr lang="en-US" sz="3200" b="1" dirty="0" smtClean="0">
                <a:solidFill>
                  <a:schemeClr val="bg1"/>
                </a:solidFill>
              </a:rPr>
              <a:t>, </a:t>
            </a:r>
            <a:r>
              <a:rPr lang="bg-BG" sz="3200" b="1" dirty="0" smtClean="0">
                <a:solidFill>
                  <a:schemeClr val="bg1"/>
                </a:solidFill>
              </a:rPr>
              <a:t>стойност</a:t>
            </a:r>
            <a:r>
              <a:rPr lang="en-US" sz="3200" b="1" dirty="0" smtClean="0">
                <a:solidFill>
                  <a:schemeClr val="bg1"/>
                </a:solidFill>
              </a:rPr>
              <a:t>}</a:t>
            </a:r>
            <a:endParaRPr lang="bg-BG" sz="3200" b="1" dirty="0" smtClean="0">
              <a:solidFill>
                <a:schemeClr val="bg1"/>
              </a:solidFill>
            </a:endParaRPr>
          </a:p>
          <a:p>
            <a:pPr lvl="1">
              <a:lnSpc>
                <a:spcPct val="98000"/>
              </a:lnSpc>
            </a:pPr>
            <a:r>
              <a:rPr lang="bg-BG" sz="3200" dirty="0" smtClean="0"/>
              <a:t>Има много имплементации</a:t>
            </a:r>
            <a:endParaRPr lang="en-US" sz="3400" dirty="0"/>
          </a:p>
          <a:p>
            <a:pPr lvl="1">
              <a:lnSpc>
                <a:spcPct val="98000"/>
              </a:lnSpc>
            </a:pPr>
            <a:r>
              <a:rPr lang="bg-BG" sz="3200" dirty="0" smtClean="0"/>
              <a:t>Хеш </a:t>
            </a:r>
            <a:r>
              <a:rPr lang="bg-BG" sz="3200" dirty="0" smtClean="0"/>
              <a:t>таблица</a:t>
            </a:r>
            <a:r>
              <a:rPr lang="en-US" sz="3200" dirty="0" smtClean="0"/>
              <a:t>, </a:t>
            </a:r>
            <a:r>
              <a:rPr lang="bg-BG" sz="3200" dirty="0" smtClean="0"/>
              <a:t>балансирано дърво</a:t>
            </a:r>
            <a:r>
              <a:rPr lang="en-US" sz="3200" dirty="0" smtClean="0"/>
              <a:t>, </a:t>
            </a:r>
            <a:r>
              <a:rPr lang="bg-BG" sz="3200" dirty="0" smtClean="0"/>
              <a:t>списък</a:t>
            </a:r>
            <a:r>
              <a:rPr lang="en-US" sz="3200" dirty="0" smtClean="0"/>
              <a:t>, </a:t>
            </a:r>
            <a:r>
              <a:rPr lang="bg-BG" sz="3200" dirty="0" smtClean="0"/>
              <a:t>масив</a:t>
            </a:r>
            <a:r>
              <a:rPr lang="en-US" sz="3200" dirty="0" smtClean="0"/>
              <a:t>, </a:t>
            </a:r>
            <a:r>
              <a:rPr lang="en-US" sz="3200" dirty="0"/>
              <a:t>...</a:t>
            </a:r>
            <a:endParaRPr lang="en-US" sz="3200" noProof="1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Речникът </a:t>
            </a:r>
            <a:r>
              <a:rPr lang="en-US" dirty="0" smtClean="0"/>
              <a:t>(</a:t>
            </a:r>
            <a:r>
              <a:rPr lang="bg-BG" dirty="0" err="1" smtClean="0"/>
              <a:t>Мап</a:t>
            </a:r>
            <a:r>
              <a:rPr lang="en-US" dirty="0" smtClean="0"/>
              <a:t>) </a:t>
            </a:r>
            <a:r>
              <a:rPr lang="bg-BG" dirty="0" smtClean="0"/>
              <a:t>АТД</a:t>
            </a:r>
            <a:endParaRPr lang="bg-BG" dirty="0"/>
          </a:p>
        </p:txBody>
      </p:sp>
      <p:grpSp>
        <p:nvGrpSpPr>
          <p:cNvPr id="2" name="Групиране 1"/>
          <p:cNvGrpSpPr/>
          <p:nvPr/>
        </p:nvGrpSpPr>
        <p:grpSpPr>
          <a:xfrm>
            <a:off x="3237668" y="4915389"/>
            <a:ext cx="5484971" cy="1872385"/>
            <a:chOff x="3136578" y="4509121"/>
            <a:chExt cx="5484971" cy="1872385"/>
          </a:xfrm>
        </p:grpSpPr>
        <p:sp>
          <p:nvSpPr>
            <p:cNvPr id="8" name="Rounded Rectangle 10"/>
            <p:cNvSpPr/>
            <p:nvPr/>
          </p:nvSpPr>
          <p:spPr>
            <a:xfrm>
              <a:off x="3136578" y="4509121"/>
              <a:ext cx="5484971" cy="1872385"/>
            </a:xfrm>
            <a:prstGeom prst="roundRect">
              <a:avLst>
                <a:gd name="adj" fmla="val 6659"/>
              </a:avLst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3963" tIns="107972" rIns="143963" bIns="107972" rtlCol="0">
              <a:noAutofit/>
            </a:bodyPr>
            <a:lstStyle/>
            <a:p>
              <a:pPr defTabSz="1218621">
                <a:buClr>
                  <a:srgbClr val="F2B254"/>
                </a:buClr>
                <a:buSzPct val="100000"/>
              </a:pPr>
              <a:endParaRPr lang="en-US" sz="2399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9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67888080"/>
                </p:ext>
              </p:extLst>
            </p:nvPr>
          </p:nvGraphicFramePr>
          <p:xfrm>
            <a:off x="3451298" y="5164316"/>
            <a:ext cx="4855533" cy="1036272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233016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537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8025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</a:rPr>
                          <a:t>John Smith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marL="91416" marR="91416" marT="45708" marB="45708" anchor="ctr" horzOverflow="overflow"/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</a:rPr>
                          <a:t>+1-555-8976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marL="91416" marR="91416" marT="45708" marB="45708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8025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</a:rPr>
                          <a:t>Sam Doe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marL="91416" marR="91416" marT="45708" marB="45708" anchor="ctr" horzOverflow="overflow"/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</a:rPr>
                          <a:t>+1-555-5030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marL="91416" marR="91416" marT="45708" marB="45708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3460128" y="4598988"/>
              <a:ext cx="2311822" cy="523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799" dirty="0" smtClean="0"/>
                <a:t>ключ</a:t>
              </a:r>
              <a:endParaRPr lang="en-US" sz="2799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86465" y="4603482"/>
              <a:ext cx="2513525" cy="523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799" dirty="0" smtClean="0"/>
                <a:t>стойност</a:t>
              </a:r>
              <a:endParaRPr lang="en-US" sz="2799" dirty="0"/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D98C421E-8557-44C6-BC6B-2A1724F350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0208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8303" y="1314451"/>
            <a:ext cx="10506210" cy="5354910"/>
          </a:xfrm>
        </p:spPr>
        <p:txBody>
          <a:bodyPr>
            <a:normAutofit/>
          </a:bodyPr>
          <a:lstStyle/>
          <a:p>
            <a:pPr marL="514196" indent="-514196">
              <a:buClr>
                <a:schemeClr val="tx1"/>
              </a:buClr>
            </a:pPr>
            <a:r>
              <a:rPr lang="bg-BG" b="1" dirty="0" smtClean="0">
                <a:solidFill>
                  <a:schemeClr val="bg1"/>
                </a:solidFill>
              </a:rPr>
              <a:t>Данни</a:t>
            </a:r>
            <a:r>
              <a:rPr lang="en-US" dirty="0" smtClean="0"/>
              <a:t> </a:t>
            </a:r>
            <a:r>
              <a:rPr lang="bg-BG" dirty="0" smtClean="0"/>
              <a:t>в компютрите</a:t>
            </a:r>
            <a:endParaRPr lang="en-US" dirty="0"/>
          </a:p>
          <a:p>
            <a:pPr marL="514196" indent="-514196">
              <a:buClr>
                <a:schemeClr val="tx1"/>
              </a:buClr>
            </a:pPr>
            <a:r>
              <a:rPr lang="bg-BG" b="1" dirty="0" smtClean="0">
                <a:solidFill>
                  <a:schemeClr val="bg1"/>
                </a:solidFill>
              </a:rPr>
              <a:t>Структура от данни </a:t>
            </a:r>
            <a:endParaRPr lang="en-US" b="1" dirty="0">
              <a:solidFill>
                <a:schemeClr val="bg1"/>
              </a:solidFill>
            </a:endParaRPr>
          </a:p>
          <a:p>
            <a:pPr marL="514196" indent="-514196">
              <a:buClr>
                <a:schemeClr val="tx1"/>
              </a:buClr>
            </a:pPr>
            <a:r>
              <a:rPr lang="bg-BG" b="1" dirty="0" smtClean="0">
                <a:solidFill>
                  <a:schemeClr val="bg1"/>
                </a:solidFill>
              </a:rPr>
              <a:t>Линейни</a:t>
            </a:r>
            <a:r>
              <a:rPr lang="en-US" dirty="0" smtClean="0"/>
              <a:t> </a:t>
            </a:r>
            <a:r>
              <a:rPr lang="bg-BG" dirty="0" smtClean="0"/>
              <a:t>структура от данни</a:t>
            </a:r>
            <a:r>
              <a:rPr lang="en-US" dirty="0" smtClean="0"/>
              <a:t>: </a:t>
            </a:r>
            <a:r>
              <a:rPr lang="bg-BG" dirty="0"/>
              <a:t>м</a:t>
            </a:r>
            <a:r>
              <a:rPr lang="bg-BG" dirty="0" smtClean="0"/>
              <a:t>асив</a:t>
            </a:r>
            <a:r>
              <a:rPr lang="en-US" dirty="0" smtClean="0"/>
              <a:t>, </a:t>
            </a:r>
            <a:r>
              <a:rPr lang="bg-BG" noProof="1" smtClean="0"/>
              <a:t>списък</a:t>
            </a:r>
            <a:r>
              <a:rPr lang="en-US" dirty="0" smtClean="0"/>
              <a:t>, </a:t>
            </a:r>
            <a:r>
              <a:rPr lang="bg-BG" dirty="0" smtClean="0"/>
              <a:t>свързан списък</a:t>
            </a:r>
            <a:r>
              <a:rPr lang="en-US" dirty="0" smtClean="0"/>
              <a:t>, </a:t>
            </a:r>
            <a:r>
              <a:rPr lang="bg-BG" dirty="0" smtClean="0"/>
              <a:t>стек</a:t>
            </a:r>
            <a:r>
              <a:rPr lang="en-US" dirty="0" smtClean="0"/>
              <a:t>, </a:t>
            </a:r>
            <a:r>
              <a:rPr lang="bg-BG" dirty="0" smtClean="0"/>
              <a:t>опашка</a:t>
            </a:r>
            <a:endParaRPr lang="en-US" dirty="0"/>
          </a:p>
          <a:p>
            <a:pPr marL="514196" indent="-514196">
              <a:buClr>
                <a:schemeClr val="tx1"/>
              </a:buClr>
            </a:pPr>
            <a:r>
              <a:rPr lang="bg-BG" dirty="0" smtClean="0"/>
              <a:t>Речници</a:t>
            </a:r>
            <a:endParaRPr lang="en-US" dirty="0" smtClean="0"/>
          </a:p>
          <a:p>
            <a:pPr marL="514196" indent="-514196">
              <a:buClr>
                <a:schemeClr val="tx1"/>
              </a:buClr>
            </a:pPr>
            <a:r>
              <a:rPr lang="bg-BG" b="1" dirty="0" smtClean="0">
                <a:solidFill>
                  <a:schemeClr val="bg1"/>
                </a:solidFill>
              </a:rPr>
              <a:t>Сложни </a:t>
            </a:r>
            <a:r>
              <a:rPr lang="bg-BG" dirty="0" smtClean="0"/>
              <a:t>структура от данни: </a:t>
            </a:r>
            <a:r>
              <a:rPr lang="en-US" noProof="1" smtClean="0"/>
              <a:t>OrderedBag</a:t>
            </a:r>
            <a:r>
              <a:rPr lang="bg-BG" noProof="1" smtClean="0"/>
              <a:t>,</a:t>
            </a:r>
            <a:br>
              <a:rPr lang="bg-BG" noProof="1" smtClean="0"/>
            </a:br>
            <a:r>
              <a:rPr lang="en-US" noProof="1" smtClean="0"/>
              <a:t>MultiDictionary</a:t>
            </a:r>
            <a:r>
              <a:rPr lang="bg-BG" noProof="1" smtClean="0"/>
              <a:t>, </a:t>
            </a:r>
            <a:r>
              <a:rPr lang="en-US" dirty="0" smtClean="0"/>
              <a:t>Heap</a:t>
            </a:r>
            <a:r>
              <a:rPr lang="bg-BG" dirty="0" smtClean="0"/>
              <a:t> и др.</a:t>
            </a:r>
            <a:endParaRPr lang="en-US" dirty="0"/>
          </a:p>
          <a:p>
            <a:pPr marL="514196" indent="-514196"/>
            <a:endParaRPr lang="en-US" dirty="0"/>
          </a:p>
          <a:p>
            <a:pPr marL="609036" lvl="1" indent="0"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5C9A669-3E4C-440B-9E83-8C747EDCBC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1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ов контейнер 4">
            <a:extLst>
              <a:ext uri="{FF2B5EF4-FFF2-40B4-BE49-F238E27FC236}">
                <a16:creationId xmlns:a16="http://schemas.microsoft.com/office/drawing/2014/main" id="{FEE8BCC8-1DE7-4680-A461-8FF5D635AD08}"/>
              </a:ext>
            </a:extLst>
          </p:cNvPr>
          <p:cNvSpPr txBox="1">
            <a:spLocks/>
          </p:cNvSpPr>
          <p:nvPr/>
        </p:nvSpPr>
        <p:spPr>
          <a:xfrm>
            <a:off x="561000" y="1404000"/>
            <a:ext cx="11006752" cy="46180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/>
              <a:t>var studentGrades = new </a:t>
            </a:r>
            <a:r>
              <a:rPr lang="en-GB" sz="2599">
                <a:solidFill>
                  <a:schemeClr val="bg1"/>
                </a:solidFill>
              </a:rPr>
              <a:t>Dictionary&lt;string, int&gt;()</a:t>
            </a:r>
            <a:r>
              <a:rPr lang="en-GB" sz="2599"/>
              <a:t>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/>
              <a:t>studentGrades.</a:t>
            </a:r>
            <a:r>
              <a:rPr lang="en-GB" sz="2599">
                <a:solidFill>
                  <a:schemeClr val="bg1"/>
                </a:solidFill>
              </a:rPr>
              <a:t>Add</a:t>
            </a:r>
            <a:r>
              <a:rPr lang="en-GB" sz="2599"/>
              <a:t>("Ivan", 4);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/>
              <a:t>studentGrades.Add("Peter", 6);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/>
              <a:t>studentGrades.Add("Maria", 6);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/>
              <a:t>studentGrades.Add("George", 5);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/>
              <a:t>int peterGrade = studentGrades["Peter"];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/>
              <a:t>Console.WriteLine("Peter's grade: {0}", peterGrade); Console.WriteLine("Students and their grades:");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/>
              <a:t>foreach (var pair in studentGrades)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/>
              <a:t>  Console.WriteLine("{0} --&gt; {1}", pair.Key, pair.Value);</a:t>
            </a:r>
            <a:endParaRPr lang="en-GB" sz="2599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2A7D031-BA2F-4587-9E63-2F9F2E45207B}"/>
              </a:ext>
            </a:extLst>
          </p:cNvPr>
          <p:cNvSpPr txBox="1">
            <a:spLocks/>
          </p:cNvSpPr>
          <p:nvPr/>
        </p:nvSpPr>
        <p:spPr>
          <a:xfrm>
            <a:off x="181237" y="6220023"/>
            <a:ext cx="11808021" cy="538110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797" indent="-342797"/>
            <a:r>
              <a:rPr lang="bg-BG" sz="2399" dirty="0" smtClean="0"/>
              <a:t>Кода за</a:t>
            </a:r>
            <a:r>
              <a:rPr lang="en-US" sz="2399" dirty="0" smtClean="0"/>
              <a:t> </a:t>
            </a:r>
            <a:r>
              <a:rPr lang="en-US" sz="2399" b="1" dirty="0"/>
              <a:t>Dictionary&lt;</a:t>
            </a:r>
            <a:r>
              <a:rPr lang="en-US" sz="2399" b="1" dirty="0" err="1"/>
              <a:t>TKey</a:t>
            </a:r>
            <a:r>
              <a:rPr lang="en-US" sz="2399" b="1" dirty="0"/>
              <a:t>, TValue&gt;</a:t>
            </a:r>
            <a:r>
              <a:rPr lang="en-US" sz="2399" dirty="0"/>
              <a:t>: </a:t>
            </a:r>
            <a:r>
              <a:rPr lang="en-US" sz="2399" dirty="0">
                <a:hlinkClick r:id="rId2"/>
              </a:rPr>
              <a:t>https://github.com/microsoft/referencesource</a:t>
            </a:r>
            <a:endParaRPr lang="en-US" sz="2399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7E4E2803-3B08-449D-8612-5A709407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bg-BG" dirty="0" smtClean="0"/>
              <a:t>Примери</a:t>
            </a:r>
            <a:r>
              <a:rPr lang="en-US" dirty="0" smtClean="0"/>
              <a:t>: </a:t>
            </a:r>
            <a:r>
              <a:rPr lang="en-US" dirty="0"/>
              <a:t>Dictionary&lt;K, V&gt;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26D19C8-077E-4DE6-AF5B-3AA3538B2F9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SortedDictionary&lt;TKey,TValue&gt;</a:t>
            </a:r>
            <a:r>
              <a:rPr lang="en-US" b="1" dirty="0">
                <a:solidFill>
                  <a:srgbClr val="F3CD60"/>
                </a:solidFill>
              </a:rPr>
              <a:t> </a:t>
            </a:r>
            <a:r>
              <a:rPr lang="bg-BG" dirty="0" smtClean="0"/>
              <a:t>имплементира</a:t>
            </a:r>
            <a:r>
              <a:rPr lang="en-US" dirty="0" smtClean="0"/>
              <a:t> </a:t>
            </a:r>
            <a:r>
              <a:rPr lang="bg-BG" dirty="0" smtClean="0"/>
              <a:t>АТД</a:t>
            </a:r>
            <a:r>
              <a:rPr lang="en-US" dirty="0" smtClean="0"/>
              <a:t> „</a:t>
            </a:r>
            <a:r>
              <a:rPr lang="bg-BG" dirty="0" smtClean="0"/>
              <a:t>речник</a:t>
            </a:r>
            <a:r>
              <a:rPr lang="en-US" dirty="0" smtClean="0"/>
              <a:t>"</a:t>
            </a:r>
            <a:r>
              <a:rPr lang="bg-BG" dirty="0" smtClean="0"/>
              <a:t> като балансирано дърво за търсене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Елементите са в дървото </a:t>
            </a:r>
            <a:r>
              <a:rPr lang="bg-BG" b="1" dirty="0" smtClean="0">
                <a:solidFill>
                  <a:schemeClr val="bg1"/>
                </a:solidFill>
              </a:rPr>
              <a:t>сортирани по ключ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Обхождането на дървото връща елементите във </a:t>
            </a:r>
            <a:r>
              <a:rPr lang="ru-RU" b="1" dirty="0">
                <a:solidFill>
                  <a:schemeClr val="bg1"/>
                </a:solidFill>
              </a:rPr>
              <a:t>възходящ </a:t>
            </a:r>
            <a:r>
              <a:rPr lang="ru-RU" b="1" dirty="0" smtClean="0">
                <a:solidFill>
                  <a:schemeClr val="bg1"/>
                </a:solidFill>
              </a:rPr>
              <a:t>ред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Добавяне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bg-BG" dirty="0" smtClean="0"/>
              <a:t>Намиране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bg-BG" dirty="0" smtClean="0"/>
              <a:t>Изтриване на стойност се изпълняват</a:t>
            </a:r>
            <a:r>
              <a:rPr lang="en-US" dirty="0" smtClean="0"/>
              <a:t> </a:t>
            </a:r>
            <a:r>
              <a:rPr lang="bg-BG" dirty="0" smtClean="0"/>
              <a:t>за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log N</a:t>
            </a:r>
            <a:r>
              <a:rPr lang="en-US" dirty="0"/>
              <a:t> </a:t>
            </a:r>
            <a:r>
              <a:rPr lang="bg-BG" dirty="0" smtClean="0"/>
              <a:t>време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dirty="0" smtClean="0"/>
              <a:t>Използвайте</a:t>
            </a:r>
            <a:r>
              <a:rPr lang="en-US" dirty="0" smtClean="0"/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SortedDictionary&lt;TKey,TValue&gt;</a:t>
            </a:r>
            <a:r>
              <a:rPr lang="en-US" dirty="0"/>
              <a:t> </a:t>
            </a:r>
            <a:r>
              <a:rPr lang="bg-BG" dirty="0" smtClean="0"/>
              <a:t>когато </a:t>
            </a:r>
            <a:r>
              <a:rPr lang="bg-BG" dirty="0" err="1" smtClean="0"/>
              <a:t>елентите</a:t>
            </a:r>
            <a:r>
              <a:rPr lang="bg-BG" dirty="0" smtClean="0"/>
              <a:t> трябва да бъдат</a:t>
            </a:r>
            <a:r>
              <a:rPr lang="en-US" dirty="0" smtClean="0"/>
              <a:t> </a:t>
            </a:r>
            <a:r>
              <a:rPr lang="bg-BG" b="1" dirty="0" smtClean="0">
                <a:solidFill>
                  <a:schemeClr val="bg1"/>
                </a:solidFill>
              </a:rPr>
              <a:t>сортирани по ключ </a:t>
            </a:r>
            <a:r>
              <a:rPr lang="bg-BG" dirty="0"/>
              <a:t>– </a:t>
            </a:r>
            <a:r>
              <a:rPr lang="bg-BG" dirty="0" smtClean="0"/>
              <a:t>въз основа на </a:t>
            </a:r>
            <a:r>
              <a:rPr lang="bg-BG" b="1" dirty="0" smtClean="0">
                <a:solidFill>
                  <a:schemeClr val="bg1"/>
                </a:solidFill>
              </a:rPr>
              <a:t>балансираното дърво за търсене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В противен случай използвайте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Dictionary&lt;TKey,TValue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b="1" dirty="0">
                <a:solidFill>
                  <a:srgbClr val="F3CD60"/>
                </a:solidFill>
              </a:rPr>
              <a:t> </a:t>
            </a:r>
            <a:r>
              <a:rPr lang="en-US" dirty="0"/>
              <a:t>– </a:t>
            </a:r>
            <a:r>
              <a:rPr lang="bg-BG" dirty="0" smtClean="0"/>
              <a:t>има по-добра производителност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bg-BG" dirty="0" smtClean="0"/>
              <a:t>базирано на</a:t>
            </a:r>
            <a:r>
              <a:rPr lang="en-US" dirty="0" smtClean="0"/>
              <a:t> </a:t>
            </a:r>
            <a:r>
              <a:rPr lang="bg-BG" b="1" dirty="0" smtClean="0">
                <a:solidFill>
                  <a:schemeClr val="bg1"/>
                </a:solidFill>
              </a:rPr>
              <a:t>хеш таблицата</a:t>
            </a:r>
            <a:endParaRPr lang="en-US" sz="2799" b="1" dirty="0">
              <a:solidFill>
                <a:schemeClr val="bg1"/>
              </a:solidFill>
            </a:endParaRPr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SortedDictionary&lt;TKey,TValue&gt;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621D379-F1C0-46C1-B0A5-96DB0CC19A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22109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57D4D7-BBB7-4EED-94F5-1B66DE16CE3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Примери</a:t>
            </a:r>
            <a:endParaRPr lang="en-US" dirty="0"/>
          </a:p>
        </p:txBody>
      </p:sp>
      <p:pic>
        <p:nvPicPr>
          <p:cNvPr id="1026" name="Picture 2" descr="Резултат с изображение за „data structures picture“">
            <a:extLst>
              <a:ext uri="{FF2B5EF4-FFF2-40B4-BE49-F238E27FC236}">
                <a16:creationId xmlns:a16="http://schemas.microsoft.com/office/drawing/2014/main" id="{29D248C8-9279-4472-9B55-1AD749E2F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691" y="774692"/>
            <a:ext cx="7438618" cy="3719309"/>
          </a:xfrm>
          <a:prstGeom prst="roundRect">
            <a:avLst>
              <a:gd name="adj" fmla="val 1603"/>
            </a:avLst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71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5FBD4-486B-439D-B2B0-6C275ECD7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  <a:cs typeface="Consolas" pitchFamily="49" charset="0"/>
              </a:rPr>
              <a:t>OrderedBag&lt;T&gt;</a:t>
            </a:r>
          </a:p>
          <a:p>
            <a:pPr lvl="1">
              <a:buClr>
                <a:schemeClr val="tx1"/>
              </a:buClr>
            </a:pPr>
            <a:r>
              <a:rPr lang="bg-BG" sz="3000" b="1" dirty="0" smtClean="0">
                <a:solidFill>
                  <a:schemeClr val="bg1"/>
                </a:solidFill>
              </a:rPr>
              <a:t>Торба</a:t>
            </a:r>
            <a:r>
              <a:rPr lang="en-US" sz="3000" dirty="0" smtClean="0"/>
              <a:t> (</a:t>
            </a:r>
            <a:r>
              <a:rPr lang="bg-BG" sz="3000" dirty="0" err="1" smtClean="0"/>
              <a:t>мулти</a:t>
            </a:r>
            <a:r>
              <a:rPr lang="bg-BG" sz="3000" dirty="0" smtClean="0"/>
              <a:t> сет</a:t>
            </a:r>
            <a:r>
              <a:rPr lang="en-US" sz="3000" dirty="0" smtClean="0"/>
              <a:t>) </a:t>
            </a:r>
            <a:r>
              <a:rPr lang="bg-BG" sz="3000" dirty="0" smtClean="0"/>
              <a:t>на основата на балансиращо търсещо дърво</a:t>
            </a:r>
            <a:endParaRPr lang="en-US" sz="3000" b="1" noProof="1">
              <a:solidFill>
                <a:schemeClr val="bg1"/>
              </a:solidFill>
              <a:cs typeface="Consolas" pitchFamily="49" charset="0"/>
            </a:endParaRPr>
          </a:p>
          <a:p>
            <a:pPr lvl="1"/>
            <a:r>
              <a:rPr lang="bg-BG" sz="3000" noProof="1" smtClean="0">
                <a:cs typeface="Consolas" pitchFamily="49" charset="0"/>
              </a:rPr>
              <a:t>Съдържа</a:t>
            </a:r>
            <a:r>
              <a:rPr lang="en-US" sz="3000" noProof="1" smtClean="0">
                <a:cs typeface="Consolas" pitchFamily="49" charset="0"/>
              </a:rPr>
              <a:t> </a:t>
            </a:r>
            <a:r>
              <a:rPr lang="bg-BG" sz="3000" b="1" noProof="1" smtClean="0">
                <a:solidFill>
                  <a:schemeClr val="bg1"/>
                </a:solidFill>
                <a:cs typeface="Consolas" pitchFamily="49" charset="0"/>
              </a:rPr>
              <a:t>двойки от </a:t>
            </a:r>
            <a:r>
              <a:rPr lang="en-US" sz="3000" b="1" noProof="1" smtClean="0">
                <a:solidFill>
                  <a:schemeClr val="bg1"/>
                </a:solidFill>
                <a:cs typeface="Consolas" pitchFamily="49" charset="0"/>
              </a:rPr>
              <a:t>&lt;Key</a:t>
            </a:r>
            <a:r>
              <a:rPr lang="en-US" sz="3000" b="1" noProof="1">
                <a:solidFill>
                  <a:schemeClr val="bg1"/>
                </a:solidFill>
                <a:cs typeface="Consolas" pitchFamily="49" charset="0"/>
              </a:rPr>
              <a:t>, Value</a:t>
            </a:r>
            <a:r>
              <a:rPr lang="en-US" sz="3000" b="1" noProof="1" smtClean="0">
                <a:solidFill>
                  <a:schemeClr val="bg1"/>
                </a:solidFill>
                <a:cs typeface="Consolas" pitchFamily="49" charset="0"/>
              </a:rPr>
              <a:t>&gt;</a:t>
            </a:r>
          </a:p>
          <a:p>
            <a:pPr lvl="1"/>
            <a:r>
              <a:rPr lang="bg-BG" sz="3000" noProof="1" smtClean="0">
                <a:cs typeface="Consolas" pitchFamily="49" charset="0"/>
              </a:rPr>
              <a:t>Всеки брой елементи могат да имат </a:t>
            </a:r>
            <a:r>
              <a:rPr lang="bg-BG" sz="3000" b="1" noProof="1" smtClean="0">
                <a:solidFill>
                  <a:schemeClr val="bg1"/>
                </a:solidFill>
                <a:cs typeface="Consolas" pitchFamily="49" charset="0"/>
              </a:rPr>
              <a:t>еднакъв ключ</a:t>
            </a:r>
            <a:endParaRPr lang="en-US" sz="3000" b="1" noProof="1" smtClean="0">
              <a:cs typeface="Consolas" pitchFamily="49" charset="0"/>
            </a:endParaRPr>
          </a:p>
          <a:p>
            <a:pPr lvl="1"/>
            <a:r>
              <a:rPr lang="bg-BG" sz="3000" dirty="0" smtClean="0"/>
              <a:t>Добавяне</a:t>
            </a:r>
            <a:r>
              <a:rPr lang="en-US" sz="3000" dirty="0" smtClean="0"/>
              <a:t> </a:t>
            </a:r>
            <a:r>
              <a:rPr lang="en-US" sz="3000" dirty="0"/>
              <a:t>/ </a:t>
            </a:r>
            <a:r>
              <a:rPr lang="bg-BG" sz="3000" dirty="0" smtClean="0"/>
              <a:t>Намиране</a:t>
            </a:r>
            <a:r>
              <a:rPr lang="en-US" sz="3000" dirty="0" smtClean="0"/>
              <a:t> </a:t>
            </a:r>
            <a:r>
              <a:rPr lang="en-US" sz="3000" dirty="0"/>
              <a:t>/ </a:t>
            </a:r>
            <a:r>
              <a:rPr lang="bg-BG" sz="3000" dirty="0" smtClean="0"/>
              <a:t>Премахване</a:t>
            </a:r>
            <a:r>
              <a:rPr lang="en-US" sz="3000" dirty="0" smtClean="0"/>
              <a:t> </a:t>
            </a:r>
            <a:r>
              <a:rPr lang="bg-BG" sz="3000" dirty="0" smtClean="0"/>
              <a:t>на елемент се извършва за </a:t>
            </a:r>
            <a:r>
              <a:rPr lang="en-US" sz="3000" dirty="0" smtClean="0"/>
              <a:t>O(log(N</a:t>
            </a:r>
            <a:r>
              <a:rPr lang="en-US" sz="3000" dirty="0"/>
              <a:t>))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sz="3000" dirty="0"/>
              <a:t> </a:t>
            </a:r>
            <a:r>
              <a:rPr lang="bg-BG" sz="3000" dirty="0" smtClean="0"/>
              <a:t>трябва да имплементира</a:t>
            </a:r>
            <a:r>
              <a:rPr lang="en-US" sz="3000" dirty="0" smtClean="0"/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IComparable&lt;T&gt;</a:t>
            </a:r>
          </a:p>
          <a:p>
            <a:endParaRPr lang="en-US" sz="3199" dirty="0"/>
          </a:p>
          <a:p>
            <a:r>
              <a:rPr lang="bg-BG" sz="3199" dirty="0" smtClean="0"/>
              <a:t>За да използвате </a:t>
            </a:r>
            <a:r>
              <a:rPr lang="en-US" sz="3199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OrderedBag</a:t>
            </a:r>
            <a:r>
              <a:rPr lang="en-US" sz="3199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&lt;T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3199" dirty="0"/>
              <a:t>, </a:t>
            </a:r>
            <a:r>
              <a:rPr lang="bg-BG" sz="3199" dirty="0" smtClean="0"/>
              <a:t>инста</a:t>
            </a:r>
            <a:r>
              <a:rPr lang="bg-BG" sz="3199" dirty="0" smtClean="0"/>
              <a:t>лирайте</a:t>
            </a:r>
            <a:r>
              <a:rPr lang="en-US" sz="3199" dirty="0" smtClean="0"/>
              <a:t> </a:t>
            </a:r>
            <a:r>
              <a:rPr lang="en-US" sz="3199" b="1" noProof="1">
                <a:solidFill>
                  <a:schemeClr val="bg1"/>
                </a:solidFill>
              </a:rPr>
              <a:t>Softuni.Wintellect.PowerCollections </a:t>
            </a:r>
            <a:r>
              <a:rPr lang="bg-BG" sz="3199" dirty="0" smtClean="0"/>
              <a:t>от</a:t>
            </a:r>
            <a:r>
              <a:rPr lang="en-US" sz="3199" dirty="0" smtClean="0"/>
              <a:t> </a:t>
            </a:r>
            <a:r>
              <a:rPr lang="en-US" sz="3199" dirty="0"/>
              <a:t>NuGet Packages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18473C-DDE4-401F-93A7-D4967201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OrderedBag&lt;T&gt;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5DD8CA-7AEB-46B3-889B-C4FB5FD44B33}"/>
              </a:ext>
            </a:extLst>
          </p:cNvPr>
          <p:cNvGrpSpPr/>
          <p:nvPr/>
        </p:nvGrpSpPr>
        <p:grpSpPr>
          <a:xfrm>
            <a:off x="10416000" y="2079000"/>
            <a:ext cx="1412075" cy="1364503"/>
            <a:chOff x="9433782" y="4495799"/>
            <a:chExt cx="2132630" cy="1904999"/>
          </a:xfrm>
        </p:grpSpPr>
        <p:pic>
          <p:nvPicPr>
            <p:cNvPr id="6" name="Picture 2" descr="bag, doggy, green icon">
              <a:extLst>
                <a:ext uri="{FF2B5EF4-FFF2-40B4-BE49-F238E27FC236}">
                  <a16:creationId xmlns:a16="http://schemas.microsoft.com/office/drawing/2014/main" id="{9C4C27FA-69CE-4AF9-A961-89C05D19E0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3782" y="4495799"/>
              <a:ext cx="2132630" cy="190499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www.iconsdb.com/icons/preview/orange/generic-sorting-xxl.png">
              <a:extLst>
                <a:ext uri="{FF2B5EF4-FFF2-40B4-BE49-F238E27FC236}">
                  <a16:creationId xmlns:a16="http://schemas.microsoft.com/office/drawing/2014/main" id="{C5440CBF-E910-4210-978D-DDE07BB07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26271">
              <a:off x="9808711" y="5299616"/>
              <a:ext cx="924503" cy="92450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B14129D9-B1F1-44B9-8426-8969CF23E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4353" y="4723632"/>
            <a:ext cx="3463293" cy="75657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48C9D53E-F0AE-44AF-B08A-AD1A5FFE9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160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57DB986-D423-4890-B02E-148253858DD2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bg-BG" dirty="0" smtClean="0"/>
              <a:t>Използвайте класа </a:t>
            </a:r>
            <a:r>
              <a:rPr lang="en-US" b="1" noProof="1" smtClean="0">
                <a:solidFill>
                  <a:schemeClr val="bg1"/>
                </a:solidFill>
              </a:rPr>
              <a:t>OrderedBag&lt;T</a:t>
            </a:r>
            <a:r>
              <a:rPr lang="en-US" b="1" noProof="1">
                <a:solidFill>
                  <a:schemeClr val="bg1"/>
                </a:solidFill>
              </a:rPr>
              <a:t>&gt;</a:t>
            </a:r>
            <a:r>
              <a:rPr lang="en-US" noProof="1"/>
              <a:t> </a:t>
            </a:r>
            <a:r>
              <a:rPr lang="bg-BG" dirty="0" smtClean="0"/>
              <a:t>да четете списък от думи</a:t>
            </a:r>
            <a:r>
              <a:rPr lang="en-US" dirty="0" smtClean="0"/>
              <a:t>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bg-BG" dirty="0" smtClean="0"/>
              <a:t>да ги отпечатва в</a:t>
            </a:r>
            <a:r>
              <a:rPr lang="en-US" dirty="0" smtClean="0"/>
              <a:t> </a:t>
            </a:r>
            <a:r>
              <a:rPr lang="bg-BG" b="1" dirty="0" smtClean="0">
                <a:solidFill>
                  <a:schemeClr val="bg1"/>
                </a:solidFill>
              </a:rPr>
              <a:t>сортиран ред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Текстов контейнер 4">
            <a:extLst>
              <a:ext uri="{FF2B5EF4-FFF2-40B4-BE49-F238E27FC236}">
                <a16:creationId xmlns:a16="http://schemas.microsoft.com/office/drawing/2014/main" id="{37071F51-3BEC-4210-AB0D-E18A03B92CCA}"/>
              </a:ext>
            </a:extLst>
          </p:cNvPr>
          <p:cNvSpPr txBox="1">
            <a:spLocks/>
          </p:cNvSpPr>
          <p:nvPr/>
        </p:nvSpPr>
        <p:spPr>
          <a:xfrm>
            <a:off x="755776" y="2363820"/>
            <a:ext cx="10946680" cy="42940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 err="1"/>
              <a:t>OrderedBag</a:t>
            </a:r>
            <a:r>
              <a:rPr lang="en-GB" sz="2200" dirty="0"/>
              <a:t>&lt;string&gt; bag = new </a:t>
            </a:r>
            <a:r>
              <a:rPr lang="en-GB" sz="2200" dirty="0" err="1">
                <a:solidFill>
                  <a:schemeClr val="bg1"/>
                </a:solidFill>
              </a:rPr>
              <a:t>OrderedBag</a:t>
            </a:r>
            <a:r>
              <a:rPr lang="en-GB" sz="2200" dirty="0">
                <a:solidFill>
                  <a:schemeClr val="bg1"/>
                </a:solidFill>
              </a:rPr>
              <a:t>&lt;string&gt;()</a:t>
            </a:r>
            <a:r>
              <a:rPr lang="en-GB" sz="2200" dirty="0"/>
              <a:t>;</a:t>
            </a:r>
          </a:p>
          <a:p>
            <a:r>
              <a:rPr lang="en-GB" sz="2200" dirty="0" err="1"/>
              <a:t>bag.Add</a:t>
            </a:r>
            <a:r>
              <a:rPr lang="en-GB" sz="2200" dirty="0"/>
              <a:t>("Peter");</a:t>
            </a:r>
          </a:p>
          <a:p>
            <a:r>
              <a:rPr lang="en-GB" sz="2200" dirty="0" err="1"/>
              <a:t>bag.Add</a:t>
            </a:r>
            <a:r>
              <a:rPr lang="en-GB" sz="2200" dirty="0"/>
              <a:t>("Maria");</a:t>
            </a:r>
          </a:p>
          <a:p>
            <a:r>
              <a:rPr lang="en-GB" sz="2200" dirty="0" err="1"/>
              <a:t>bag.Add</a:t>
            </a:r>
            <a:r>
              <a:rPr lang="en-GB" sz="2200" dirty="0"/>
              <a:t>("Ana");</a:t>
            </a:r>
          </a:p>
          <a:p>
            <a:r>
              <a:rPr lang="en-GB" sz="2200" dirty="0" err="1"/>
              <a:t>bag.Add</a:t>
            </a:r>
            <a:r>
              <a:rPr lang="en-GB" sz="2200" dirty="0"/>
              <a:t>("Nina");</a:t>
            </a:r>
          </a:p>
          <a:p>
            <a:r>
              <a:rPr lang="en-GB" sz="2200" dirty="0" err="1"/>
              <a:t>bag.Add</a:t>
            </a:r>
            <a:r>
              <a:rPr lang="en-GB" sz="2200" dirty="0"/>
              <a:t>("</a:t>
            </a:r>
            <a:r>
              <a:rPr lang="en-GB" sz="2200" dirty="0" err="1"/>
              <a:t>Mitko</a:t>
            </a:r>
            <a:r>
              <a:rPr lang="en-GB" sz="2200" dirty="0"/>
              <a:t>");</a:t>
            </a:r>
          </a:p>
          <a:p>
            <a:endParaRPr lang="en-GB" sz="2200" dirty="0"/>
          </a:p>
          <a:p>
            <a:r>
              <a:rPr lang="en-GB" sz="2200" dirty="0"/>
              <a:t>foreach (var element in bag)</a:t>
            </a:r>
          </a:p>
          <a:p>
            <a:r>
              <a:rPr lang="en-GB" sz="2200" dirty="0"/>
              <a:t>{</a:t>
            </a:r>
          </a:p>
          <a:p>
            <a:r>
              <a:rPr lang="en-GB" sz="2200" dirty="0"/>
              <a:t>   </a:t>
            </a:r>
            <a:r>
              <a:rPr lang="en-GB" sz="2200" dirty="0" err="1"/>
              <a:t>Console.WriteLine</a:t>
            </a:r>
            <a:r>
              <a:rPr lang="en-GB" sz="2200" dirty="0"/>
              <a:t>(element);</a:t>
            </a:r>
          </a:p>
          <a:p>
            <a:r>
              <a:rPr lang="en-GB" sz="2200" dirty="0"/>
              <a:t>}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0D150477-F030-4D89-BD30-B3336298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bg-BG" dirty="0" smtClean="0"/>
              <a:t>Примери</a:t>
            </a:r>
            <a:r>
              <a:rPr lang="en-US" dirty="0" smtClean="0"/>
              <a:t>: </a:t>
            </a:r>
            <a:r>
              <a:rPr lang="en-US" noProof="1"/>
              <a:t>OrderedBag</a:t>
            </a:r>
            <a:r>
              <a:rPr lang="en-US" dirty="0"/>
              <a:t>&lt;T&gt;</a:t>
            </a:r>
          </a:p>
        </p:txBody>
      </p:sp>
      <p:sp>
        <p:nvSpPr>
          <p:cNvPr id="17" name="Текстов контейнер 4">
            <a:extLst>
              <a:ext uri="{FF2B5EF4-FFF2-40B4-BE49-F238E27FC236}">
                <a16:creationId xmlns:a16="http://schemas.microsoft.com/office/drawing/2014/main" id="{EDCE3ECF-845B-43D9-8309-EDB1E2A304F4}"/>
              </a:ext>
            </a:extLst>
          </p:cNvPr>
          <p:cNvSpPr txBox="1">
            <a:spLocks/>
          </p:cNvSpPr>
          <p:nvPr/>
        </p:nvSpPr>
        <p:spPr>
          <a:xfrm>
            <a:off x="557539" y="1761423"/>
            <a:ext cx="10946680" cy="5034079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8" name="Картина 10">
            <a:extLst>
              <a:ext uri="{FF2B5EF4-FFF2-40B4-BE49-F238E27FC236}">
                <a16:creationId xmlns:a16="http://schemas.microsoft.com/office/drawing/2014/main" id="{FE6A63F0-8EAB-4ED2-82F6-EDFFB640F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523" y="4415930"/>
            <a:ext cx="2432312" cy="209026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13131D62-42C2-45E9-AD0C-87A82093FD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1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5FBD4-486B-439D-B2B0-6C275ECD7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</a:rPr>
              <a:t>MultiDictionary</a:t>
            </a:r>
            <a:r>
              <a:rPr lang="en-US" sz="3600" b="1" dirty="0">
                <a:solidFill>
                  <a:schemeClr val="bg1"/>
                </a:solidFill>
              </a:rPr>
              <a:t>&lt;TKey, TValue&gt;</a:t>
            </a:r>
          </a:p>
          <a:p>
            <a:pPr lvl="1">
              <a:lnSpc>
                <a:spcPct val="110000"/>
              </a:lnSpc>
            </a:pPr>
            <a:r>
              <a:rPr lang="bg-BG" sz="3400" dirty="0" smtClean="0"/>
              <a:t>Речник</a:t>
            </a:r>
            <a:r>
              <a:rPr lang="en-US" sz="3400" dirty="0" smtClean="0"/>
              <a:t> (</a:t>
            </a:r>
            <a:r>
              <a:rPr lang="bg-BG" sz="3400" dirty="0" err="1" smtClean="0"/>
              <a:t>мап</a:t>
            </a:r>
            <a:r>
              <a:rPr lang="en-US" sz="3400" dirty="0" smtClean="0"/>
              <a:t>) </a:t>
            </a:r>
            <a:r>
              <a:rPr lang="bg-BG" sz="3400" dirty="0" smtClean="0"/>
              <a:t>имплементиран</a:t>
            </a:r>
            <a:r>
              <a:rPr lang="en-US" sz="3400" dirty="0" smtClean="0"/>
              <a:t> </a:t>
            </a:r>
            <a:r>
              <a:rPr lang="bg-BG" sz="3400" dirty="0" smtClean="0"/>
              <a:t>с</a:t>
            </a:r>
            <a:r>
              <a:rPr lang="en-US" sz="3400" dirty="0" smtClean="0"/>
              <a:t> </a:t>
            </a:r>
            <a:r>
              <a:rPr lang="bg-BG" sz="3400" b="1" dirty="0" smtClean="0">
                <a:solidFill>
                  <a:schemeClr val="bg1"/>
                </a:solidFill>
              </a:rPr>
              <a:t>хеш таблица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sz="3400" b="1" dirty="0" smtClean="0">
                <a:solidFill>
                  <a:schemeClr val="bg1"/>
                </a:solidFill>
              </a:rPr>
              <a:t>Позволя повторения </a:t>
            </a:r>
            <a:r>
              <a:rPr lang="en-US" sz="3400" dirty="0" smtClean="0"/>
              <a:t>(</a:t>
            </a:r>
            <a:r>
              <a:rPr lang="bg-BG" sz="3400" dirty="0"/>
              <a:t>конфигурируеми</a:t>
            </a:r>
            <a:r>
              <a:rPr lang="en-US" sz="3400" dirty="0" smtClean="0"/>
              <a:t>)</a:t>
            </a:r>
            <a:endParaRPr lang="en-US" sz="3400" dirty="0"/>
          </a:p>
          <a:p>
            <a:pPr lvl="1">
              <a:lnSpc>
                <a:spcPct val="110000"/>
              </a:lnSpc>
            </a:pPr>
            <a:r>
              <a:rPr lang="bg-BG" sz="3400" dirty="0" smtClean="0"/>
              <a:t>Добавя</a:t>
            </a:r>
            <a:r>
              <a:rPr lang="en-US" sz="3400" dirty="0" smtClean="0"/>
              <a:t> </a:t>
            </a:r>
            <a:r>
              <a:rPr lang="en-US" sz="3400" dirty="0"/>
              <a:t>/ </a:t>
            </a:r>
            <a:r>
              <a:rPr lang="bg-BG" sz="3400" dirty="0" smtClean="0"/>
              <a:t>Намира</a:t>
            </a:r>
            <a:r>
              <a:rPr lang="en-US" sz="3400" dirty="0" smtClean="0"/>
              <a:t> </a:t>
            </a:r>
            <a:r>
              <a:rPr lang="en-US" sz="3400" dirty="0"/>
              <a:t>/ </a:t>
            </a:r>
            <a:r>
              <a:rPr lang="bg-BG" sz="3400" dirty="0" smtClean="0"/>
              <a:t>Премахва</a:t>
            </a:r>
            <a:r>
              <a:rPr lang="en-US" sz="3400" dirty="0" smtClean="0"/>
              <a:t> </a:t>
            </a:r>
            <a:r>
              <a:rPr lang="bg-BG" sz="3400" dirty="0" smtClean="0"/>
              <a:t>елемент</a:t>
            </a:r>
            <a:r>
              <a:rPr lang="en-US" sz="3400" dirty="0" smtClean="0"/>
              <a:t> </a:t>
            </a:r>
            <a:r>
              <a:rPr lang="bg-BG" sz="3400" dirty="0" smtClean="0"/>
              <a:t>за време </a:t>
            </a:r>
            <a:r>
              <a:rPr lang="en-US" sz="3400" dirty="0" smtClean="0"/>
              <a:t>O(1</a:t>
            </a:r>
            <a:r>
              <a:rPr lang="en-US" sz="3400" dirty="0"/>
              <a:t>)</a:t>
            </a:r>
          </a:p>
          <a:p>
            <a:pPr lvl="1">
              <a:lnSpc>
                <a:spcPct val="110000"/>
              </a:lnSpc>
            </a:pPr>
            <a:r>
              <a:rPr lang="bg-BG" sz="3400" dirty="0" smtClean="0"/>
              <a:t>Като</a:t>
            </a:r>
            <a:r>
              <a:rPr lang="en-US" sz="3400" dirty="0" smtClean="0"/>
              <a:t> </a:t>
            </a:r>
            <a:r>
              <a:rPr lang="en-US" sz="3400" b="1" dirty="0">
                <a:latin typeface="Consolas" panose="020B0609020204030204" pitchFamily="49" charset="0"/>
              </a:rPr>
              <a:t>Dictionary&lt;TKey,</a:t>
            </a:r>
            <a:r>
              <a:rPr lang="en-US" sz="3400" b="1" dirty="0"/>
              <a:t> </a:t>
            </a:r>
            <a:r>
              <a:rPr lang="en-US" sz="3400" b="1" dirty="0">
                <a:latin typeface="Consolas" panose="020B0609020204030204" pitchFamily="49" charset="0"/>
              </a:rPr>
              <a:t>List&lt;TValue&gt;&gt;</a:t>
            </a:r>
          </a:p>
          <a:p>
            <a:pPr>
              <a:lnSpc>
                <a:spcPct val="110000"/>
              </a:lnSpc>
            </a:pPr>
            <a:r>
              <a:rPr lang="bg-BG" sz="3600" noProof="1" smtClean="0"/>
              <a:t>За да използвайте </a:t>
            </a:r>
            <a:r>
              <a:rPr lang="en-US" sz="36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MiltiDictionary&lt;TKey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sz="3600" b="1" noProof="1">
                <a:solidFill>
                  <a:schemeClr val="bg1"/>
                </a:solidFill>
              </a:rPr>
              <a:t>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TValue&gt;</a:t>
            </a:r>
            <a:r>
              <a:rPr lang="en-US" sz="3600" noProof="1"/>
              <a:t>, </a:t>
            </a:r>
            <a:r>
              <a:rPr lang="bg-BG" sz="3600" dirty="0" smtClean="0"/>
              <a:t>инсталирайте</a:t>
            </a:r>
            <a:r>
              <a:rPr lang="en-US" sz="3600" dirty="0" smtClean="0"/>
              <a:t> </a:t>
            </a:r>
            <a:r>
              <a:rPr lang="en-US" sz="3600" b="1" noProof="1">
                <a:solidFill>
                  <a:schemeClr val="bg1"/>
                </a:solidFill>
              </a:rPr>
              <a:t>SoftUni.Wintellect.PowerCollections </a:t>
            </a:r>
            <a:r>
              <a:rPr lang="bg-BG" sz="3600" dirty="0" smtClean="0"/>
              <a:t>от</a:t>
            </a:r>
            <a:r>
              <a:rPr lang="en-US" sz="3600" dirty="0" smtClean="0"/>
              <a:t> </a:t>
            </a:r>
            <a:r>
              <a:rPr lang="en-US" sz="3600" dirty="0"/>
              <a:t>NuGet Packages</a:t>
            </a:r>
            <a:endParaRPr lang="en-US" sz="4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18473C-DDE4-401F-93A7-D4967201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MultiDictionary</a:t>
            </a:r>
            <a:r>
              <a:rPr lang="en-US" sz="3999" dirty="0"/>
              <a:t>&lt;TKey, TValue&gt;</a:t>
            </a:r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621C3F42-FDF9-42A3-B47D-D9F92F3C6079}"/>
              </a:ext>
            </a:extLst>
          </p:cNvPr>
          <p:cNvGrpSpPr/>
          <p:nvPr/>
        </p:nvGrpSpPr>
        <p:grpSpPr>
          <a:xfrm>
            <a:off x="9741000" y="1196125"/>
            <a:ext cx="2102498" cy="2148405"/>
            <a:chOff x="8913812" y="1151118"/>
            <a:chExt cx="3081422" cy="2582682"/>
          </a:xfrm>
        </p:grpSpPr>
        <p:pic>
          <p:nvPicPr>
            <p:cNvPr id="8" name="Picture 2" descr="http://png-3.findicons.com/files/icons/1233/somatic_rebirth_apps/256/dictionary.png">
              <a:extLst>
                <a:ext uri="{FF2B5EF4-FFF2-40B4-BE49-F238E27FC236}">
                  <a16:creationId xmlns:a16="http://schemas.microsoft.com/office/drawing/2014/main" id="{58170042-B46C-48D4-87E3-FEDC618122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3812" y="12954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http://png-3.findicons.com/files/icons/1233/somatic_rebirth_apps/256/dictionary.png">
              <a:extLst>
                <a:ext uri="{FF2B5EF4-FFF2-40B4-BE49-F238E27FC236}">
                  <a16:creationId xmlns:a16="http://schemas.microsoft.com/office/drawing/2014/main" id="{5EE21318-3EE6-4DB5-A524-2F5C3550BA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5324" y="1151118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://png-3.findicons.com/files/icons/1233/somatic_rebirth_apps/256/dictionary.png">
              <a:extLst>
                <a:ext uri="{FF2B5EF4-FFF2-40B4-BE49-F238E27FC236}">
                  <a16:creationId xmlns:a16="http://schemas.microsoft.com/office/drawing/2014/main" id="{A1303B50-F7A0-49FB-93A7-0B249CA8CA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6834" y="1153393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1EE3BFBD-9377-454A-9311-F2035DAB8A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97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649F9F9-69CF-4DB6-B277-249E5BF00685}"/>
              </a:ext>
            </a:extLst>
          </p:cNvPr>
          <p:cNvSpPr txBox="1">
            <a:spLocks/>
          </p:cNvSpPr>
          <p:nvPr/>
        </p:nvSpPr>
        <p:spPr>
          <a:xfrm>
            <a:off x="190452" y="1196707"/>
            <a:ext cx="11926836" cy="5559676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bg-BG" sz="3400" dirty="0" smtClean="0"/>
              <a:t>Използвайте класа </a:t>
            </a:r>
            <a:r>
              <a:rPr lang="en-US" sz="3400" b="1" noProof="1" smtClean="0">
                <a:solidFill>
                  <a:schemeClr val="bg1"/>
                </a:solidFill>
              </a:rPr>
              <a:t>MultiDictionary</a:t>
            </a:r>
            <a:r>
              <a:rPr lang="en-US" sz="3400" b="1" dirty="0" smtClean="0">
                <a:solidFill>
                  <a:schemeClr val="bg1"/>
                </a:solidFill>
              </a:rPr>
              <a:t>&lt;K</a:t>
            </a:r>
            <a:r>
              <a:rPr lang="en-US" sz="3400" b="1" dirty="0">
                <a:solidFill>
                  <a:schemeClr val="bg1"/>
                </a:solidFill>
              </a:rPr>
              <a:t>, V&gt; </a:t>
            </a:r>
            <a:r>
              <a:rPr lang="bg-BG" sz="3400" dirty="0" smtClean="0"/>
              <a:t>да чете </a:t>
            </a:r>
            <a:r>
              <a:rPr lang="bg-BG" sz="3400" b="1" dirty="0" smtClean="0">
                <a:solidFill>
                  <a:schemeClr val="bg1"/>
                </a:solidFill>
              </a:rPr>
              <a:t>телефонен указател</a:t>
            </a:r>
            <a:r>
              <a:rPr lang="en-US" sz="3400" dirty="0" smtClean="0"/>
              <a:t>, </a:t>
            </a:r>
            <a:r>
              <a:rPr lang="bg-BG" sz="3400" dirty="0" smtClean="0"/>
              <a:t>където всеки човек има </a:t>
            </a:r>
            <a:r>
              <a:rPr lang="bg-BG" sz="3400" b="1" dirty="0" smtClean="0">
                <a:solidFill>
                  <a:schemeClr val="bg1"/>
                </a:solidFill>
              </a:rPr>
              <a:t>много номера</a:t>
            </a:r>
            <a:endParaRPr lang="en-US" sz="3400" dirty="0"/>
          </a:p>
          <a:p>
            <a:pPr lvl="1"/>
            <a:endParaRPr lang="en-US" sz="2799" dirty="0"/>
          </a:p>
        </p:txBody>
      </p:sp>
      <p:sp>
        <p:nvSpPr>
          <p:cNvPr id="16" name="Текстов контейнер 4">
            <a:extLst>
              <a:ext uri="{FF2B5EF4-FFF2-40B4-BE49-F238E27FC236}">
                <a16:creationId xmlns:a16="http://schemas.microsoft.com/office/drawing/2014/main" id="{9B9A0251-EC7E-4E6B-A179-D58297E87B6E}"/>
              </a:ext>
            </a:extLst>
          </p:cNvPr>
          <p:cNvSpPr txBox="1">
            <a:spLocks/>
          </p:cNvSpPr>
          <p:nvPr/>
        </p:nvSpPr>
        <p:spPr>
          <a:xfrm>
            <a:off x="4674150" y="2529235"/>
            <a:ext cx="7088785" cy="3682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99" dirty="0" err="1"/>
              <a:t>MultiDictionary</a:t>
            </a:r>
            <a:r>
              <a:rPr lang="en-GB" sz="2199" dirty="0"/>
              <a:t>&lt;string, string&gt; </a:t>
            </a:r>
            <a:r>
              <a:rPr lang="en-GB" sz="2199" dirty="0" err="1"/>
              <a:t>phoneBook</a:t>
            </a:r>
            <a:r>
              <a:rPr lang="en-GB" sz="2199" dirty="0"/>
              <a:t> = </a:t>
            </a:r>
          </a:p>
          <a:p>
            <a:r>
              <a:rPr lang="en-GB" sz="2199" dirty="0"/>
              <a:t>  </a:t>
            </a:r>
            <a:r>
              <a:rPr lang="en-GB" sz="2199" dirty="0">
                <a:solidFill>
                  <a:schemeClr val="bg1"/>
                </a:solidFill>
              </a:rPr>
              <a:t>new </a:t>
            </a:r>
            <a:r>
              <a:rPr lang="en-GB" sz="2199" dirty="0" err="1">
                <a:solidFill>
                  <a:schemeClr val="bg1"/>
                </a:solidFill>
              </a:rPr>
              <a:t>MultiDictionary</a:t>
            </a:r>
            <a:r>
              <a:rPr lang="en-GB" sz="2199" dirty="0">
                <a:solidFill>
                  <a:schemeClr val="bg1"/>
                </a:solidFill>
              </a:rPr>
              <a:t>&lt;string, string&gt;(true)</a:t>
            </a:r>
            <a:r>
              <a:rPr lang="en-GB" sz="2199" dirty="0"/>
              <a:t>;</a:t>
            </a:r>
          </a:p>
          <a:p>
            <a:r>
              <a:rPr lang="en-GB" sz="2199" dirty="0" err="1"/>
              <a:t>phoneBook.Add</a:t>
            </a:r>
            <a:r>
              <a:rPr lang="en-GB" sz="2199" dirty="0"/>
              <a:t>("Peter", "088 123 456");</a:t>
            </a:r>
          </a:p>
          <a:p>
            <a:r>
              <a:rPr lang="en-GB" sz="2199" dirty="0" err="1"/>
              <a:t>phoneBook.Add</a:t>
            </a:r>
            <a:r>
              <a:rPr lang="en-GB" sz="2199" dirty="0"/>
              <a:t>("Maria", "089 999 888");</a:t>
            </a:r>
          </a:p>
          <a:p>
            <a:r>
              <a:rPr lang="en-GB" sz="2199" dirty="0" err="1"/>
              <a:t>phoneBook.Add</a:t>
            </a:r>
            <a:r>
              <a:rPr lang="en-GB" sz="2199" dirty="0"/>
              <a:t>("Peter", "088 999 777");</a:t>
            </a:r>
          </a:p>
          <a:p>
            <a:endParaRPr lang="en-GB" sz="2199" dirty="0"/>
          </a:p>
          <a:p>
            <a:r>
              <a:rPr lang="en-GB" sz="2199" dirty="0" err="1"/>
              <a:t>foreach</a:t>
            </a:r>
            <a:r>
              <a:rPr lang="en-GB" sz="2199" dirty="0"/>
              <a:t> (</a:t>
            </a:r>
            <a:r>
              <a:rPr lang="en-GB" sz="2199" dirty="0" err="1"/>
              <a:t>var</a:t>
            </a:r>
            <a:r>
              <a:rPr lang="en-GB" sz="2199" dirty="0"/>
              <a:t> </a:t>
            </a:r>
            <a:r>
              <a:rPr lang="en-GB" sz="2199" dirty="0" err="1"/>
              <a:t>phoneNum</a:t>
            </a:r>
            <a:r>
              <a:rPr lang="en-GB" sz="2199" dirty="0"/>
              <a:t> in </a:t>
            </a:r>
            <a:r>
              <a:rPr lang="en-GB" sz="2199" dirty="0" err="1"/>
              <a:t>phoneBook</a:t>
            </a:r>
            <a:r>
              <a:rPr lang="en-GB" sz="2199" dirty="0"/>
              <a:t>["Peter"])</a:t>
            </a:r>
          </a:p>
          <a:p>
            <a:r>
              <a:rPr lang="en-GB" sz="2199" dirty="0"/>
              <a:t>{</a:t>
            </a:r>
          </a:p>
          <a:p>
            <a:r>
              <a:rPr lang="en-GB" sz="2199" dirty="0"/>
              <a:t>   </a:t>
            </a:r>
            <a:r>
              <a:rPr lang="en-GB" sz="2199" dirty="0" err="1"/>
              <a:t>Console.WriteLine</a:t>
            </a:r>
            <a:r>
              <a:rPr lang="en-GB" sz="2199" dirty="0"/>
              <a:t>(</a:t>
            </a:r>
            <a:r>
              <a:rPr lang="en-GB" sz="2199" dirty="0" err="1"/>
              <a:t>phoneNum</a:t>
            </a:r>
            <a:r>
              <a:rPr lang="en-GB" sz="2199" dirty="0"/>
              <a:t>);</a:t>
            </a:r>
          </a:p>
          <a:p>
            <a:r>
              <a:rPr lang="en-GB" sz="2199" dirty="0"/>
              <a:t>}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47CCCA8-BD09-44D3-81F4-A4A9F607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bg-BG" dirty="0" smtClean="0"/>
              <a:t>Примери</a:t>
            </a:r>
            <a:r>
              <a:rPr lang="en-US" dirty="0" smtClean="0"/>
              <a:t>: </a:t>
            </a:r>
            <a:r>
              <a:rPr lang="en-US" noProof="1"/>
              <a:t>MultiDictionary&lt;K, V</a:t>
            </a:r>
            <a:r>
              <a:rPr lang="en-US" dirty="0"/>
              <a:t>&gt;</a:t>
            </a:r>
          </a:p>
        </p:txBody>
      </p:sp>
      <p:sp>
        <p:nvSpPr>
          <p:cNvPr id="18" name="Текстов контейнер 4">
            <a:extLst>
              <a:ext uri="{FF2B5EF4-FFF2-40B4-BE49-F238E27FC236}">
                <a16:creationId xmlns:a16="http://schemas.microsoft.com/office/drawing/2014/main" id="{22E40B4E-DC6F-4393-97CB-1D91A1A6A635}"/>
              </a:ext>
            </a:extLst>
          </p:cNvPr>
          <p:cNvSpPr txBox="1">
            <a:spLocks/>
          </p:cNvSpPr>
          <p:nvPr/>
        </p:nvSpPr>
        <p:spPr>
          <a:xfrm>
            <a:off x="557539" y="1761423"/>
            <a:ext cx="10946680" cy="5034079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171916D-74EF-411E-96A0-FB512527E990}"/>
              </a:ext>
            </a:extLst>
          </p:cNvPr>
          <p:cNvSpPr txBox="1">
            <a:spLocks/>
          </p:cNvSpPr>
          <p:nvPr/>
        </p:nvSpPr>
        <p:spPr>
          <a:xfrm>
            <a:off x="190356" y="2356547"/>
            <a:ext cx="4600644" cy="4491563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6099" lvl="1" indent="-457063">
              <a:buFont typeface="Wingdings" panose="05000000000000000000" pitchFamily="2" charset="2"/>
              <a:buChar char="§"/>
            </a:pP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Peter 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 088 123 456</a:t>
            </a:r>
          </a:p>
          <a:p>
            <a:pPr marL="1066099" lvl="1" indent="-457063">
              <a:buFont typeface="Wingdings" panose="05000000000000000000" pitchFamily="2" charset="2"/>
              <a:buChar char="§"/>
            </a:pP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Maria 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 089 999 888</a:t>
            </a:r>
          </a:p>
          <a:p>
            <a:pPr marL="1066099" lvl="1" indent="-457063">
              <a:buFont typeface="Wingdings" panose="05000000000000000000" pitchFamily="2" charset="2"/>
              <a:buChar char="§"/>
            </a:pP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Peter 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 088 999 777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bg-BG" sz="3400" dirty="0" smtClean="0">
                <a:solidFill>
                  <a:srgbClr val="234465"/>
                </a:solidFill>
                <a:latin typeface="Calibri" panose="020F0502020204030204" pitchFamily="34" charset="0"/>
              </a:rPr>
              <a:t>Намерете номерата на</a:t>
            </a:r>
            <a:r>
              <a:rPr lang="en-US" sz="3400" dirty="0" smtClean="0">
                <a:solidFill>
                  <a:srgbClr val="234465"/>
                </a:solidFill>
                <a:latin typeface="Calibri" panose="020F0502020204030204" pitchFamily="34" charset="0"/>
              </a:rPr>
              <a:t> </a:t>
            </a:r>
            <a:r>
              <a:rPr lang="en-US" sz="3400" dirty="0">
                <a:solidFill>
                  <a:srgbClr val="234465"/>
                </a:solidFill>
                <a:latin typeface="Calibri" panose="020F0502020204030204" pitchFamily="34" charset="0"/>
              </a:rPr>
              <a:t>"Peter"</a:t>
            </a:r>
            <a:endParaRPr lang="en-US" sz="3400" dirty="0"/>
          </a:p>
        </p:txBody>
      </p:sp>
      <p:pic>
        <p:nvPicPr>
          <p:cNvPr id="20" name="Картина 10">
            <a:extLst>
              <a:ext uri="{FF2B5EF4-FFF2-40B4-BE49-F238E27FC236}">
                <a16:creationId xmlns:a16="http://schemas.microsoft.com/office/drawing/2014/main" id="{3E64C320-FD07-40D7-81C4-9D4A6E15EC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24" t="3998" r="-1"/>
          <a:stretch/>
        </p:blipFill>
        <p:spPr>
          <a:xfrm>
            <a:off x="980206" y="5229200"/>
            <a:ext cx="3174599" cy="127060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1" name="Slide Number">
            <a:extLst>
              <a:ext uri="{FF2B5EF4-FFF2-40B4-BE49-F238E27FC236}">
                <a16:creationId xmlns:a16="http://schemas.microsoft.com/office/drawing/2014/main" id="{D7791BB4-0DD7-44C3-AD03-6376B341D5F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0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D8995-3865-4052-B24F-EC1CA39506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Heap&lt;T&gt;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Структура от данни базирана на дърво</a:t>
            </a:r>
            <a:r>
              <a:rPr lang="en-GB" dirty="0" smtClean="0"/>
              <a:t>, </a:t>
            </a:r>
            <a:r>
              <a:rPr lang="bg-BG" dirty="0" smtClean="0"/>
              <a:t>съхранявана в масив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Бързо извличане на </a:t>
            </a:r>
            <a:r>
              <a:rPr lang="bg-BG" b="1" dirty="0" smtClean="0">
                <a:solidFill>
                  <a:schemeClr val="bg1"/>
                </a:solidFill>
              </a:rPr>
              <a:t>минималния</a:t>
            </a:r>
            <a:r>
              <a:rPr lang="en-GB" dirty="0" smtClean="0"/>
              <a:t> </a:t>
            </a:r>
            <a:r>
              <a:rPr lang="bg-BG" dirty="0" smtClean="0"/>
              <a:t>и</a:t>
            </a:r>
            <a:r>
              <a:rPr lang="en-GB" dirty="0" smtClean="0"/>
              <a:t> </a:t>
            </a:r>
            <a:r>
              <a:rPr lang="bg-BG" b="1" dirty="0" smtClean="0">
                <a:solidFill>
                  <a:schemeClr val="bg1"/>
                </a:solidFill>
              </a:rPr>
              <a:t>максималния </a:t>
            </a:r>
            <a:r>
              <a:rPr lang="bg-BG" dirty="0" smtClean="0"/>
              <a:t>елемент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GB" dirty="0" smtClean="0"/>
              <a:t>Heap</a:t>
            </a:r>
            <a:r>
              <a:rPr lang="bg-BG" dirty="0" smtClean="0"/>
              <a:t>-</a:t>
            </a:r>
            <a:r>
              <a:rPr lang="bg-BG" dirty="0" err="1" smtClean="0"/>
              <a:t>овете</a:t>
            </a:r>
            <a:r>
              <a:rPr lang="en-GB" dirty="0" smtClean="0"/>
              <a:t> </a:t>
            </a:r>
            <a:r>
              <a:rPr lang="bg-BG" dirty="0" smtClean="0"/>
              <a:t>съдържат</a:t>
            </a:r>
            <a:r>
              <a:rPr lang="en-GB" dirty="0" smtClean="0"/>
              <a:t> </a:t>
            </a:r>
            <a:r>
              <a:rPr lang="bg-BG" b="1" dirty="0" smtClean="0">
                <a:solidFill>
                  <a:schemeClr val="bg1"/>
                </a:solidFill>
              </a:rPr>
              <a:t>свойство</a:t>
            </a:r>
            <a:r>
              <a:rPr lang="bg-BG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heap </a:t>
            </a:r>
            <a:r>
              <a:rPr lang="bg-BG" dirty="0" smtClean="0"/>
              <a:t>за всеки елемент</a:t>
            </a:r>
            <a:r>
              <a:rPr lang="en-GB" dirty="0" smtClean="0"/>
              <a:t>: </a:t>
            </a:r>
            <a:endParaRPr lang="en-GB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Min heap</a:t>
            </a:r>
            <a:r>
              <a:rPr lang="en-GB" dirty="0"/>
              <a:t>: </a:t>
            </a:r>
            <a:r>
              <a:rPr lang="bg-BG" dirty="0" smtClean="0"/>
              <a:t>родители</a:t>
            </a:r>
            <a:r>
              <a:rPr lang="en-GB" dirty="0" smtClean="0"/>
              <a:t> </a:t>
            </a:r>
            <a:r>
              <a:rPr lang="en-GB" dirty="0"/>
              <a:t>≤ </a:t>
            </a:r>
            <a:r>
              <a:rPr lang="bg-BG" dirty="0"/>
              <a:t>деца</a:t>
            </a:r>
            <a:endParaRPr lang="en-GB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Max heap</a:t>
            </a:r>
            <a:r>
              <a:rPr lang="en-GB" dirty="0"/>
              <a:t>: </a:t>
            </a:r>
            <a:r>
              <a:rPr lang="bg-BG" dirty="0"/>
              <a:t>родители</a:t>
            </a:r>
            <a:r>
              <a:rPr lang="en-GB" dirty="0" smtClean="0"/>
              <a:t> </a:t>
            </a:r>
            <a:r>
              <a:rPr lang="en-GB" dirty="0"/>
              <a:t>≥ </a:t>
            </a:r>
            <a:r>
              <a:rPr lang="bg-BG" dirty="0" smtClean="0"/>
              <a:t>деца</a:t>
            </a:r>
            <a:endParaRPr lang="en-US" sz="3199" dirty="0">
              <a:hlinkClick r:id="rId2"/>
            </a:endParaRPr>
          </a:p>
          <a:p>
            <a:pPr>
              <a:lnSpc>
                <a:spcPct val="100000"/>
              </a:lnSpc>
            </a:pPr>
            <a:r>
              <a:rPr lang="bg-BG" sz="3199" dirty="0" smtClean="0"/>
              <a:t>За да използвате </a:t>
            </a:r>
            <a:r>
              <a:rPr lang="en-US" sz="3199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MaxHeap&lt;T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3199" noProof="1"/>
              <a:t>, </a:t>
            </a:r>
            <a:r>
              <a:rPr lang="bg-BG" sz="3199" dirty="0" smtClean="0"/>
              <a:t>инсталирайте</a:t>
            </a:r>
            <a:r>
              <a:rPr lang="en-US" sz="3199" dirty="0" smtClean="0"/>
              <a:t> </a:t>
            </a:r>
            <a:r>
              <a:rPr lang="en-US" sz="3199" b="1" noProof="1" smtClean="0">
                <a:solidFill>
                  <a:schemeClr val="bg1"/>
                </a:solidFill>
              </a:rPr>
              <a:t>MoreComplexDataStructures</a:t>
            </a:r>
            <a:r>
              <a:rPr lang="bg-BG" sz="3199" b="1" noProof="1" smtClean="0">
                <a:solidFill>
                  <a:schemeClr val="bg1"/>
                </a:solidFill>
              </a:rPr>
              <a:t> </a:t>
            </a:r>
            <a:r>
              <a:rPr lang="bg-BG" sz="3199" noProof="1" smtClean="0"/>
              <a:t>от</a:t>
            </a:r>
            <a:r>
              <a:rPr lang="bg-BG" sz="3199" b="1" noProof="1" smtClean="0"/>
              <a:t> </a:t>
            </a:r>
            <a:r>
              <a:rPr lang="en-US" sz="3199" dirty="0" err="1" smtClean="0"/>
              <a:t>NuGet</a:t>
            </a:r>
            <a:r>
              <a:rPr lang="en-US" sz="3199" dirty="0"/>
              <a:t/>
            </a:r>
            <a:br>
              <a:rPr lang="en-US" sz="3199" dirty="0"/>
            </a:br>
            <a:r>
              <a:rPr lang="en-US" sz="3199" dirty="0"/>
              <a:t>package </a:t>
            </a:r>
            <a:endParaRPr lang="en-US" sz="3199" dirty="0"/>
          </a:p>
          <a:p>
            <a:endParaRPr lang="en-US" sz="3199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10DB05-9305-400D-A205-E8AC9422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MaxHeap&lt;T&gt; </a:t>
            </a:r>
            <a:r>
              <a:rPr lang="en-US" dirty="0" smtClean="0"/>
              <a:t>(</a:t>
            </a:r>
            <a:r>
              <a:rPr lang="bg-BG" dirty="0" smtClean="0"/>
              <a:t>Двоична пирамида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909B9D4F-E7E3-4BD3-81ED-9EE62FA11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924" y="5637040"/>
            <a:ext cx="1964152" cy="1220960"/>
          </a:xfrm>
          <a:prstGeom prst="roundRect">
            <a:avLst>
              <a:gd name="adj" fmla="val 2174"/>
            </a:avLst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0B52B2B2-0277-4834-86BF-D1E76B6EE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501" y="3597660"/>
            <a:ext cx="5154721" cy="128868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E76FD261-6BBB-480A-8FC9-CE02B8C421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487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5629658-360C-4C75-A706-90720D63FEB2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bg-BG" dirty="0" smtClean="0"/>
              <a:t>Използвайте класа </a:t>
            </a:r>
            <a:r>
              <a:rPr lang="en-US" b="1" dirty="0" err="1" smtClean="0">
                <a:solidFill>
                  <a:schemeClr val="bg1"/>
                </a:solidFill>
              </a:rPr>
              <a:t>MaxHeap</a:t>
            </a:r>
            <a:r>
              <a:rPr lang="en-US" b="1" dirty="0" smtClean="0">
                <a:solidFill>
                  <a:schemeClr val="bg1"/>
                </a:solidFill>
              </a:rPr>
              <a:t>&lt;T</a:t>
            </a:r>
            <a:r>
              <a:rPr lang="en-US" b="1" dirty="0">
                <a:solidFill>
                  <a:schemeClr val="bg1"/>
                </a:solidFill>
              </a:rPr>
              <a:t>&gt;</a:t>
            </a:r>
            <a:r>
              <a:rPr lang="en-US" dirty="0"/>
              <a:t> </a:t>
            </a:r>
            <a:r>
              <a:rPr lang="bg-BG" dirty="0" smtClean="0"/>
              <a:t>за да</a:t>
            </a:r>
            <a:r>
              <a:rPr lang="en-US" dirty="0" smtClean="0"/>
              <a:t> </a:t>
            </a:r>
            <a:r>
              <a:rPr lang="bg-BG" b="1" dirty="0" smtClean="0">
                <a:solidFill>
                  <a:schemeClr val="bg1"/>
                </a:solidFill>
              </a:rPr>
              <a:t>сортирате</a:t>
            </a:r>
            <a:r>
              <a:rPr lang="en-US" dirty="0" smtClean="0"/>
              <a:t> </a:t>
            </a:r>
            <a:r>
              <a:rPr lang="bg-BG" dirty="0" smtClean="0"/>
              <a:t>имена в</a:t>
            </a:r>
            <a:r>
              <a:rPr lang="en-US" dirty="0" smtClean="0"/>
              <a:t> </a:t>
            </a:r>
            <a:r>
              <a:rPr lang="bg-BG" b="1" dirty="0" smtClean="0">
                <a:solidFill>
                  <a:schemeClr val="bg1"/>
                </a:solidFill>
              </a:rPr>
              <a:t>низходящ ред</a:t>
            </a:r>
            <a:endParaRPr lang="en-US" b="1" dirty="0">
              <a:solidFill>
                <a:schemeClr val="bg1"/>
              </a:solidFill>
            </a:endParaRPr>
          </a:p>
          <a:p>
            <a:pPr marL="1066099" lvl="1" indent="-457063"/>
            <a:r>
              <a:rPr lang="bg-BG" dirty="0" smtClean="0"/>
              <a:t>Отпечатайте всяко име</a:t>
            </a:r>
            <a:r>
              <a:rPr lang="en-US" dirty="0" smtClean="0"/>
              <a:t>, </a:t>
            </a:r>
            <a:r>
              <a:rPr lang="bg-BG" dirty="0" smtClean="0"/>
              <a:t>чрез метода</a:t>
            </a:r>
            <a:r>
              <a:rPr lang="en-US" dirty="0" smtClean="0"/>
              <a:t> </a:t>
            </a:r>
            <a:r>
              <a:rPr lang="en-US" b="1" noProof="1">
                <a:solidFill>
                  <a:schemeClr val="bg1"/>
                </a:solidFill>
              </a:rPr>
              <a:t>ExtractMax</a:t>
            </a:r>
            <a:r>
              <a:rPr lang="en-US" b="1" dirty="0" smtClean="0">
                <a:solidFill>
                  <a:schemeClr val="bg1"/>
                </a:solidFill>
              </a:rPr>
              <a:t>()</a:t>
            </a:r>
            <a:endParaRPr lang="en-US" dirty="0"/>
          </a:p>
          <a:p>
            <a:endParaRPr lang="en-US" dirty="0"/>
          </a:p>
        </p:txBody>
      </p:sp>
      <p:sp>
        <p:nvSpPr>
          <p:cNvPr id="14" name="Текстов контейнер 11">
            <a:extLst>
              <a:ext uri="{FF2B5EF4-FFF2-40B4-BE49-F238E27FC236}">
                <a16:creationId xmlns:a16="http://schemas.microsoft.com/office/drawing/2014/main" id="{8F044675-961C-4EC3-8DA1-AAA7C5878ED4}"/>
              </a:ext>
            </a:extLst>
          </p:cNvPr>
          <p:cNvSpPr txBox="1">
            <a:spLocks/>
          </p:cNvSpPr>
          <p:nvPr/>
        </p:nvSpPr>
        <p:spPr>
          <a:xfrm>
            <a:off x="921000" y="2978999"/>
            <a:ext cx="8640000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400" dirty="0" err="1"/>
              <a:t>MaxHeap</a:t>
            </a:r>
            <a:r>
              <a:rPr lang="en-GB" sz="2400" dirty="0"/>
              <a:t>&lt;string&gt; heap = new </a:t>
            </a:r>
            <a:r>
              <a:rPr lang="en-GB" sz="2400" dirty="0" err="1">
                <a:solidFill>
                  <a:schemeClr val="bg1"/>
                </a:solidFill>
              </a:rPr>
              <a:t>MaxHeap</a:t>
            </a:r>
            <a:r>
              <a:rPr lang="en-GB" sz="2400" dirty="0">
                <a:solidFill>
                  <a:schemeClr val="bg1"/>
                </a:solidFill>
              </a:rPr>
              <a:t>&lt;string&gt;()</a:t>
            </a:r>
            <a:r>
              <a:rPr lang="en-GB" sz="2400" dirty="0"/>
              <a:t>;</a:t>
            </a:r>
          </a:p>
          <a:p>
            <a:pPr>
              <a:lnSpc>
                <a:spcPct val="100000"/>
              </a:lnSpc>
            </a:pPr>
            <a:r>
              <a:rPr lang="en-GB" sz="2400" dirty="0" err="1"/>
              <a:t>heap.Insert</a:t>
            </a:r>
            <a:r>
              <a:rPr lang="en-GB" sz="2400" dirty="0"/>
              <a:t>("</a:t>
            </a:r>
            <a:r>
              <a:rPr lang="en-GB" sz="2400" dirty="0" err="1"/>
              <a:t>Pesho</a:t>
            </a:r>
            <a:r>
              <a:rPr lang="en-GB" sz="2400" dirty="0"/>
              <a:t>");</a:t>
            </a:r>
          </a:p>
          <a:p>
            <a:pPr>
              <a:lnSpc>
                <a:spcPct val="100000"/>
              </a:lnSpc>
            </a:pPr>
            <a:r>
              <a:rPr lang="en-GB" sz="2400" dirty="0" err="1"/>
              <a:t>heap.Insert</a:t>
            </a:r>
            <a:r>
              <a:rPr lang="en-GB" sz="2400" dirty="0"/>
              <a:t>("</a:t>
            </a:r>
            <a:r>
              <a:rPr lang="en-GB" sz="2400" dirty="0" err="1"/>
              <a:t>Kiro</a:t>
            </a:r>
            <a:r>
              <a:rPr lang="en-GB" sz="2400" dirty="0"/>
              <a:t>");</a:t>
            </a:r>
          </a:p>
          <a:p>
            <a:pPr>
              <a:lnSpc>
                <a:spcPct val="100000"/>
              </a:lnSpc>
            </a:pPr>
            <a:r>
              <a:rPr lang="en-GB" sz="2400" dirty="0" err="1"/>
              <a:t>heap.Insert</a:t>
            </a:r>
            <a:r>
              <a:rPr lang="en-GB" sz="2400" dirty="0"/>
              <a:t>("</a:t>
            </a:r>
            <a:r>
              <a:rPr lang="en-GB" sz="2400" dirty="0" err="1"/>
              <a:t>Asen</a:t>
            </a:r>
            <a:r>
              <a:rPr lang="en-GB" sz="2400" dirty="0"/>
              <a:t>");</a:t>
            </a:r>
          </a:p>
          <a:p>
            <a:pPr>
              <a:lnSpc>
                <a:spcPct val="100000"/>
              </a:lnSpc>
            </a:pPr>
            <a:r>
              <a:rPr lang="en-GB" sz="2400" dirty="0" err="1"/>
              <a:t>heap.Insert</a:t>
            </a:r>
            <a:r>
              <a:rPr lang="en-GB" sz="2400" dirty="0"/>
              <a:t>("Miro");</a:t>
            </a:r>
          </a:p>
          <a:p>
            <a:pPr>
              <a:lnSpc>
                <a:spcPct val="100000"/>
              </a:lnSpc>
            </a:pPr>
            <a:endParaRPr lang="en-GB" sz="2400" dirty="0"/>
          </a:p>
          <a:p>
            <a:pPr>
              <a:lnSpc>
                <a:spcPct val="100000"/>
              </a:lnSpc>
            </a:pPr>
            <a:r>
              <a:rPr lang="en-GB" sz="2400" dirty="0"/>
              <a:t>while (</a:t>
            </a:r>
            <a:r>
              <a:rPr lang="en-GB" sz="2400" dirty="0" err="1"/>
              <a:t>heap.Count</a:t>
            </a:r>
            <a:r>
              <a:rPr lang="en-GB" sz="2400" dirty="0"/>
              <a:t> &gt; 0)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{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   </a:t>
            </a:r>
            <a:r>
              <a:rPr lang="en-GB" sz="2400" dirty="0" err="1"/>
              <a:t>Console.WriteLine</a:t>
            </a:r>
            <a:r>
              <a:rPr lang="en-GB" sz="2400" dirty="0"/>
              <a:t>(</a:t>
            </a:r>
            <a:r>
              <a:rPr lang="en-GB" sz="2400" dirty="0" err="1"/>
              <a:t>heap.</a:t>
            </a:r>
            <a:r>
              <a:rPr lang="en-GB" sz="2400" dirty="0" err="1">
                <a:solidFill>
                  <a:schemeClr val="bg1"/>
                </a:solidFill>
              </a:rPr>
              <a:t>ExtractMax</a:t>
            </a:r>
            <a:r>
              <a:rPr lang="en-GB" sz="2400" dirty="0">
                <a:solidFill>
                  <a:schemeClr val="bg1"/>
                </a:solidFill>
              </a:rPr>
              <a:t>()</a:t>
            </a:r>
            <a:r>
              <a:rPr lang="en-GB" sz="2400" dirty="0"/>
              <a:t>);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}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59BACAF2-C80F-4046-89CA-4C86D92F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bg-BG" dirty="0" smtClean="0"/>
              <a:t>Примери</a:t>
            </a:r>
            <a:r>
              <a:rPr lang="en-US" dirty="0" smtClean="0"/>
              <a:t>: </a:t>
            </a:r>
            <a:r>
              <a:rPr lang="en-US" dirty="0"/>
              <a:t>MaxHeap&lt;T&gt;</a:t>
            </a:r>
          </a:p>
        </p:txBody>
      </p:sp>
      <p:pic>
        <p:nvPicPr>
          <p:cNvPr id="16" name="Картина 17">
            <a:extLst>
              <a:ext uri="{FF2B5EF4-FFF2-40B4-BE49-F238E27FC236}">
                <a16:creationId xmlns:a16="http://schemas.microsoft.com/office/drawing/2014/main" id="{C2B272CE-688A-4772-8D43-4FFE7272C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000" y="3519000"/>
            <a:ext cx="3656459" cy="191196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3EDEA8DB-8B18-4146-9120-3D4D887D9CA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Какво</a:t>
            </a:r>
            <a:r>
              <a:rPr lang="en-US" sz="4000" dirty="0"/>
              <a:t> </a:t>
            </a:r>
            <a:r>
              <a:rPr lang="en-US" sz="4000" dirty="0" err="1"/>
              <a:t>научихме</a:t>
            </a:r>
            <a:r>
              <a:rPr lang="en-US" sz="4000" dirty="0"/>
              <a:t> </a:t>
            </a:r>
            <a:r>
              <a:rPr lang="en-US" sz="4000" dirty="0" err="1"/>
              <a:t>днес</a:t>
            </a:r>
            <a:r>
              <a:rPr lang="en-US" sz="4000" dirty="0"/>
              <a:t>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9186" y="1340769"/>
            <a:ext cx="1173362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51617" y="1647238"/>
            <a:ext cx="10990314" cy="4734091"/>
          </a:xfrm>
          <a:prstGeom prst="rect">
            <a:avLst/>
          </a:prstGeom>
        </p:spPr>
        <p:txBody>
          <a:bodyPr vert="horz" lIns="107944" tIns="35982" rIns="107944" bIns="35982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Структурата от данни </a:t>
            </a:r>
            <a:r>
              <a:rPr lang="bg-BG" sz="3600" dirty="0" smtClean="0">
                <a:solidFill>
                  <a:schemeClr val="bg2"/>
                </a:solidFill>
              </a:rPr>
              <a:t>организират данни в компютърната система</a:t>
            </a:r>
            <a:r>
              <a:rPr lang="en-US" sz="3600" dirty="0" smtClean="0">
                <a:solidFill>
                  <a:schemeClr val="bg2"/>
                </a:solidFill>
              </a:rPr>
              <a:t> </a:t>
            </a:r>
            <a:r>
              <a:rPr lang="bg-BG" sz="3600" dirty="0" smtClean="0">
                <a:solidFill>
                  <a:schemeClr val="bg2"/>
                </a:solidFill>
              </a:rPr>
              <a:t>за по-добра ефективност</a:t>
            </a:r>
            <a:endParaRPr lang="en-US" sz="3600" dirty="0">
              <a:solidFill>
                <a:schemeClr val="bg2"/>
              </a:solidFill>
            </a:endParaRP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dirty="0" smtClean="0">
                <a:solidFill>
                  <a:schemeClr val="bg2"/>
                </a:solidFill>
              </a:rPr>
              <a:t>Абстрактни типове данни</a:t>
            </a:r>
            <a:r>
              <a:rPr lang="en-US" sz="3400" dirty="0" smtClean="0">
                <a:solidFill>
                  <a:schemeClr val="bg2"/>
                </a:solidFill>
              </a:rPr>
              <a:t>(</a:t>
            </a:r>
            <a:r>
              <a:rPr lang="bg-BG" sz="34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АТД</a:t>
            </a:r>
            <a:r>
              <a:rPr lang="en-US" sz="3400" dirty="0" smtClean="0">
                <a:solidFill>
                  <a:schemeClr val="bg2"/>
                </a:solidFill>
              </a:rPr>
              <a:t>) </a:t>
            </a:r>
            <a:r>
              <a:rPr lang="bg-BG" sz="3400" dirty="0" smtClean="0">
                <a:solidFill>
                  <a:schemeClr val="bg2"/>
                </a:solidFill>
              </a:rPr>
              <a:t>описват набор от операции</a:t>
            </a:r>
            <a:endParaRPr lang="en-US" sz="3400" b="1" dirty="0">
              <a:solidFill>
                <a:schemeClr val="bg1"/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Линейните</a:t>
            </a:r>
            <a:r>
              <a:rPr lang="en-US" sz="3600" b="1" dirty="0" smtClean="0">
                <a:solidFill>
                  <a:schemeClr val="bg2"/>
                </a:solidFill>
              </a:rPr>
              <a:t> </a:t>
            </a:r>
            <a:r>
              <a:rPr lang="bg-BG" sz="3600" b="1" dirty="0" smtClean="0">
                <a:solidFill>
                  <a:schemeClr val="bg2"/>
                </a:solidFill>
              </a:rPr>
              <a:t>структури от данни</a:t>
            </a:r>
            <a:r>
              <a:rPr lang="en-US" sz="3600" b="1" dirty="0" smtClean="0">
                <a:solidFill>
                  <a:schemeClr val="bg2"/>
                </a:solidFill>
              </a:rPr>
              <a:t>: </a:t>
            </a:r>
            <a:r>
              <a:rPr lang="bg-BG" sz="3600" b="1" dirty="0" smtClean="0">
                <a:solidFill>
                  <a:schemeClr val="bg2"/>
                </a:solidFill>
              </a:rPr>
              <a:t>масиви</a:t>
            </a:r>
            <a:r>
              <a:rPr lang="en-US" sz="3600" b="1" dirty="0" smtClean="0">
                <a:solidFill>
                  <a:schemeClr val="bg2"/>
                </a:solidFill>
              </a:rPr>
              <a:t>, </a:t>
            </a:r>
            <a:r>
              <a:rPr lang="bg-BG" sz="3600" b="1" dirty="0" smtClean="0">
                <a:solidFill>
                  <a:schemeClr val="bg2"/>
                </a:solidFill>
              </a:rPr>
              <a:t>списъци</a:t>
            </a:r>
            <a:r>
              <a:rPr lang="en-US" sz="3600" b="1" dirty="0" smtClean="0">
                <a:solidFill>
                  <a:schemeClr val="bg2"/>
                </a:solidFill>
              </a:rPr>
              <a:t>, </a:t>
            </a:r>
            <a:r>
              <a:rPr lang="bg-BG" sz="3600" b="1" dirty="0" smtClean="0">
                <a:solidFill>
                  <a:schemeClr val="bg2"/>
                </a:solidFill>
              </a:rPr>
              <a:t>стек</a:t>
            </a:r>
            <a:r>
              <a:rPr lang="en-US" sz="3600" b="1" dirty="0" smtClean="0">
                <a:solidFill>
                  <a:schemeClr val="bg2"/>
                </a:solidFill>
              </a:rPr>
              <a:t>, </a:t>
            </a:r>
            <a:r>
              <a:rPr lang="bg-BG" sz="3600" b="1" dirty="0" smtClean="0">
                <a:solidFill>
                  <a:schemeClr val="bg2"/>
                </a:solidFill>
              </a:rPr>
              <a:t>опашка</a:t>
            </a:r>
            <a:r>
              <a:rPr lang="en-US" sz="3600" b="1" dirty="0" smtClean="0">
                <a:solidFill>
                  <a:schemeClr val="bg2"/>
                </a:solidFill>
              </a:rPr>
              <a:t>, </a:t>
            </a:r>
            <a:r>
              <a:rPr lang="bg-BG" sz="3600" b="1" dirty="0" smtClean="0">
                <a:solidFill>
                  <a:schemeClr val="bg2"/>
                </a:solidFill>
              </a:rPr>
              <a:t>свързан списък</a:t>
            </a:r>
            <a:endParaRPr lang="en-US" sz="3600" b="1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Речници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 smtClean="0">
                <a:solidFill>
                  <a:schemeClr val="bg2"/>
                </a:solidFill>
              </a:rPr>
              <a:t>Сложни типове от данни</a:t>
            </a:r>
            <a:r>
              <a:rPr lang="en-US" sz="3600" b="1" dirty="0" smtClean="0">
                <a:solidFill>
                  <a:schemeClr val="bg2"/>
                </a:solidFill>
              </a:rPr>
              <a:t>: </a:t>
            </a:r>
            <a:r>
              <a:rPr lang="en-US" sz="3600" b="1" dirty="0">
                <a:solidFill>
                  <a:schemeClr val="bg2"/>
                </a:solidFill>
              </a:rPr>
              <a:t>Bag, Heap, …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endParaRPr lang="en-US" sz="3198" b="1" dirty="0">
              <a:solidFill>
                <a:schemeClr val="bg1"/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endParaRPr lang="en-US" sz="3198" b="1" dirty="0">
              <a:solidFill>
                <a:schemeClr val="bg1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0ACF92D-AEF8-40FE-9057-70658D81DE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19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Как се запаметяват данните в паметта?</a:t>
            </a:r>
            <a:endParaRPr lang="en-US" dirty="0"/>
          </a:p>
        </p:txBody>
      </p:sp>
      <p:pic>
        <p:nvPicPr>
          <p:cNvPr id="1026" name="Picture 2" descr="Резултат с изображение за „data computers“">
            <a:extLst>
              <a:ext uri="{FF2B5EF4-FFF2-40B4-BE49-F238E27FC236}">
                <a16:creationId xmlns:a16="http://schemas.microsoft.com/office/drawing/2014/main" id="{7B2A1737-8359-4B6A-A18D-02852DC41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974" y="572085"/>
            <a:ext cx="7468055" cy="389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18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Въпроси?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82979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/>
              <a:t>Този курс</a:t>
            </a:r>
            <a:r>
              <a:rPr lang="en-US"/>
              <a:t> (</a:t>
            </a:r>
            <a:r>
              <a:rPr lang="bg-BG"/>
              <a:t>презентации, примери, демонстрационен код, упражнения, домашни, видео и други активи</a:t>
            </a:r>
            <a:r>
              <a:rPr lang="en-US"/>
              <a:t>) </a:t>
            </a:r>
            <a:r>
              <a:rPr lang="bg-BG"/>
              <a:t>представлява</a:t>
            </a:r>
            <a:r>
              <a:rPr lang="en-US"/>
              <a:t> </a:t>
            </a:r>
            <a:r>
              <a:rPr lang="bg-BG" b="1"/>
              <a:t>защитено авторско съдържание</a:t>
            </a:r>
            <a:endParaRPr lang="en-US"/>
          </a:p>
          <a:p>
            <a:pPr>
              <a:lnSpc>
                <a:spcPct val="120000"/>
              </a:lnSpc>
            </a:pPr>
            <a:r>
              <a:rPr lang="bg-BG"/>
              <a:t>Нерегламентирано копиране</a:t>
            </a:r>
            <a:r>
              <a:rPr lang="en-US"/>
              <a:t>,</a:t>
            </a:r>
            <a:r>
              <a:rPr lang="bg-BG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/>
              <a:t>СофтУни</a:t>
            </a:r>
            <a:r>
              <a:rPr lang="en-US"/>
              <a:t>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/>
              <a:t>Софтуерен университет</a:t>
            </a:r>
            <a:r>
              <a:rPr lang="en-US"/>
              <a:t>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  <a:p>
            <a:pPr>
              <a:lnSpc>
                <a:spcPct val="120000"/>
              </a:lnSpc>
            </a:pP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135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Превежда набор от </a:t>
            </a:r>
            <a:r>
              <a:rPr lang="bg-BG" sz="3600" b="1" dirty="0" smtClean="0">
                <a:solidFill>
                  <a:schemeClr val="bg1"/>
                </a:solidFill>
              </a:rPr>
              <a:t>символи</a:t>
            </a:r>
            <a:r>
              <a:rPr lang="bg-BG" sz="3600" dirty="0" smtClean="0"/>
              <a:t> с някаква </a:t>
            </a:r>
            <a:r>
              <a:rPr lang="bg-BG" sz="3600" b="1" dirty="0" smtClean="0">
                <a:solidFill>
                  <a:schemeClr val="bg1"/>
                </a:solidFill>
              </a:rPr>
              <a:t>цел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bg-BG" sz="3600" dirty="0" smtClean="0"/>
              <a:t>Опростено </a:t>
            </a:r>
            <a:r>
              <a:rPr lang="bg-BG" sz="3600" dirty="0" smtClean="0"/>
              <a:t>– съхранява битове като информация в паметта</a:t>
            </a:r>
            <a:endParaRPr lang="en-US" sz="3600" dirty="0"/>
          </a:p>
          <a:p>
            <a:pPr lvl="1"/>
            <a:r>
              <a:rPr lang="bg-BG" sz="3400" dirty="0" smtClean="0"/>
              <a:t>Ако тези битове са останали и не се използват, не правят нищо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bg-BG" sz="3600" dirty="0" smtClean="0"/>
              <a:t>Примери</a:t>
            </a:r>
            <a:r>
              <a:rPr lang="en-US" sz="3600" dirty="0" smtClean="0"/>
              <a:t>:</a:t>
            </a:r>
            <a:endParaRPr lang="en-US" sz="36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	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Данни в компютъра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182581"/>
              </p:ext>
            </p:extLst>
          </p:nvPr>
        </p:nvGraphicFramePr>
        <p:xfrm>
          <a:off x="3126000" y="4239000"/>
          <a:ext cx="6166498" cy="137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3249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3083249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bg-BG" sz="2400" dirty="0" smtClean="0">
                          <a:solidFill>
                            <a:schemeClr val="tx1"/>
                          </a:solidFill>
                        </a:rPr>
                        <a:t>Двоична дата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dirty="0" smtClean="0">
                          <a:solidFill>
                            <a:schemeClr val="tx1"/>
                          </a:solidFill>
                        </a:rPr>
                        <a:t>Преведено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65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A7F6E624-6B66-47F3-A655-AF8BF3BBB6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403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Начинът, по който четем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  <a:r>
              <a:rPr lang="ru-RU" dirty="0"/>
              <a:t>, извлича информацията от битовете по </a:t>
            </a:r>
            <a:r>
              <a:rPr lang="ru-RU" b="1" dirty="0">
                <a:solidFill>
                  <a:schemeClr val="bg1"/>
                </a:solidFill>
              </a:rPr>
              <a:t>различни </a:t>
            </a:r>
            <a:r>
              <a:rPr lang="ru-RU" b="1" dirty="0" smtClean="0">
                <a:solidFill>
                  <a:schemeClr val="bg1"/>
                </a:solidFill>
              </a:rPr>
              <a:t>начини</a:t>
            </a:r>
          </a:p>
          <a:p>
            <a:pPr lvl="1"/>
            <a:r>
              <a:rPr lang="bg-BG" sz="3200" dirty="0" smtClean="0"/>
              <a:t>Все пак</a:t>
            </a:r>
            <a:r>
              <a:rPr lang="en-US" sz="3200" dirty="0" smtClean="0"/>
              <a:t>, </a:t>
            </a:r>
            <a:r>
              <a:rPr lang="bg-BG" sz="3200" dirty="0" smtClean="0"/>
              <a:t>битовете имат само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0</a:t>
            </a:r>
            <a:r>
              <a:rPr lang="en-US" sz="3200" dirty="0" smtClean="0"/>
              <a:t> </a:t>
            </a:r>
            <a:r>
              <a:rPr lang="bg-BG" sz="3200" dirty="0" smtClean="0"/>
              <a:t>или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1</a:t>
            </a:r>
            <a:r>
              <a:rPr lang="en-US" sz="3200" dirty="0" smtClean="0"/>
              <a:t> </a:t>
            </a:r>
            <a:r>
              <a:rPr lang="bg-BG" sz="3200" dirty="0" smtClean="0"/>
              <a:t>като стойност</a:t>
            </a:r>
            <a:endParaRPr lang="en-US" sz="3200" dirty="0" smtClean="0"/>
          </a:p>
          <a:p>
            <a:r>
              <a:rPr lang="bg-BG" sz="3600" dirty="0" smtClean="0"/>
              <a:t>Примери</a:t>
            </a:r>
            <a:r>
              <a:rPr lang="en-US" sz="3600" dirty="0" smtClean="0"/>
              <a:t>:</a:t>
            </a:r>
            <a:endParaRPr lang="en-US" sz="36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	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 в компютъра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775572"/>
              </p:ext>
            </p:extLst>
          </p:nvPr>
        </p:nvGraphicFramePr>
        <p:xfrm>
          <a:off x="2832926" y="3356992"/>
          <a:ext cx="7079499" cy="2743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833">
                  <a:extLst>
                    <a:ext uri="{9D8B030D-6E8A-4147-A177-3AD203B41FA5}">
                      <a16:colId xmlns:a16="http://schemas.microsoft.com/office/drawing/2014/main" val="841183022"/>
                    </a:ext>
                  </a:extLst>
                </a:gridCol>
                <a:gridCol w="2359833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2359833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bg-BG" sz="2400" dirty="0" smtClean="0">
                          <a:solidFill>
                            <a:schemeClr val="tx1"/>
                          </a:solidFill>
                        </a:rPr>
                        <a:t>Тип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dirty="0" smtClean="0">
                          <a:solidFill>
                            <a:schemeClr val="tx1"/>
                          </a:solidFill>
                        </a:rPr>
                        <a:t>Двоични данни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dirty="0" smtClean="0">
                          <a:solidFill>
                            <a:schemeClr val="tx1"/>
                          </a:solidFill>
                        </a:rPr>
                        <a:t>Преведено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Integer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400" dirty="0"/>
                        <a:t>100 0001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65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Character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'A'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Double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65.0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25877274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Instruction</a:t>
                      </a:r>
                      <a:r>
                        <a:rPr lang="en-US" sz="2400" baseline="0" dirty="0"/>
                        <a:t> Code</a:t>
                      </a:r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Store 65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192501422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Color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13588792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8040216" y="5710474"/>
            <a:ext cx="1298110" cy="310815"/>
          </a:xfrm>
          <a:prstGeom prst="rect">
            <a:avLst/>
          </a:prstGeom>
          <a:solidFill>
            <a:srgbClr val="000041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F30342A-CBBA-4603-A300-8DC096B953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359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Преглед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5727288" y="942480"/>
            <a:ext cx="731330" cy="713046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386517" y="2279561"/>
            <a:ext cx="731330" cy="713046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061964" y="2279561"/>
            <a:ext cx="731330" cy="713046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727288" y="3626162"/>
            <a:ext cx="731330" cy="713046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>
            <a:stCxn id="7" idx="7"/>
            <a:endCxn id="4" idx="3"/>
          </p:cNvCxnSpPr>
          <p:nvPr/>
        </p:nvCxnSpPr>
        <p:spPr>
          <a:xfrm flipV="1">
            <a:off x="5010747" y="1551104"/>
            <a:ext cx="823643" cy="83288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21" idx="0"/>
          </p:cNvCxnSpPr>
          <p:nvPr/>
        </p:nvCxnSpPr>
        <p:spPr>
          <a:xfrm>
            <a:off x="6458619" y="1299003"/>
            <a:ext cx="970467" cy="980558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9" idx="7"/>
          </p:cNvCxnSpPr>
          <p:nvPr/>
        </p:nvCxnSpPr>
        <p:spPr>
          <a:xfrm flipH="1">
            <a:off x="6351517" y="2888185"/>
            <a:ext cx="817549" cy="842401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86694" y="2301991"/>
            <a:ext cx="514216" cy="6681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/>
              <a:t>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71977" y="2279562"/>
            <a:ext cx="514216" cy="6681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/>
              <a:t>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34389" y="3608639"/>
            <a:ext cx="514216" cy="6681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34389" y="934197"/>
            <a:ext cx="514216" cy="6681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/>
              <a:t>A</a:t>
            </a:r>
          </a:p>
        </p:txBody>
      </p:sp>
      <p:cxnSp>
        <p:nvCxnSpPr>
          <p:cNvPr id="24" name="Straight Arrow Connector 23"/>
          <p:cNvCxnSpPr>
            <a:stCxn id="22" idx="0"/>
            <a:endCxn id="4" idx="4"/>
          </p:cNvCxnSpPr>
          <p:nvPr/>
        </p:nvCxnSpPr>
        <p:spPr>
          <a:xfrm flipV="1">
            <a:off x="6091497" y="1655527"/>
            <a:ext cx="1456" cy="1953111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7" idx="6"/>
          </p:cNvCxnSpPr>
          <p:nvPr/>
        </p:nvCxnSpPr>
        <p:spPr>
          <a:xfrm flipH="1">
            <a:off x="5117847" y="2636084"/>
            <a:ext cx="1944118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4" idx="5"/>
          </p:cNvCxnSpPr>
          <p:nvPr/>
        </p:nvCxnSpPr>
        <p:spPr>
          <a:xfrm flipH="1" flipV="1">
            <a:off x="6351517" y="1551104"/>
            <a:ext cx="817549" cy="83288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9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399" b="1" dirty="0" smtClean="0">
                <a:solidFill>
                  <a:schemeClr val="bg1"/>
                </a:solidFill>
              </a:rPr>
              <a:t>Структура от данни </a:t>
            </a:r>
            <a:r>
              <a:rPr lang="en-US" sz="3399" dirty="0" smtClean="0"/>
              <a:t>–</a:t>
            </a:r>
            <a:r>
              <a:rPr lang="bg-BG" sz="3399" dirty="0"/>
              <a:t> </a:t>
            </a:r>
            <a:r>
              <a:rPr lang="bg-BG" sz="3399" dirty="0" smtClean="0"/>
              <a:t>обект, който отговаря за организацията на </a:t>
            </a:r>
            <a:r>
              <a:rPr lang="bg-BG" sz="3399" b="1" dirty="0" smtClean="0">
                <a:solidFill>
                  <a:schemeClr val="bg1"/>
                </a:solidFill>
              </a:rPr>
              <a:t>данните</a:t>
            </a:r>
            <a:r>
              <a:rPr lang="bg-BG" sz="3399" dirty="0" smtClean="0"/>
              <a:t>, </a:t>
            </a:r>
            <a:r>
              <a:rPr lang="bg-BG" sz="3399" b="1" dirty="0" smtClean="0">
                <a:solidFill>
                  <a:schemeClr val="bg1"/>
                </a:solidFill>
              </a:rPr>
              <a:t>мястото</a:t>
            </a:r>
            <a:r>
              <a:rPr lang="bg-BG" sz="3399" dirty="0" smtClean="0"/>
              <a:t> и управление с </a:t>
            </a:r>
            <a:r>
              <a:rPr lang="bg-BG" sz="3399" b="1" dirty="0" smtClean="0">
                <a:solidFill>
                  <a:schemeClr val="bg1"/>
                </a:solidFill>
              </a:rPr>
              <a:t>ефективен</a:t>
            </a:r>
            <a:r>
              <a:rPr lang="bg-BG" sz="3399" dirty="0" smtClean="0"/>
              <a:t> начин</a:t>
            </a:r>
            <a:endParaRPr lang="en-US" sz="3399" b="1" dirty="0">
              <a:solidFill>
                <a:schemeClr val="bg1"/>
              </a:solidFill>
            </a:endParaRPr>
          </a:p>
          <a:p>
            <a:r>
              <a:rPr lang="bg-BG" sz="3399" dirty="0" smtClean="0"/>
              <a:t>Съхраняването на променливи изисква консумация на памет</a:t>
            </a:r>
            <a:r>
              <a:rPr lang="en-US" sz="3399" dirty="0" smtClean="0"/>
              <a:t>:</a:t>
            </a:r>
            <a:endParaRPr lang="en-US" sz="3399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	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от данни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969553"/>
              </p:ext>
            </p:extLst>
          </p:nvPr>
        </p:nvGraphicFramePr>
        <p:xfrm>
          <a:off x="2181000" y="3596606"/>
          <a:ext cx="8370000" cy="3215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000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4185000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400762">
                <a:tc>
                  <a:txBody>
                    <a:bodyPr/>
                    <a:lstStyle/>
                    <a:p>
                      <a:pPr algn="ctr"/>
                      <a:r>
                        <a:rPr lang="bg-BG" sz="2400" baseline="0" dirty="0" smtClean="0">
                          <a:solidFill>
                            <a:schemeClr val="tx1"/>
                          </a:solidFill>
                        </a:rPr>
                        <a:t>Структура от данни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dirty="0" smtClean="0">
                          <a:solidFill>
                            <a:schemeClr val="tx1"/>
                          </a:solidFill>
                        </a:rPr>
                        <a:t>Размер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4007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int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 4 bytes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4007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float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 4 bytes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  <a:tr h="4007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long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= 8 bytes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206808386"/>
                  </a:ext>
                </a:extLst>
              </a:tr>
              <a:tr h="4007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int[]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sz="2400" dirty="0"/>
                        <a:t> (Array</a:t>
                      </a:r>
                      <a:r>
                        <a:rPr lang="en-US" sz="2400" baseline="0" dirty="0"/>
                        <a:t> length) * 4 bytes</a:t>
                      </a:r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523829611"/>
                  </a:ext>
                </a:extLst>
              </a:tr>
              <a:tr h="4007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List&lt;double&gt;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sz="2400" dirty="0"/>
                        <a:t> (List</a:t>
                      </a:r>
                      <a:r>
                        <a:rPr lang="en-US" sz="2400" baseline="0" dirty="0"/>
                        <a:t> size) * 8 bytes</a:t>
                      </a:r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149192876"/>
                  </a:ext>
                </a:extLst>
              </a:tr>
              <a:tr h="47253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Dictionary&lt;</a:t>
                      </a:r>
                      <a:r>
                        <a:rPr lang="en-US" sz="2400" dirty="0" err="1"/>
                        <a:t>int</a:t>
                      </a:r>
                      <a:r>
                        <a:rPr lang="en-US" sz="2400" dirty="0"/>
                        <a:t>,</a:t>
                      </a:r>
                      <a:r>
                        <a:rPr lang="en-US" sz="2400" baseline="0" dirty="0"/>
                        <a:t> int[]</a:t>
                      </a:r>
                      <a:r>
                        <a:rPr lang="en-US" sz="2400" dirty="0"/>
                        <a:t>&gt;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sz="2400" dirty="0"/>
                        <a:t> (Dictionary</a:t>
                      </a:r>
                      <a:r>
                        <a:rPr lang="en-US" sz="2400" baseline="0" dirty="0"/>
                        <a:t> size) * Entry bytes</a:t>
                      </a:r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46114965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8E3A72E5-8A98-4981-890E-42497B2281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914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b="1" dirty="0" smtClean="0">
                <a:solidFill>
                  <a:schemeClr val="bg1"/>
                </a:solidFill>
              </a:rPr>
              <a:t>Линейни структури</a:t>
            </a:r>
            <a:endParaRPr lang="en-US" b="1" dirty="0">
              <a:solidFill>
                <a:schemeClr val="bg1"/>
              </a:solidFill>
            </a:endParaRPr>
          </a:p>
          <a:p>
            <a:pPr marL="696704" lvl="1" indent="-239641">
              <a:lnSpc>
                <a:spcPct val="100000"/>
              </a:lnSpc>
            </a:pPr>
            <a:r>
              <a:rPr lang="bg-BG" dirty="0" smtClean="0"/>
              <a:t>Списък </a:t>
            </a:r>
            <a:r>
              <a:rPr lang="en-US" dirty="0" smtClean="0"/>
              <a:t>: </a:t>
            </a:r>
            <a:r>
              <a:rPr lang="bg-BG" dirty="0" smtClean="0"/>
              <a:t>последователно подредени</a:t>
            </a:r>
            <a:br>
              <a:rPr lang="bg-BG" dirty="0" smtClean="0"/>
            </a:br>
            <a:r>
              <a:rPr lang="bg-BG" dirty="0" smtClean="0"/>
              <a:t>елементи и променлив размер</a:t>
            </a:r>
          </a:p>
          <a:p>
            <a:pPr marL="696704" lvl="1" indent="-239641">
              <a:lnSpc>
                <a:spcPct val="100000"/>
              </a:lnSpc>
            </a:pPr>
            <a:r>
              <a:rPr lang="bg-BG" dirty="0" smtClean="0"/>
              <a:t>Стек</a:t>
            </a:r>
            <a:r>
              <a:rPr lang="en-US" dirty="0" smtClean="0"/>
              <a:t>: </a:t>
            </a:r>
            <a:r>
              <a:rPr lang="en-US" dirty="0"/>
              <a:t>LIFO (</a:t>
            </a:r>
            <a:r>
              <a:rPr lang="en-US" b="1" dirty="0"/>
              <a:t>L</a:t>
            </a:r>
            <a:r>
              <a:rPr lang="en-US" dirty="0"/>
              <a:t>ast </a:t>
            </a:r>
            <a:r>
              <a:rPr lang="en-US" b="1" dirty="0"/>
              <a:t>I</a:t>
            </a:r>
            <a:r>
              <a:rPr lang="en-US" dirty="0"/>
              <a:t>n </a:t>
            </a:r>
            <a:r>
              <a:rPr lang="en-US" b="1" dirty="0"/>
              <a:t>F</a:t>
            </a:r>
            <a:r>
              <a:rPr lang="en-US" dirty="0"/>
              <a:t>irst </a:t>
            </a:r>
            <a:r>
              <a:rPr lang="en-US" b="1" dirty="0"/>
              <a:t>O</a:t>
            </a:r>
            <a:r>
              <a:rPr lang="en-US" dirty="0"/>
              <a:t>ut) </a:t>
            </a:r>
            <a:r>
              <a:rPr lang="bg-BG" dirty="0" smtClean="0"/>
              <a:t>структури</a:t>
            </a:r>
            <a:endParaRPr lang="en-US" dirty="0"/>
          </a:p>
          <a:p>
            <a:pPr marL="696704" lvl="1" indent="-239641">
              <a:lnSpc>
                <a:spcPct val="100000"/>
              </a:lnSpc>
            </a:pPr>
            <a:r>
              <a:rPr lang="bg-BG" dirty="0" smtClean="0"/>
              <a:t>Опашка</a:t>
            </a:r>
            <a:r>
              <a:rPr lang="en-US" dirty="0" smtClean="0"/>
              <a:t>: </a:t>
            </a:r>
            <a:r>
              <a:rPr lang="en-US" dirty="0"/>
              <a:t>FIFO (</a:t>
            </a:r>
            <a:r>
              <a:rPr lang="en-US" b="1" dirty="0"/>
              <a:t>F</a:t>
            </a:r>
            <a:r>
              <a:rPr lang="en-US" dirty="0"/>
              <a:t>irst </a:t>
            </a:r>
            <a:r>
              <a:rPr lang="en-US" b="1" dirty="0"/>
              <a:t>I</a:t>
            </a:r>
            <a:r>
              <a:rPr lang="en-US" dirty="0"/>
              <a:t>n </a:t>
            </a:r>
            <a:r>
              <a:rPr lang="en-US" b="1" dirty="0"/>
              <a:t>F</a:t>
            </a:r>
            <a:r>
              <a:rPr lang="en-US" dirty="0"/>
              <a:t>irst </a:t>
            </a:r>
            <a:r>
              <a:rPr lang="en-US" b="1" dirty="0"/>
              <a:t>O</a:t>
            </a:r>
            <a:r>
              <a:rPr lang="en-US" dirty="0"/>
              <a:t>ut) </a:t>
            </a:r>
            <a:r>
              <a:rPr lang="bg-BG" dirty="0"/>
              <a:t>структури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b="1" dirty="0" smtClean="0">
                <a:solidFill>
                  <a:schemeClr val="bg1"/>
                </a:solidFill>
              </a:rPr>
              <a:t>Дървета и структури подобни на дървета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Двоично</a:t>
            </a:r>
            <a:r>
              <a:rPr lang="en-US" dirty="0" smtClean="0"/>
              <a:t>, </a:t>
            </a:r>
            <a:r>
              <a:rPr lang="bg-BG" dirty="0" smtClean="0"/>
              <a:t>сортирано търсещо дърво</a:t>
            </a:r>
            <a:r>
              <a:rPr lang="en-US" dirty="0" smtClean="0"/>
              <a:t>, </a:t>
            </a:r>
            <a:r>
              <a:rPr lang="bg-BG" dirty="0" smtClean="0"/>
              <a:t>балансирано дърво и </a:t>
            </a:r>
            <a:r>
              <a:rPr lang="bg-BG" dirty="0" err="1" smtClean="0"/>
              <a:t>др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b="1" dirty="0" smtClean="0">
                <a:solidFill>
                  <a:schemeClr val="bg1"/>
                </a:solidFill>
              </a:rPr>
              <a:t>Речници</a:t>
            </a:r>
            <a:r>
              <a:rPr lang="en-US" dirty="0" smtClean="0"/>
              <a:t> (</a:t>
            </a:r>
            <a:r>
              <a:rPr lang="bg-BG" dirty="0" err="1" smtClean="0"/>
              <a:t>мап</a:t>
            </a:r>
            <a:r>
              <a:rPr lang="en-US" dirty="0" smtClean="0"/>
              <a:t>, </a:t>
            </a:r>
            <a:r>
              <a:rPr lang="bg-BG" dirty="0" smtClean="0"/>
              <a:t>асоциативни масиви</a:t>
            </a:r>
            <a:r>
              <a:rPr lang="en-US" dirty="0" smtClean="0"/>
              <a:t>)</a:t>
            </a:r>
            <a:endParaRPr lang="en-US" dirty="0"/>
          </a:p>
          <a:p>
            <a:pPr marL="696704" lvl="1" indent="-239641">
              <a:lnSpc>
                <a:spcPct val="100000"/>
              </a:lnSpc>
            </a:pPr>
            <a:r>
              <a:rPr lang="bg-BG" dirty="0" smtClean="0"/>
              <a:t>Съдържа </a:t>
            </a:r>
            <a:r>
              <a:rPr lang="bg-BG" dirty="0" smtClean="0"/>
              <a:t>двойки </a:t>
            </a:r>
            <a:r>
              <a:rPr lang="en-US" dirty="0" smtClean="0"/>
              <a:t>(</a:t>
            </a:r>
            <a:r>
              <a:rPr lang="bg-BG" dirty="0" smtClean="0"/>
              <a:t>ключ</a:t>
            </a:r>
            <a:r>
              <a:rPr lang="en-US" dirty="0" smtClean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 smtClean="0"/>
              <a:t>стойност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структури от данни</a:t>
            </a:r>
            <a:endParaRPr lang="en-US" dirty="0"/>
          </a:p>
        </p:txBody>
      </p:sp>
      <p:pic>
        <p:nvPicPr>
          <p:cNvPr id="4098" name="Picture 2" descr="list, taskbar icon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000" y="1111785"/>
            <a:ext cx="2176221" cy="167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0773">
            <a:off x="9505939" y="2834706"/>
            <a:ext cx="1794051" cy="1097438"/>
          </a:xfrm>
          <a:prstGeom prst="rect">
            <a:avLst/>
          </a:prstGeom>
        </p:spPr>
      </p:pic>
      <p:pic>
        <p:nvPicPr>
          <p:cNvPr id="1026" name="Picture 2" descr="http://www2.psd100.com/ppp/2013/11/0601/dictionary-icon-11061832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000" y="5041227"/>
            <a:ext cx="1896385" cy="189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1895B7F4-4A4D-470F-8319-573CCDF82F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182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bg-BG" sz="3499" b="1" dirty="0" smtClean="0">
                <a:solidFill>
                  <a:schemeClr val="bg1"/>
                </a:solidFill>
              </a:rPr>
              <a:t>Сет</a:t>
            </a:r>
            <a:r>
              <a:rPr lang="en-US" sz="3499" dirty="0" smtClean="0"/>
              <a:t>, </a:t>
            </a:r>
            <a:r>
              <a:rPr lang="bg-BG" sz="3499" b="1" dirty="0" err="1" smtClean="0">
                <a:solidFill>
                  <a:schemeClr val="bg1"/>
                </a:solidFill>
              </a:rPr>
              <a:t>мулти</a:t>
            </a:r>
            <a:r>
              <a:rPr lang="bg-BG" sz="3499" b="1" dirty="0" smtClean="0">
                <a:solidFill>
                  <a:schemeClr val="bg1"/>
                </a:solidFill>
              </a:rPr>
              <a:t> сет</a:t>
            </a:r>
            <a:r>
              <a:rPr lang="en-US" sz="3499" dirty="0" smtClean="0"/>
              <a:t> </a:t>
            </a:r>
            <a:r>
              <a:rPr lang="bg-BG" sz="3499" dirty="0" smtClean="0"/>
              <a:t>и</a:t>
            </a:r>
            <a:r>
              <a:rPr lang="en-US" sz="3499" dirty="0" smtClean="0"/>
              <a:t> </a:t>
            </a:r>
            <a:r>
              <a:rPr lang="en-US" sz="3499" b="1" dirty="0">
                <a:solidFill>
                  <a:schemeClr val="bg1"/>
                </a:solidFill>
              </a:rPr>
              <a:t>bags</a:t>
            </a:r>
          </a:p>
          <a:p>
            <a:pPr lvl="1">
              <a:lnSpc>
                <a:spcPct val="95000"/>
              </a:lnSpc>
            </a:pPr>
            <a:r>
              <a:rPr lang="bg-BG" sz="3199" dirty="0" smtClean="0"/>
              <a:t>Сет</a:t>
            </a:r>
            <a:r>
              <a:rPr lang="en-US" sz="3199" dirty="0" smtClean="0"/>
              <a:t> </a:t>
            </a:r>
            <a:r>
              <a:rPr lang="en-US" sz="3199" dirty="0"/>
              <a:t>– </a:t>
            </a:r>
            <a:r>
              <a:rPr lang="bg-BG" sz="3199" dirty="0" smtClean="0"/>
              <a:t>колекция от уникални елементи</a:t>
            </a:r>
            <a:endParaRPr lang="en-US" sz="3199" dirty="0"/>
          </a:p>
          <a:p>
            <a:pPr lvl="1">
              <a:lnSpc>
                <a:spcPct val="95000"/>
              </a:lnSpc>
            </a:pPr>
            <a:r>
              <a:rPr lang="en-US" sz="3199" dirty="0"/>
              <a:t>Bag – </a:t>
            </a:r>
            <a:r>
              <a:rPr lang="bg-BG" sz="3199" dirty="0"/>
              <a:t>колекция от </a:t>
            </a:r>
            <a:r>
              <a:rPr lang="bg-BG" sz="3199" dirty="0" smtClean="0"/>
              <a:t>неуникални </a:t>
            </a:r>
            <a:r>
              <a:rPr lang="bg-BG" sz="3199" dirty="0"/>
              <a:t>елементи</a:t>
            </a:r>
            <a:endParaRPr lang="en-US" sz="3199" dirty="0"/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bg-BG" sz="3499" b="1" dirty="0" smtClean="0">
                <a:solidFill>
                  <a:schemeClr val="bg1"/>
                </a:solidFill>
              </a:rPr>
              <a:t>Сортиран сет </a:t>
            </a:r>
            <a:r>
              <a:rPr lang="bg-BG" sz="3499" dirty="0" smtClean="0"/>
              <a:t>и </a:t>
            </a:r>
            <a:r>
              <a:rPr lang="en-US" sz="3499" dirty="0" smtClean="0"/>
              <a:t> </a:t>
            </a:r>
            <a:r>
              <a:rPr lang="bg-BG" sz="3499" b="1" dirty="0" smtClean="0">
                <a:solidFill>
                  <a:schemeClr val="bg1"/>
                </a:solidFill>
              </a:rPr>
              <a:t>речници</a:t>
            </a:r>
            <a:endParaRPr lang="en-US" sz="3499" b="1" dirty="0">
              <a:solidFill>
                <a:schemeClr val="bg1"/>
              </a:solidFill>
            </a:endParaRP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bg-BG" sz="3499" b="1" dirty="0" smtClean="0">
                <a:solidFill>
                  <a:schemeClr val="bg1"/>
                </a:solidFill>
              </a:rPr>
              <a:t>Приоритетна опашка</a:t>
            </a:r>
            <a:r>
              <a:rPr lang="en-US" sz="3499" dirty="0" smtClean="0"/>
              <a:t>/ </a:t>
            </a:r>
            <a:r>
              <a:rPr lang="en-US" sz="3499" dirty="0"/>
              <a:t>heaps</a:t>
            </a: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bg-BG" sz="3499" b="1" dirty="0" smtClean="0">
                <a:solidFill>
                  <a:schemeClr val="bg1"/>
                </a:solidFill>
              </a:rPr>
              <a:t>Специални структури от дърво</a:t>
            </a:r>
            <a:endParaRPr lang="en-US" sz="3499" b="1" dirty="0">
              <a:solidFill>
                <a:schemeClr val="bg1"/>
              </a:solidFill>
            </a:endParaRPr>
          </a:p>
          <a:p>
            <a:pPr lvl="1">
              <a:lnSpc>
                <a:spcPct val="95000"/>
              </a:lnSpc>
            </a:pPr>
            <a:r>
              <a:rPr lang="bg-BG" dirty="0"/>
              <a:t> </a:t>
            </a:r>
            <a:r>
              <a:rPr lang="bg-BG" dirty="0" smtClean="0"/>
              <a:t>Суфиксно дърво</a:t>
            </a:r>
            <a:r>
              <a:rPr lang="bg-BG" dirty="0"/>
              <a:t> </a:t>
            </a:r>
            <a:r>
              <a:rPr lang="en-US" dirty="0" smtClean="0"/>
              <a:t>, </a:t>
            </a:r>
            <a:r>
              <a:rPr lang="bg-BG" dirty="0" smtClean="0"/>
              <a:t>интервално дърво</a:t>
            </a:r>
            <a:r>
              <a:rPr lang="en-US" dirty="0" smtClean="0"/>
              <a:t>,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индексирано дърво,</a:t>
            </a:r>
            <a:r>
              <a:rPr lang="en-US" noProof="1" smtClean="0"/>
              <a:t> </a:t>
            </a:r>
            <a:r>
              <a:rPr lang="bg-BG" noProof="1" smtClean="0"/>
              <a:t>въже</a:t>
            </a:r>
            <a:r>
              <a:rPr lang="en-US" noProof="1" smtClean="0"/>
              <a:t>, …</a:t>
            </a:r>
            <a:endParaRPr lang="en-US" noProof="1"/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bg-BG" sz="3499" b="1" dirty="0" smtClean="0">
                <a:solidFill>
                  <a:schemeClr val="bg1"/>
                </a:solidFill>
              </a:rPr>
              <a:t>Графи</a:t>
            </a:r>
            <a:endParaRPr lang="en-US" sz="3499" b="1" dirty="0">
              <a:solidFill>
                <a:schemeClr val="bg1"/>
              </a:solidFill>
            </a:endParaRPr>
          </a:p>
          <a:p>
            <a:pPr lvl="1">
              <a:lnSpc>
                <a:spcPct val="95000"/>
              </a:lnSpc>
            </a:pPr>
            <a:r>
              <a:rPr lang="bg-BG" dirty="0" smtClean="0"/>
              <a:t>Директни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bg-BG" dirty="0" smtClean="0"/>
              <a:t>недиректни</a:t>
            </a:r>
            <a:r>
              <a:rPr lang="en-US" dirty="0" smtClean="0"/>
              <a:t>, </a:t>
            </a:r>
            <a:r>
              <a:rPr lang="bg-BG" dirty="0"/>
              <a:t>т</a:t>
            </a:r>
            <a:r>
              <a:rPr lang="bg-BG" dirty="0" smtClean="0"/>
              <a:t>ежест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bg-BG" dirty="0" smtClean="0"/>
              <a:t>без </a:t>
            </a:r>
            <a:r>
              <a:rPr lang="bg-BG" dirty="0"/>
              <a:t>т</a:t>
            </a:r>
            <a:r>
              <a:rPr lang="bg-BG" dirty="0" smtClean="0"/>
              <a:t>ежест</a:t>
            </a:r>
            <a:r>
              <a:rPr lang="en-US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bg-BG" dirty="0" smtClean="0"/>
              <a:t>свързани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bg-BG" dirty="0" smtClean="0"/>
              <a:t>не свързани</a:t>
            </a:r>
            <a:r>
              <a:rPr lang="en-US" dirty="0" smtClean="0"/>
              <a:t>, </a:t>
            </a:r>
            <a:r>
              <a:rPr lang="bg-BG" dirty="0" smtClean="0"/>
              <a:t>циклични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bg-BG" dirty="0" smtClean="0"/>
              <a:t>ациклични</a:t>
            </a:r>
            <a:r>
              <a:rPr lang="en-US" dirty="0" smtClean="0"/>
              <a:t>, </a:t>
            </a:r>
            <a:r>
              <a:rPr lang="en-US" dirty="0"/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структури от </a:t>
            </a:r>
            <a:r>
              <a:rPr lang="bg-BG" dirty="0" smtClean="0"/>
              <a:t>данни </a:t>
            </a:r>
            <a:r>
              <a:rPr lang="en-US" dirty="0" smtClean="0"/>
              <a:t>(2</a:t>
            </a:r>
            <a:r>
              <a:rPr lang="en-US" dirty="0"/>
              <a:t>)</a:t>
            </a:r>
          </a:p>
        </p:txBody>
      </p:sp>
      <p:pic>
        <p:nvPicPr>
          <p:cNvPr id="5122" name="Picture 2" descr="binary, department, organization chart, tre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051" y="3396603"/>
            <a:ext cx="1752144" cy="175214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dd, bag, basket, buy, cart, ecommerce, magazine, shipping, shop, shopping, shopping cart, webshop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210" y="1219776"/>
            <a:ext cx="1035818" cy="103581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777icons.com/libs/fire-toolbar/sorting_a-z-ic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390" y="2518253"/>
            <a:ext cx="883458" cy="883458"/>
          </a:xfrm>
          <a:prstGeom prst="roundRect">
            <a:avLst>
              <a:gd name="adj" fmla="val 2830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Резултат с изображение за „graph structure“">
            <a:extLst>
              <a:ext uri="{FF2B5EF4-FFF2-40B4-BE49-F238E27FC236}">
                <a16:creationId xmlns:a16="http://schemas.microsoft.com/office/drawing/2014/main" id="{595873EE-C419-47B2-BDCF-65A8E9A0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494" y="5293624"/>
            <a:ext cx="1945259" cy="128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B0CB1E-551A-45C2-AB32-BFCFB1F82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05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3839</TotalTime>
  <Words>1665</Words>
  <Application>Microsoft Office PowerPoint</Application>
  <PresentationFormat>Широк екран</PresentationFormat>
  <Paragraphs>385</Paragraphs>
  <Slides>31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31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굴림</vt:lpstr>
      <vt:lpstr>Segoe UI Symbol</vt:lpstr>
      <vt:lpstr>Symbol</vt:lpstr>
      <vt:lpstr>Wingdings</vt:lpstr>
      <vt:lpstr>Wingdings 2</vt:lpstr>
      <vt:lpstr>SoftUni</vt:lpstr>
      <vt:lpstr>Въведение в структура от данни</vt:lpstr>
      <vt:lpstr>Съдържание</vt:lpstr>
      <vt:lpstr>Как се запаметяват данните в паметта?</vt:lpstr>
      <vt:lpstr>Данни в компютъра</vt:lpstr>
      <vt:lpstr>Данни в компютъра</vt:lpstr>
      <vt:lpstr>Преглед</vt:lpstr>
      <vt:lpstr>Структура от данни</vt:lpstr>
      <vt:lpstr>Основни структури от данни</vt:lpstr>
      <vt:lpstr>Основни структури от данни (2)</vt:lpstr>
      <vt:lpstr>Абстрактни типове данни (АТД)</vt:lpstr>
      <vt:lpstr>Масив и списък</vt:lpstr>
      <vt:lpstr>Масиви – структура от данни</vt:lpstr>
      <vt:lpstr>Защо масивите са толкова бързи?</vt:lpstr>
      <vt:lpstr>Динамични масиви (списък): преоразмеряване +1</vt:lpstr>
      <vt:lpstr>Динамичен масив(Списък): преоразмеряване *2 – Добавяне O(1)</vt:lpstr>
      <vt:lpstr>Свързан списък</vt:lpstr>
      <vt:lpstr>Примери: LinkedList&lt;T&gt;</vt:lpstr>
      <vt:lpstr>Dictionary&lt;K, V&gt;</vt:lpstr>
      <vt:lpstr>Речникът (Мап) АТД</vt:lpstr>
      <vt:lpstr>Примери: Dictionary&lt;K, V&gt;</vt:lpstr>
      <vt:lpstr>SortedDictionary&lt;TKey,TValue&gt;</vt:lpstr>
      <vt:lpstr>Примери</vt:lpstr>
      <vt:lpstr>OrderedBag&lt;T&gt;</vt:lpstr>
      <vt:lpstr>Примери: OrderedBag&lt;T&gt;</vt:lpstr>
      <vt:lpstr>MultiDictionary&lt;TKey, TValue&gt;</vt:lpstr>
      <vt:lpstr>Примери: MultiDictionary&lt;K, V&gt;</vt:lpstr>
      <vt:lpstr>MaxHeap&lt;T&gt; (Двоична пирамида)</vt:lpstr>
      <vt:lpstr>Примери: MaxHeap&lt;T&gt;</vt:lpstr>
      <vt:lpstr>Какво научихме днес?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Data Structures</dc:title>
  <dc:subject>Software Development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Stefan147</cp:lastModifiedBy>
  <cp:revision>30</cp:revision>
  <dcterms:created xsi:type="dcterms:W3CDTF">2018-05-23T13:08:44Z</dcterms:created>
  <dcterms:modified xsi:type="dcterms:W3CDTF">2023-03-07T15:18:56Z</dcterms:modified>
  <cp:category>computer programming; programming</cp:category>
</cp:coreProperties>
</file>