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11" r:id="rId10"/>
    <p:sldId id="609" r:id="rId11"/>
    <p:sldId id="612" r:id="rId12"/>
    <p:sldId id="613" r:id="rId13"/>
    <p:sldId id="602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Графични изображения" id="{0FC434DC-325A-4375-BC5B-AFE3F3DD761D}">
          <p14:sldIdLst>
            <p14:sldId id="603"/>
            <p14:sldId id="604"/>
            <p14:sldId id="605"/>
            <p14:sldId id="606"/>
            <p14:sldId id="607"/>
            <p14:sldId id="608"/>
            <p14:sldId id="611"/>
          </p14:sldIdLst>
        </p14:section>
        <p14:section name="Paint" id="{DF5E0CB3-0A68-4D6A-B8F8-5489411D5958}">
          <p14:sldIdLst>
            <p14:sldId id="609"/>
            <p14:sldId id="612"/>
            <p14:sldId id="613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809001"/>
            <a:ext cx="11083636" cy="854999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Основи при графичното обработване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Зареждане, обработване и запазване на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16131"/>
          <a:stretch/>
        </p:blipFill>
        <p:spPr>
          <a:xfrm>
            <a:off x="6390123" y="2934000"/>
            <a:ext cx="5248260" cy="2744999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Графичен редактор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Paint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75" y="1044000"/>
            <a:ext cx="3146250" cy="31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1" y="1105294"/>
            <a:ext cx="12191062" cy="5749629"/>
            <a:chOff x="-1" y="1105294"/>
            <a:chExt cx="12191062" cy="574962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05294"/>
              <a:ext cx="10280061" cy="57496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54"/>
            <a:stretch/>
          </p:blipFill>
          <p:spPr>
            <a:xfrm>
              <a:off x="8796000" y="1105294"/>
              <a:ext cx="3395061" cy="5749629"/>
            </a:xfrm>
            <a:prstGeom prst="rect">
              <a:avLst/>
            </a:prstGeom>
          </p:spPr>
        </p:pic>
      </p:grpSp>
      <p:sp>
        <p:nvSpPr>
          <p:cNvPr id="10" name="Rounded Rectangular Callout 9"/>
          <p:cNvSpPr/>
          <p:nvPr/>
        </p:nvSpPr>
        <p:spPr bwMode="auto">
          <a:xfrm>
            <a:off x="190406" y="2439000"/>
            <a:ext cx="3565594" cy="675000"/>
          </a:xfrm>
          <a:prstGeom prst="wedgeRoundRectCallout">
            <a:avLst>
              <a:gd name="adj1" fmla="val -7010"/>
              <a:gd name="adj2" fmla="val -866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-1" y="1449000"/>
            <a:ext cx="7311001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96000" y="3642608"/>
            <a:ext cx="2430000" cy="675000"/>
          </a:xfrm>
          <a:prstGeom prst="wedgeRoundRectCallout">
            <a:avLst>
              <a:gd name="adj1" fmla="val -22164"/>
              <a:gd name="adj2" fmla="val -2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756000" y="5662706"/>
            <a:ext cx="3555000" cy="675000"/>
          </a:xfrm>
          <a:prstGeom prst="wedgeRoundRectCallout">
            <a:avLst>
              <a:gd name="adj1" fmla="val -36194"/>
              <a:gd name="adj2" fmla="val 90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на документа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Clipboard</a:t>
            </a:r>
          </a:p>
          <a:p>
            <a:pPr lvl="1"/>
            <a:r>
              <a:rPr lang="bg-BG" dirty="0" smtClean="0"/>
              <a:t>Копиране, местене, поставяне на обекти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Image</a:t>
            </a:r>
          </a:p>
          <a:p>
            <a:pPr lvl="1"/>
            <a:r>
              <a:rPr lang="bg-BG" dirty="0" smtClean="0"/>
              <a:t>Обработка на изображение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Tools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Молив, кофа с боя, гума, текстов редакто</a:t>
            </a:r>
            <a:r>
              <a:rPr lang="bg-BG" dirty="0"/>
              <a:t>р</a:t>
            </a:r>
            <a:r>
              <a:rPr lang="bg-BG" dirty="0" smtClean="0"/>
              <a:t>, лупа, пипетка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Brushes</a:t>
            </a:r>
            <a:r>
              <a:rPr lang="en-US" dirty="0" smtClean="0"/>
              <a:t> </a:t>
            </a:r>
            <a:endParaRPr lang="bg-BG" dirty="0" smtClean="0"/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Shapes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Size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Colors</a:t>
            </a:r>
            <a:endParaRPr lang="bg-BG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bg-BG" dirty="0" smtClean="0"/>
              <a:t>меню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/>
          <a:stretch/>
        </p:blipFill>
        <p:spPr>
          <a:xfrm>
            <a:off x="8481000" y="1314000"/>
            <a:ext cx="1305000" cy="11355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00" y="2529000"/>
            <a:ext cx="1485000" cy="1150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000" y="3519000"/>
            <a:ext cx="1125000" cy="1353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570" y="5229000"/>
            <a:ext cx="7444861" cy="956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 smtClean="0"/>
              <a:t>͏</a:t>
            </a:r>
            <a:r>
              <a:rPr lang="bg-BG" b="1" dirty="0" smtClean="0"/>
              <a:t>Графични изображения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Paint</a:t>
            </a:r>
            <a:endParaRPr lang="bg-BG" b="1" dirty="0"/>
          </a:p>
          <a:p>
            <a:r>
              <a:rPr lang="bg-BG" dirty="0" smtClean="0"/>
              <a:t>͏</a:t>
            </a:r>
            <a:r>
              <a:rPr lang="bg-BG" b="1" dirty="0" smtClean="0"/>
              <a:t>Преоразмеряване</a:t>
            </a:r>
            <a:r>
              <a:rPr lang="bg-BG" dirty="0" smtClean="0"/>
              <a:t> на графично изображение</a:t>
            </a:r>
            <a:endParaRPr lang="en-US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Растерни и векторни графики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bg-BG" dirty="0"/>
              <a:t>Графични </a:t>
            </a:r>
            <a:r>
              <a:rPr lang="bg-BG" dirty="0" smtClean="0"/>
              <a:t>изображения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729000"/>
            <a:ext cx="6487875" cy="3707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06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Графичното </a:t>
            </a:r>
            <a:r>
              <a:rPr lang="ru-RU" b="1" dirty="0">
                <a:solidFill>
                  <a:schemeClr val="bg1"/>
                </a:solidFill>
              </a:rPr>
              <a:t>изображение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/>
              <a:t>визуално представяне </a:t>
            </a:r>
            <a:r>
              <a:rPr lang="ru-RU" dirty="0"/>
              <a:t>на </a:t>
            </a:r>
            <a:r>
              <a:rPr lang="ru-RU" b="1" dirty="0"/>
              <a:t>данни</a:t>
            </a:r>
            <a:r>
              <a:rPr lang="ru-RU" dirty="0"/>
              <a:t> или </a:t>
            </a:r>
            <a:r>
              <a:rPr lang="ru-RU" b="1" dirty="0" smtClean="0"/>
              <a:t>информация</a:t>
            </a:r>
            <a:r>
              <a:rPr lang="ru-RU" dirty="0" smtClean="0"/>
              <a:t> с помощта на различни графични елементи</a:t>
            </a:r>
          </a:p>
          <a:p>
            <a:r>
              <a:rPr lang="ru-RU" b="1" dirty="0" smtClean="0"/>
              <a:t>Програмите</a:t>
            </a:r>
            <a:r>
              <a:rPr lang="ru-RU" dirty="0" smtClean="0"/>
              <a:t>, с които се </a:t>
            </a:r>
            <a:r>
              <a:rPr lang="ru-RU" b="1" dirty="0" smtClean="0"/>
              <a:t>създават</a:t>
            </a:r>
            <a:r>
              <a:rPr lang="ru-RU" dirty="0" smtClean="0"/>
              <a:t> и </a:t>
            </a:r>
            <a:r>
              <a:rPr lang="ru-RU" b="1" dirty="0" smtClean="0"/>
              <a:t>обработват</a:t>
            </a:r>
            <a:r>
              <a:rPr lang="ru-RU" dirty="0" smtClean="0"/>
              <a:t> тези изображения, се наричат </a:t>
            </a:r>
            <a:r>
              <a:rPr lang="ru-RU" b="1" dirty="0" smtClean="0">
                <a:solidFill>
                  <a:schemeClr val="bg1"/>
                </a:solidFill>
              </a:rPr>
              <a:t>графични редактори</a:t>
            </a:r>
          </a:p>
          <a:p>
            <a:r>
              <a:rPr lang="ru-RU" dirty="0" smtClean="0"/>
              <a:t>Основни методи за </a:t>
            </a:r>
            <a:r>
              <a:rPr lang="ru-RU" b="1" dirty="0" smtClean="0"/>
              <a:t>представяне</a:t>
            </a:r>
            <a:r>
              <a:rPr lang="ru-RU" dirty="0" smtClean="0"/>
              <a:t> на </a:t>
            </a:r>
            <a:r>
              <a:rPr lang="ru-RU" b="1" dirty="0" smtClean="0"/>
              <a:t>изображения</a:t>
            </a:r>
            <a:r>
              <a:rPr lang="ru-RU" dirty="0" smtClean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bg-BG" dirty="0"/>
              <a:t>Графични изображения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97924"/>
            <a:ext cx="3645000" cy="23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Растерно изображение </a:t>
            </a:r>
            <a:r>
              <a:rPr lang="bg-BG" dirty="0" smtClean="0"/>
              <a:t>– </a:t>
            </a:r>
            <a:r>
              <a:rPr lang="bg-BG" b="1" dirty="0" smtClean="0"/>
              <a:t>множество</a:t>
            </a:r>
            <a:r>
              <a:rPr lang="bg-BG" dirty="0" smtClean="0"/>
              <a:t> </a:t>
            </a:r>
            <a:r>
              <a:rPr lang="bg-BG" b="1" dirty="0" smtClean="0"/>
              <a:t>пиксели</a:t>
            </a:r>
            <a:r>
              <a:rPr lang="bg-BG" dirty="0" smtClean="0"/>
              <a:t>, подредени в двумерна </a:t>
            </a:r>
            <a:r>
              <a:rPr lang="bg-BG" b="1" dirty="0" smtClean="0"/>
              <a:t>правоъгълна решетка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Пиксел</a:t>
            </a:r>
            <a:r>
              <a:rPr lang="bg-BG" dirty="0" smtClean="0"/>
              <a:t> – </a:t>
            </a:r>
            <a:r>
              <a:rPr lang="bg-BG" b="1" dirty="0" smtClean="0"/>
              <a:t>най-малкият елемент</a:t>
            </a:r>
            <a:r>
              <a:rPr lang="bg-BG" dirty="0" smtClean="0"/>
              <a:t>, който </a:t>
            </a:r>
            <a:r>
              <a:rPr lang="bg-BG" b="1" dirty="0" smtClean="0"/>
              <a:t>изгражда</a:t>
            </a:r>
            <a:r>
              <a:rPr lang="bg-BG" dirty="0" smtClean="0"/>
              <a:t> дадено цифрово </a:t>
            </a:r>
            <a:r>
              <a:rPr lang="bg-BG" b="1" dirty="0" smtClean="0"/>
              <a:t>изображение</a:t>
            </a:r>
          </a:p>
          <a:p>
            <a:pPr lvl="1"/>
            <a:r>
              <a:rPr lang="bg-BG" dirty="0" smtClean="0"/>
              <a:t>Представлява </a:t>
            </a:r>
            <a:r>
              <a:rPr lang="bg-BG" b="1" dirty="0" smtClean="0"/>
              <a:t>много малка точка </a:t>
            </a:r>
            <a:r>
              <a:rPr lang="bg-BG" dirty="0" smtClean="0"/>
              <a:t>със </a:t>
            </a:r>
            <a:r>
              <a:rPr lang="bg-BG" b="1" dirty="0" smtClean="0"/>
              <a:t>зададен цвят </a:t>
            </a:r>
            <a:r>
              <a:rPr lang="bg-BG" dirty="0" smtClean="0"/>
              <a:t>и </a:t>
            </a:r>
            <a:r>
              <a:rPr lang="bg-BG" b="1" dirty="0" smtClean="0"/>
              <a:t>яркост</a:t>
            </a:r>
          </a:p>
          <a:p>
            <a:pPr lvl="1"/>
            <a:r>
              <a:rPr lang="bg-BG" dirty="0" smtClean="0"/>
              <a:t>Колкото </a:t>
            </a:r>
            <a:r>
              <a:rPr lang="bg-BG" b="1" dirty="0" smtClean="0"/>
              <a:t>повече пиксели </a:t>
            </a:r>
            <a:r>
              <a:rPr lang="bg-BG" dirty="0" smtClean="0"/>
              <a:t>има върху </a:t>
            </a:r>
            <a:r>
              <a:rPr lang="bg-BG" b="1" dirty="0" smtClean="0"/>
              <a:t>определен участък </a:t>
            </a:r>
            <a:r>
              <a:rPr lang="bg-BG" dirty="0" smtClean="0"/>
              <a:t>от изображението, толкова </a:t>
            </a:r>
            <a:r>
              <a:rPr lang="bg-BG" b="1" dirty="0" smtClean="0"/>
              <a:t>по-добро е неговото качество</a:t>
            </a:r>
            <a:endParaRPr lang="en-US" b="1" dirty="0" smtClean="0"/>
          </a:p>
          <a:p>
            <a:r>
              <a:rPr lang="bg-BG" dirty="0" smtClean="0"/>
              <a:t>Най-често използвани </a:t>
            </a:r>
            <a:r>
              <a:rPr lang="bg-BG" b="1" dirty="0" smtClean="0"/>
              <a:t>формати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bmp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.jpg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.gif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.png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.tif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Растерно изображение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2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Растерно изображение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2362321"/>
            <a:ext cx="3858567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2754946"/>
            <a:ext cx="7050000" cy="26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2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Векторно изображение </a:t>
            </a:r>
            <a:r>
              <a:rPr lang="bg-BG" dirty="0" smtClean="0"/>
              <a:t>– изображение, получено с помощта на </a:t>
            </a:r>
            <a:r>
              <a:rPr lang="bg-BG" b="1" dirty="0" smtClean="0"/>
              <a:t>линии</a:t>
            </a:r>
            <a:r>
              <a:rPr lang="bg-BG" dirty="0" smtClean="0"/>
              <a:t> и </a:t>
            </a:r>
            <a:r>
              <a:rPr lang="bg-BG" b="1" dirty="0" smtClean="0"/>
              <a:t>геометрични фигури</a:t>
            </a:r>
          </a:p>
          <a:p>
            <a:pPr lvl="1"/>
            <a:r>
              <a:rPr lang="bg-BG" dirty="0" smtClean="0"/>
              <a:t>Могат да имат </a:t>
            </a:r>
            <a:r>
              <a:rPr lang="bg-BG" b="1" dirty="0" smtClean="0"/>
              <a:t>различни дебилини </a:t>
            </a:r>
            <a:r>
              <a:rPr lang="bg-BG" dirty="0" smtClean="0"/>
              <a:t>и </a:t>
            </a:r>
            <a:r>
              <a:rPr lang="bg-BG" b="1" dirty="0" smtClean="0"/>
              <a:t>цветове</a:t>
            </a:r>
          </a:p>
          <a:p>
            <a:r>
              <a:rPr lang="bg-BG" b="1" dirty="0" smtClean="0"/>
              <a:t>Трудно</a:t>
            </a:r>
            <a:r>
              <a:rPr lang="bg-BG" dirty="0" smtClean="0"/>
              <a:t> е да се получи </a:t>
            </a:r>
            <a:r>
              <a:rPr lang="bg-BG" b="1" dirty="0" smtClean="0"/>
              <a:t>фотореалистично</a:t>
            </a:r>
            <a:r>
              <a:rPr lang="bg-BG" dirty="0" smtClean="0"/>
              <a:t> векторно </a:t>
            </a:r>
            <a:r>
              <a:rPr lang="bg-BG" b="1" dirty="0" smtClean="0"/>
              <a:t>изображение</a:t>
            </a:r>
          </a:p>
          <a:p>
            <a:r>
              <a:rPr lang="bg-BG" dirty="0" smtClean="0"/>
              <a:t>Изображението </a:t>
            </a:r>
            <a:r>
              <a:rPr lang="bg-BG" b="1" dirty="0" smtClean="0"/>
              <a:t>не губи качеството </a:t>
            </a:r>
            <a:r>
              <a:rPr lang="bg-BG" dirty="0" smtClean="0"/>
              <a:t>си </a:t>
            </a:r>
            <a:r>
              <a:rPr lang="bg-BG" b="1" dirty="0" smtClean="0"/>
              <a:t>при промяна </a:t>
            </a:r>
            <a:r>
              <a:rPr lang="bg-BG" dirty="0" smtClean="0"/>
              <a:t>на</a:t>
            </a:r>
            <a:r>
              <a:rPr lang="bg-BG" b="1" dirty="0" smtClean="0"/>
              <a:t> размера</a:t>
            </a:r>
            <a:r>
              <a:rPr lang="bg-BG" dirty="0" smtClean="0"/>
              <a:t> си</a:t>
            </a:r>
          </a:p>
          <a:p>
            <a:r>
              <a:rPr lang="bg-BG" dirty="0" smtClean="0"/>
              <a:t>Най-често използвани </a:t>
            </a:r>
            <a:r>
              <a:rPr lang="bg-BG" b="1" dirty="0" smtClean="0"/>
              <a:t>формати</a:t>
            </a:r>
            <a:r>
              <a:rPr lang="bg-BG" dirty="0" smtClean="0"/>
              <a:t> – </a:t>
            </a:r>
            <a:r>
              <a:rPr lang="bg-BG" b="1" dirty="0" smtClean="0">
                <a:solidFill>
                  <a:schemeClr val="bg1"/>
                </a:solidFill>
              </a:rPr>
              <a:t>.</a:t>
            </a:r>
            <a:r>
              <a:rPr lang="en-US" b="1" dirty="0" smtClean="0">
                <a:solidFill>
                  <a:schemeClr val="bg1"/>
                </a:solidFill>
              </a:rPr>
              <a:t>svg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.eps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.ai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.cdr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Векторно изображение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8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Векторно изображение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52" y="2394000"/>
            <a:ext cx="7620000" cy="2857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085750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изображенията от папката </a:t>
            </a:r>
            <a:r>
              <a:rPr lang="en-US" b="1" dirty="0" smtClean="0">
                <a:solidFill>
                  <a:schemeClr val="bg1"/>
                </a:solidFill>
              </a:rPr>
              <a:t>materials</a:t>
            </a:r>
            <a:r>
              <a:rPr lang="bg-BG" dirty="0" smtClean="0"/>
              <a:t>. Определете кои от файловете са </a:t>
            </a:r>
            <a:r>
              <a:rPr lang="bg-BG" b="1" dirty="0" smtClean="0"/>
              <a:t>растерни</a:t>
            </a:r>
            <a:r>
              <a:rPr lang="bg-BG" dirty="0" smtClean="0"/>
              <a:t> и кои </a:t>
            </a:r>
            <a:r>
              <a:rPr lang="bg-BG" b="1" dirty="0" smtClean="0"/>
              <a:t>векторни</a:t>
            </a:r>
            <a:r>
              <a:rPr lang="bg-BG" dirty="0" smtClean="0"/>
              <a:t>. Разпределете ги в </a:t>
            </a:r>
            <a:r>
              <a:rPr lang="bg-BG" b="1" dirty="0" smtClean="0"/>
              <a:t>две</a:t>
            </a:r>
            <a:r>
              <a:rPr lang="bg-BG" dirty="0" smtClean="0"/>
              <a:t> отделни </a:t>
            </a:r>
            <a:r>
              <a:rPr lang="bg-BG" b="1" dirty="0" smtClean="0"/>
              <a:t>папки</a:t>
            </a:r>
            <a:r>
              <a:rPr lang="bg-BG" dirty="0" smtClean="0"/>
              <a:t> – </a:t>
            </a:r>
            <a:r>
              <a:rPr lang="en-US" b="1" dirty="0" smtClean="0">
                <a:solidFill>
                  <a:schemeClr val="bg1"/>
                </a:solidFill>
              </a:rPr>
              <a:t>raster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vector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Растерно или векторно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0" y="3046500"/>
            <a:ext cx="4812000" cy="3609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53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500</Words>
  <Application>Microsoft Office PowerPoint</Application>
  <PresentationFormat>Widescreen</PresentationFormat>
  <Paragraphs>82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Consolas</vt:lpstr>
      <vt:lpstr>Wingdings</vt:lpstr>
      <vt:lpstr>SoftUni</vt:lpstr>
      <vt:lpstr>Зареждане, обработване и запазване на графично изображение</vt:lpstr>
      <vt:lpstr>Съдържание</vt:lpstr>
      <vt:lpstr>͏Графични изображения</vt:lpstr>
      <vt:lpstr>͏Графични изображения</vt:lpstr>
      <vt:lpstr>Растерно изображение (1)</vt:lpstr>
      <vt:lpstr>Растерно изображение (2)</vt:lpstr>
      <vt:lpstr>Векторно изображение (1)</vt:lpstr>
      <vt:lpstr>Векторно изображение (2)</vt:lpstr>
      <vt:lpstr>Задача: Растерно или векторно изображение</vt:lpstr>
      <vt:lpstr>Paint</vt:lpstr>
      <vt:lpstr>Основни елементи</vt:lpstr>
      <vt:lpstr>Home меню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Зареждане, обработване и запазване на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376</cp:revision>
  <dcterms:created xsi:type="dcterms:W3CDTF">2018-05-23T13:08:44Z</dcterms:created>
  <dcterms:modified xsi:type="dcterms:W3CDTF">2023-10-23T18:20:06Z</dcterms:modified>
  <cp:category/>
</cp:coreProperties>
</file>