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1" r:id="rId27"/>
    <p:sldId id="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D5DFF93-F109-42C1-82DC-F3DC38E201FD}">
          <p14:sldIdLst>
            <p14:sldId id="274"/>
            <p14:sldId id="276"/>
          </p14:sldIdLst>
        </p14:section>
        <p14:section name="Lists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Reading Lists from the Console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Sorting Lists and Arrays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Conclusion" id="{BC8083E7-5324-4637-ABE9-88A592F79812}">
          <p14:sldIdLst>
            <p14:sldId id="51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F96E-3728-905F-3B06-DB9FB030A103}" v="2138" dt="2023-01-11T20:04:44.2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onsolas"/>
              </a:rPr>
              <a:t>Обработка на последователни елементи с променлива дължина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 err="1"/>
              <a:t>Списък</a:t>
            </a:r>
            <a:endParaRPr lang="en-US" dirty="0" err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>
                <a:ea typeface="+mn-lt"/>
                <a:cs typeface="+mn-lt"/>
              </a:rPr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>
                <a:ea typeface="+mn-lt"/>
                <a:cs typeface="+mn-lt"/>
              </a:rPr>
              <a:t>СофтУни</a:t>
            </a:r>
            <a:endParaRPr lang="bg-B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071681" cy="794072"/>
          </a:xfrm>
        </p:spPr>
        <p:txBody>
          <a:bodyPr/>
          <a:lstStyle/>
          <a:p>
            <a:r>
              <a:rPr lang="en-US" sz="2350">
                <a:ea typeface="+mn-lt"/>
                <a:cs typeface="+mn-lt"/>
              </a:rPr>
              <a:t>Преподавателски екип</a:t>
            </a:r>
            <a:endParaRPr lang="bg-B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3528" y="4716198"/>
            <a:ext cx="11484945" cy="768084"/>
          </a:xfrm>
        </p:spPr>
        <p:txBody>
          <a:bodyPr/>
          <a:lstStyle/>
          <a:p>
            <a:r>
              <a:rPr lang="en-GB" sz="5350" dirty="0" err="1">
                <a:cs typeface="Arial"/>
              </a:rPr>
              <a:t>Използване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цикъл</a:t>
            </a:r>
            <a:r>
              <a:rPr lang="en-GB" sz="5350" dirty="0">
                <a:cs typeface="Arial"/>
              </a:rPr>
              <a:t> </a:t>
            </a:r>
            <a:r>
              <a:rPr lang="en-GB" sz="5350" dirty="0" err="1">
                <a:cs typeface="Arial"/>
              </a:rPr>
              <a:t>или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String.Split</a:t>
            </a:r>
            <a:r>
              <a:rPr lang="en-GB" sz="5350" dirty="0">
                <a:cs typeface="Arial"/>
              </a:rPr>
              <a:t>()</a:t>
            </a:r>
            <a:endParaRPr lang="bg-BG" sz="535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Първо</a:t>
            </a:r>
            <a:r>
              <a:rPr lang="en-US" sz="3600" dirty="0"/>
              <a:t> </a:t>
            </a:r>
            <a:r>
              <a:rPr lang="en-US" sz="3600" dirty="0" err="1">
                <a:ea typeface="+mn-lt"/>
                <a:cs typeface="+mn-lt"/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дължината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>
                <a:solidFill>
                  <a:srgbClr val="234465"/>
                </a:solidFill>
              </a:rPr>
              <a:t>на</a:t>
            </a:r>
            <a:r>
              <a:rPr lang="en-US" sz="3600" dirty="0"/>
              <a:t> </a:t>
            </a:r>
            <a:r>
              <a:rPr lang="en-US" sz="3600" dirty="0" err="1"/>
              <a:t>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600" dirty="0" err="1"/>
              <a:t>След</a:t>
            </a:r>
            <a:r>
              <a:rPr lang="en-US" sz="3600" dirty="0"/>
              <a:t> </a:t>
            </a:r>
            <a:r>
              <a:rPr lang="en-US" sz="3600" dirty="0" err="1"/>
              <a:t>това</a:t>
            </a:r>
            <a:r>
              <a:rPr lang="en-US" sz="3600" dirty="0"/>
              <a:t> </a:t>
            </a:r>
            <a:r>
              <a:rPr lang="en-US" sz="3600" dirty="0" err="1"/>
              <a:t>създаваме</a:t>
            </a:r>
            <a:r>
              <a:rPr lang="en-US" sz="3600" dirty="0"/>
              <a:t> </a:t>
            </a:r>
            <a:r>
              <a:rPr lang="en-US" sz="3600" dirty="0" err="1"/>
              <a:t>списък</a:t>
            </a:r>
            <a:r>
              <a:rPr lang="en-US" sz="3600" dirty="0"/>
              <a:t> с </a:t>
            </a:r>
            <a:r>
              <a:rPr lang="en-US" sz="3600" dirty="0" err="1"/>
              <a:t>дължина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и </a:t>
            </a:r>
            <a:r>
              <a:rPr lang="en-US" sz="3600" dirty="0" err="1"/>
              <a:t>четем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bg1"/>
                </a:solidFill>
              </a:rPr>
              <a:t>елементите</a:t>
            </a:r>
            <a:r>
              <a:rPr lang="en-US" sz="3600" dirty="0">
                <a:ea typeface="+mn-lt"/>
                <a:cs typeface="+mn-lt"/>
              </a:rPr>
              <a:t>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конзолата</a:t>
            </a:r>
            <a:endParaRPr lang="bg-BG" dirty="0" err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902823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// Списъкът се състои от: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ea typeface="+mn-lt"/>
                <a:cs typeface="+mn-lt"/>
              </a:rPr>
              <a:t>Списъкът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може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бъде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прочетен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един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като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стойностите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разделят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с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интервал</a:t>
            </a:r>
            <a:r>
              <a:rPr lang="en-US" sz="3350" dirty="0">
                <a:ea typeface="+mn-lt"/>
                <a:cs typeface="+mn-lt"/>
              </a:rPr>
              <a:t>:</a:t>
            </a:r>
            <a:endParaRPr lang="en-US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800" dirty="0" err="1">
                <a:ea typeface="+mj-lt"/>
                <a:cs typeface="+mj-lt"/>
              </a:rPr>
              <a:t>Четене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стойностите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списък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от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един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ред</a:t>
            </a:r>
            <a:endParaRPr lang="bg-BG" sz="380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Четене на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  <a:r>
              <a:rPr lang="en-US" sz="2350" b="1" noProof="1">
                <a:solidFill>
                  <a:srgbClr val="FFFFFF"/>
                </a:solidFill>
              </a:rPr>
              <a:t> от числа</a:t>
            </a:r>
            <a:endParaRPr lang="en-US" sz="235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списък</a:t>
            </a:r>
            <a:r>
              <a:rPr lang="en-US" sz="3350" dirty="0"/>
              <a:t> </a:t>
            </a:r>
            <a:r>
              <a:rPr lang="en-US" sz="3350" dirty="0" err="1"/>
              <a:t>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dirty="0"/>
              <a:t>-</a:t>
            </a:r>
            <a:r>
              <a:rPr lang="en-US" sz="3350" dirty="0" err="1"/>
              <a:t>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на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списък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чрез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Принтиране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списъка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конзолата</a:t>
            </a:r>
            <a:endParaRPr lang="bg-BG" dirty="0" err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Arial"/>
              </a:rPr>
              <a:t>// 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10" y="260649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Напишете</a:t>
            </a:r>
            <a:r>
              <a:rPr lang="en-US" sz="3350" dirty="0"/>
              <a:t> </a:t>
            </a:r>
            <a:r>
              <a:rPr lang="en-US" sz="3350" dirty="0" err="1"/>
              <a:t>задача</a:t>
            </a:r>
            <a:r>
              <a:rPr lang="en-US" sz="3350" dirty="0"/>
              <a:t>, </a:t>
            </a:r>
            <a:r>
              <a:rPr lang="en-US" sz="3350" dirty="0" err="1"/>
              <a:t>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събира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в 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</a:t>
            </a:r>
            <a:r>
              <a:rPr lang="en-US" sz="3350" dirty="0" err="1">
                <a:ea typeface="+mn-lt"/>
                <a:cs typeface="+mn-lt"/>
              </a:rPr>
              <a:t>следният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 err="1"/>
              <a:t>първи</a:t>
            </a:r>
            <a:r>
              <a:rPr lang="en-US" sz="3150" dirty="0"/>
              <a:t> + </a:t>
            </a:r>
            <a:r>
              <a:rPr lang="en-US" sz="3150" dirty="0" err="1"/>
              <a:t>последен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+ 1 +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>
                <a:ea typeface="+mn-lt"/>
                <a:cs typeface="+mn-lt"/>
              </a:rPr>
              <a:t>-</a:t>
            </a:r>
            <a:r>
              <a:rPr lang="en-US" sz="3150" dirty="0"/>
              <a:t> 2, …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n,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 err="1"/>
              <a:t>Пример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Трикът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Гаус</a:t>
            </a:r>
            <a:endParaRPr lang="bg-BG" sz="3950" dirty="0" err="1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/>
              <a:t>Трикът</a:t>
            </a:r>
            <a:r>
              <a:rPr lang="en-GB" sz="3950" dirty="0"/>
              <a:t> </a:t>
            </a:r>
            <a:r>
              <a:rPr lang="en-GB" sz="3950" dirty="0" err="1"/>
              <a:t>на</a:t>
            </a:r>
            <a:r>
              <a:rPr lang="en-GB" sz="3950" dirty="0"/>
              <a:t> </a:t>
            </a:r>
            <a:r>
              <a:rPr lang="en-GB" sz="3950" dirty="0" err="1"/>
              <a:t>Гаус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https://judge.softuni.org/Contests/Practice/Index/3171#11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Получавате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два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списъка</a:t>
            </a:r>
            <a:r>
              <a:rPr lang="en-US" sz="3350" b="1" dirty="0">
                <a:solidFill>
                  <a:schemeClr val="bg1"/>
                </a:solidFill>
              </a:rPr>
              <a:t> с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dirty="0"/>
              <a:t>. </a:t>
            </a:r>
            <a:r>
              <a:rPr lang="en-US" sz="3350" dirty="0" err="1"/>
              <a:t>Принтирайте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изходен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b="1" dirty="0">
                <a:solidFill>
                  <a:schemeClr val="bg1"/>
                </a:solidFill>
              </a:rPr>
              <a:t>, </a:t>
            </a:r>
            <a:r>
              <a:rPr lang="en-US" sz="3350" dirty="0" err="1"/>
              <a:t>който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съдържа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всички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цифри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двата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списъка</a:t>
            </a:r>
            <a:r>
              <a:rPr lang="en-US" sz="3350" dirty="0">
                <a:ea typeface="+mn-lt"/>
                <a:cs typeface="+mn-lt"/>
              </a:rPr>
              <a:t>.</a:t>
            </a:r>
            <a:endParaRPr lang="bg-BG" sz="3350" dirty="0"/>
          </a:p>
          <a:p>
            <a:pPr lvl="1" indent="-360045"/>
            <a:r>
              <a:rPr lang="en-US" sz="3150" dirty="0" err="1">
                <a:cs typeface="Calibri"/>
              </a:rPr>
              <a:t>Ако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дължините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двата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списъка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еднакви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просто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добавете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оставащите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елементи</a:t>
            </a:r>
            <a:r>
              <a:rPr lang="en-US" sz="3150" dirty="0">
                <a:cs typeface="Calibri"/>
              </a:rPr>
              <a:t> в </a:t>
            </a:r>
            <a:r>
              <a:rPr lang="en-US" sz="3150" dirty="0" err="1">
                <a:cs typeface="Calibri"/>
              </a:rPr>
              <a:t>края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на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списъка</a:t>
            </a:r>
            <a:endParaRPr lang="en-US" sz="3150" dirty="0" err="1"/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Обединяване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sz="3950" dirty="0" err="1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73" y="3424659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endParaRPr lang="bg-BG" dirty="0" err="1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TODO: 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Да се направи вход</a:t>
            </a:r>
            <a:endParaRPr lang="bg-BG" dirty="0">
              <a:solidFill>
                <a:srgbClr val="234465"/>
              </a:solidFill>
              <a:latin typeface="Consolas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TODO: Д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а се добавят числата 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https://judge.softuni.org/Contests/Practice/Index/3171#12</a:t>
            </a:r>
            <a:endParaRPr lang="en-US" sz="195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ea typeface="+mj-lt"/>
                <a:cs typeface="+mj-lt"/>
              </a:rPr>
              <a:t>Сортиране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на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списък</a:t>
            </a:r>
            <a:r>
              <a:rPr lang="en-US" sz="5350" dirty="0">
                <a:ea typeface="+mj-lt"/>
                <a:cs typeface="+mj-lt"/>
              </a:rPr>
              <a:t> и </a:t>
            </a:r>
            <a:r>
              <a:rPr lang="en-US" sz="5350" dirty="0" err="1">
                <a:ea typeface="+mj-lt"/>
                <a:cs typeface="+mj-lt"/>
              </a:rPr>
              <a:t>масив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Списък</a:t>
            </a:r>
            <a:endParaRPr lang="bg-BG" dirty="0" err="1"/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>
                <a:ea typeface="+mn-lt"/>
                <a:cs typeface="+mn-lt"/>
              </a:rPr>
              <a:t>Манипулиране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Четене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списък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endParaRPr lang="en-US" dirty="0" err="1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Сортиране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списък</a:t>
            </a:r>
            <a:r>
              <a:rPr lang="en-US" dirty="0"/>
              <a:t> и </a:t>
            </a:r>
            <a:r>
              <a:rPr lang="en-US" dirty="0" err="1"/>
              <a:t>масив</a:t>
            </a:r>
            <a:endParaRPr lang="en-US" dirty="0" err="1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bg-BG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Сортиране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списъци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/>
              <a:t>== </a:t>
            </a:r>
            <a:r>
              <a:rPr lang="en-US" sz="3350" dirty="0" err="1"/>
              <a:t>пренареждане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елементите:</a:t>
            </a:r>
            <a:r>
              <a:rPr lang="en-US" sz="3350" b="1" dirty="0" err="1">
                <a:solidFill>
                  <a:schemeClr val="bg1"/>
                </a:solidFill>
                <a:latin typeface="Calibri"/>
                <a:cs typeface="Calibri"/>
              </a:rPr>
              <a:t>Sort</a:t>
            </a:r>
            <a:r>
              <a:rPr lang="en-US" sz="3350" b="1" dirty="0">
                <a:solidFill>
                  <a:schemeClr val="bg1"/>
                </a:solidFill>
                <a:latin typeface="Calibri"/>
                <a:cs typeface="Calibri"/>
              </a:rPr>
              <a:t>()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endParaRPr lang="en-US" sz="3350" b="1">
              <a:solidFill>
                <a:schemeClr val="bg1"/>
              </a:solidFill>
              <a:latin typeface="Consolas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>
                <a:solidFill>
                  <a:srgbClr val="234465"/>
                </a:solidFill>
              </a:rPr>
              <a:t>Елементите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трябва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да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могат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да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се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сравняват</a:t>
            </a:r>
            <a:r>
              <a:rPr lang="en-US" sz="3150" dirty="0"/>
              <a:t>, </a:t>
            </a:r>
            <a:r>
              <a:rPr lang="en-US" sz="3150" dirty="0" err="1"/>
              <a:t>например</a:t>
            </a:r>
            <a:r>
              <a:rPr lang="en-US" sz="3150" dirty="0"/>
              <a:t> </a:t>
            </a:r>
            <a:r>
              <a:rPr lang="en-US" sz="3150" dirty="0" err="1"/>
              <a:t>числа</a:t>
            </a:r>
            <a:r>
              <a:rPr lang="en-US" sz="3150" dirty="0"/>
              <a:t>, </a:t>
            </a:r>
            <a:r>
              <a:rPr lang="en-US" sz="3150" dirty="0" err="1"/>
              <a:t>низове</a:t>
            </a:r>
            <a:r>
              <a:rPr lang="en-US" sz="3150" dirty="0"/>
              <a:t>, </a:t>
            </a:r>
            <a:r>
              <a:rPr lang="en-US" sz="3150" dirty="0" err="1"/>
              <a:t>дати</a:t>
            </a:r>
            <a:r>
              <a:rPr lang="en-US" sz="3150" dirty="0"/>
              <a:t>, …</a:t>
            </a: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Сортиране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dirty="0" err="1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46833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Сортиране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669285"/>
          </a:xfrm>
          <a:prstGeom prst="wedgeRoundRectCallout">
            <a:avLst>
              <a:gd name="adj1" fmla="val -58538"/>
              <a:gd name="adj2" fmla="val 3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Обръщане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99698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ea typeface="+mn-lt"/>
                <a:cs typeface="+mn-lt"/>
              </a:rPr>
              <a:t>Прочетете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числото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600" dirty="0">
                <a:ea typeface="+mn-lt"/>
                <a:cs typeface="+mn-lt"/>
              </a:rPr>
              <a:t> и </a:t>
            </a:r>
            <a:r>
              <a:rPr lang="en-US" sz="3600" dirty="0" err="1">
                <a:ea typeface="+mn-lt"/>
                <a:cs typeface="+mn-lt"/>
              </a:rPr>
              <a:t>след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това</a:t>
            </a:r>
            <a:r>
              <a:rPr lang="en-US" sz="3600" dirty="0">
                <a:ea typeface="+mn-lt"/>
                <a:cs typeface="+mn-lt"/>
              </a:rPr>
              <a:t> n </a:t>
            </a:r>
            <a:r>
              <a:rPr lang="en-US" sz="3600" dirty="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брой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редове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от</a:t>
            </a:r>
            <a:endParaRPr lang="bg-BG" dirty="0" err="1">
              <a:solidFill>
                <a:srgbClr val="FFA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продукти</a:t>
            </a:r>
            <a:endParaRPr lang="bg-BG" b="1" dirty="0" err="1">
              <a:solidFill>
                <a:schemeClr val="bg1"/>
              </a:solidFill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Принтирайте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номериран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списък</a:t>
            </a:r>
            <a:r>
              <a:rPr lang="en-US" sz="3400" dirty="0">
                <a:ea typeface="+mn-lt"/>
                <a:cs typeface="+mn-lt"/>
              </a:rPr>
              <a:t>, </a:t>
            </a:r>
            <a:r>
              <a:rPr lang="en-US" sz="3400" dirty="0" err="1">
                <a:ea typeface="+mn-lt"/>
                <a:cs typeface="+mn-lt"/>
              </a:rPr>
              <a:t>който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всички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продукти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подредени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име</a:t>
            </a:r>
            <a:r>
              <a:rPr lang="en-US" sz="3400" dirty="0">
                <a:ea typeface="+mn-lt"/>
                <a:cs typeface="+mn-lt"/>
              </a:rPr>
              <a:t> и</a:t>
            </a:r>
            <a:r>
              <a:rPr lang="en-US" sz="34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азбучен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400" b="1" dirty="0" err="1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Примери: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Списък</a:t>
            </a:r>
            <a:r>
              <a:rPr lang="en-GB" sz="3950" dirty="0"/>
              <a:t> </a:t>
            </a:r>
            <a:r>
              <a:rPr lang="en-GB" sz="3950" dirty="0" err="1"/>
              <a:t>от</a:t>
            </a:r>
            <a:r>
              <a:rPr lang="en-GB" sz="3950" dirty="0"/>
              <a:t> </a:t>
            </a:r>
            <a:r>
              <a:rPr lang="en-GB" sz="3950" dirty="0" err="1"/>
              <a:t>продукти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9509" y="3971838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8653" y="4244753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51226" y="5157888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38814" y="3885532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050507" y="3971837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Списък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от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продукти</a:t>
            </a:r>
            <a:endParaRPr lang="bg-BG" sz="395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https://judge.softuni.org/Contests/Practice/Index/3171#13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cs typeface="Calibri"/>
              </a:rPr>
              <a:t>Прочетете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списък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dirty="0">
                <a:cs typeface="Calibri"/>
              </a:rPr>
              <a:t>и </a:t>
            </a:r>
            <a:r>
              <a:rPr lang="en-US" sz="3600" dirty="0" err="1">
                <a:cs typeface="Calibri"/>
              </a:rPr>
              <a:t>премахнете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 err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отрицателни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endParaRPr lang="en-US" sz="36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r>
              <a:rPr lang="en-US" sz="3200" dirty="0" err="1">
                <a:ea typeface="+mn-lt"/>
                <a:cs typeface="+mn-lt"/>
              </a:rPr>
              <a:t>Принтирайте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останалите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200" dirty="0">
                <a:ea typeface="+mn-lt"/>
                <a:cs typeface="+mn-lt"/>
              </a:rPr>
              <a:t> в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обратен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20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Ако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 err="1">
                <a:ea typeface="+mn-lt"/>
                <a:cs typeface="+mn-lt"/>
              </a:rPr>
              <a:t>числа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отпечатайте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/>
              <a:t> 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b="0" dirty="0"/>
              <a:t>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https://judge.softuni.org/Contests/Practice/Index/3171#14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noProof="1">
                <a:latin typeface="Consolas"/>
              </a:rPr>
              <a:t>nums =</a:t>
            </a:r>
            <a:r>
              <a:rPr lang="en-GB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редактируема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последователност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от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елементи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(с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променлива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дължина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)</a:t>
            </a:r>
            <a:endParaRPr lang="bg-BG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Мога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en-US" sz="3400" dirty="0">
                <a:solidFill>
                  <a:schemeClr val="bg2"/>
                </a:solidFill>
              </a:rPr>
              <a:t> /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вмъкна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endParaRPr lang="en-US" sz="3400" dirty="0" err="1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</a:t>
            </a:r>
            <a:r>
              <a:rPr lang="en-US" sz="3400" dirty="0" err="1">
                <a:solidFill>
                  <a:schemeClr val="bg2"/>
                </a:solidFill>
              </a:rPr>
              <a:t>елементи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всяко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време</a:t>
            </a:r>
            <a:endParaRPr lang="en-US" sz="3400" dirty="0" err="1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Създаване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>
                <a:solidFill>
                  <a:schemeClr val="bg2"/>
                </a:solidFill>
              </a:rPr>
              <a:t>Достъп до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елемент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чрез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индекс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Опечатване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на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dirty="0" err="1">
                <a:solidFill>
                  <a:schemeClr val="bg2"/>
                </a:solidFill>
              </a:rPr>
              <a:t>елементите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1545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Списък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Списък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501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е </a:t>
            </a:r>
            <a:r>
              <a:rPr lang="en-US" sz="3350" dirty="0" err="1"/>
              <a:t>списък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r>
              <a:rPr lang="en-US" sz="3350" dirty="0"/>
              <a:t> с </a:t>
            </a:r>
            <a:r>
              <a:rPr lang="en-US" sz="3350" dirty="0" err="1"/>
              <a:t>еднакъв</a:t>
            </a:r>
            <a:r>
              <a:rPr lang="en-US" sz="3350" dirty="0"/>
              <a:t> </a:t>
            </a:r>
            <a:r>
              <a:rPr lang="en-US" sz="3350" dirty="0" err="1"/>
              <a:t>тип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endParaRPr lang="en-US" sz="3350" dirty="0" err="1">
              <a:solidFill>
                <a:srgbClr val="234465"/>
              </a:solidFill>
              <a:latin typeface="Calibri"/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30676" y="1700808"/>
            <a:ext cx="8805884" cy="49885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br>
              <a:rPr lang="en-US" sz="2400" dirty="0"/>
            </a:b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списък от низове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"Peter"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         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"Maria"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"George"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foreach (var name in names)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  Console.WriteLine(name);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Console.WriteLine(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string.Join(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", ", names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Отпечатване на елементи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 err="1"/>
              <a:t>Осигуравя</a:t>
            </a:r>
            <a:r>
              <a:rPr lang="en-US" sz="3200" dirty="0"/>
              <a:t> </a:t>
            </a:r>
            <a:r>
              <a:rPr lang="en-US" sz="3200" dirty="0" err="1"/>
              <a:t>операции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 err="1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вмъкване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елементи</a:t>
            </a:r>
            <a:r>
              <a:rPr lang="en-US" sz="3200" dirty="0"/>
              <a:t>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</a:t>
            </a:r>
            <a:r>
              <a:rPr lang="en-US" sz="2800" dirty="0" err="1"/>
              <a:t>връща</a:t>
            </a:r>
            <a:r>
              <a:rPr lang="en-US" sz="2800" dirty="0"/>
              <a:t> </a:t>
            </a:r>
            <a:r>
              <a:rPr lang="en-US" sz="2800" dirty="0" err="1"/>
              <a:t>броя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елементите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(</a:t>
            </a:r>
            <a:r>
              <a:rPr lang="en-US" sz="2800" dirty="0" err="1"/>
              <a:t>връща</a:t>
            </a:r>
            <a:r>
              <a:rPr lang="en-US" sz="2800" dirty="0"/>
              <a:t>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 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определен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 err="1">
                <a:latin typeface="Consolas"/>
              </a:rPr>
              <a:t>индекс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даден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r>
              <a:rPr lang="en-US" sz="2800" dirty="0"/>
              <a:t>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проверява</a:t>
            </a:r>
            <a:r>
              <a:rPr lang="en-US" sz="2800" dirty="0"/>
              <a:t> </a:t>
            </a:r>
            <a:r>
              <a:rPr lang="en-US" sz="2800" dirty="0" err="1"/>
              <a:t>дали</a:t>
            </a:r>
            <a:r>
              <a:rPr lang="en-US" sz="2800" dirty="0"/>
              <a:t> </a:t>
            </a:r>
            <a:r>
              <a:rPr lang="en-US" sz="2800" dirty="0" err="1"/>
              <a:t>елемента</a:t>
            </a:r>
            <a:r>
              <a:rPr lang="en-US" sz="2800" dirty="0"/>
              <a:t> </a:t>
            </a:r>
            <a:r>
              <a:rPr lang="en-US" sz="2800" dirty="0" err="1"/>
              <a:t>съществува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</a:t>
            </a:r>
            <a:r>
              <a:rPr lang="en-US" sz="2800" dirty="0" err="1"/>
              <a:t>сортира</a:t>
            </a:r>
            <a:r>
              <a:rPr lang="en-US" sz="2800" dirty="0"/>
              <a:t> </a:t>
            </a:r>
            <a:r>
              <a:rPr lang="en-US" sz="2800" dirty="0" err="1"/>
              <a:t>масива</a:t>
            </a:r>
            <a:r>
              <a:rPr lang="en-US" sz="2800" dirty="0"/>
              <a:t>/</a:t>
            </a:r>
            <a:r>
              <a:rPr lang="en-US" sz="2800" dirty="0" err="1"/>
              <a:t>списъка</a:t>
            </a:r>
            <a:r>
              <a:rPr lang="en-US" sz="2800" dirty="0"/>
              <a:t> </a:t>
            </a:r>
            <a:r>
              <a:rPr lang="en-US" sz="2800" dirty="0" err="1"/>
              <a:t>по</a:t>
            </a:r>
            <a:r>
              <a:rPr lang="en-US" sz="2800" dirty="0"/>
              <a:t> </a:t>
            </a:r>
            <a:r>
              <a:rPr lang="en-US" sz="2800" dirty="0" err="1"/>
              <a:t>азбучен</a:t>
            </a:r>
            <a:r>
              <a:rPr lang="en-US" sz="2800" dirty="0"/>
              <a:t> </a:t>
            </a:r>
            <a:r>
              <a:rPr lang="en-US" sz="2800" dirty="0" err="1"/>
              <a:t>ред</a:t>
            </a:r>
            <a:endParaRPr lang="en-US" b="1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</a:t>
            </a:r>
            <a:r>
              <a:rPr lang="en-GB" sz="3950" dirty="0" err="1"/>
              <a:t>Добавяне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 err="1">
                <a:latin typeface="Consolas"/>
                <a:cs typeface="Consolas" panose="020B0609020204030204" pitchFamily="49" charset="0"/>
              </a:rPr>
              <a:t>Брой</a:t>
            </a:r>
            <a:r>
              <a:rPr lang="en-US" sz="3150" b="1" dirty="0">
                <a:latin typeface="Consolas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 err="1"/>
              <a:t>Създаваме</a:t>
            </a:r>
            <a:r>
              <a:rPr lang="en-GB" sz="3350" dirty="0"/>
              <a:t> </a:t>
            </a:r>
            <a:r>
              <a:rPr lang="en-GB" sz="3350" dirty="0" err="1"/>
              <a:t>празен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лист</a:t>
            </a:r>
            <a:r>
              <a:rPr lang="en-GB" sz="3350" dirty="0"/>
              <a:t> и  </a:t>
            </a:r>
            <a:r>
              <a:rPr lang="en-GB" sz="3350" b="1" dirty="0" err="1">
                <a:solidFill>
                  <a:schemeClr val="bg1"/>
                </a:solidFill>
              </a:rPr>
              <a:t>добавяме</a:t>
            </a:r>
            <a:r>
              <a:rPr lang="en-GB" sz="3350" dirty="0"/>
              <a:t> </a:t>
            </a:r>
            <a:r>
              <a:rPr lang="en-GB" sz="3350" dirty="0" err="1"/>
              <a:t>няколко</a:t>
            </a:r>
            <a:r>
              <a:rPr lang="en-GB" sz="3350" dirty="0"/>
              <a:t> </a:t>
            </a:r>
            <a:r>
              <a:rPr lang="en-GB" sz="3350" dirty="0" err="1"/>
              <a:t>елемента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solidFill>
                  <a:srgbClr val="234465"/>
                </a:solidFill>
              </a:rPr>
              <a:t>Всеки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dirty="0" err="1">
                <a:solidFill>
                  <a:srgbClr val="234465"/>
                </a:solidFill>
              </a:rPr>
              <a:t>път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броя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елементите</a:t>
            </a:r>
            <a:r>
              <a:rPr lang="en-GB" sz="3350" dirty="0"/>
              <a:t> </a:t>
            </a:r>
            <a:r>
              <a:rPr lang="en-GB" sz="3350" dirty="0" err="1"/>
              <a:t>се</a:t>
            </a:r>
            <a:r>
              <a:rPr lang="en-GB" sz="3350" dirty="0"/>
              <a:t> </a:t>
            </a:r>
            <a:r>
              <a:rPr lang="en-GB" sz="3350" dirty="0" err="1"/>
              <a:t>увеличава</a:t>
            </a:r>
            <a:endParaRPr lang="en-GB" sz="3350" dirty="0" err="1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</a:t>
            </a:r>
            <a:r>
              <a:rPr lang="en-GB" sz="3950" dirty="0" err="1"/>
              <a:t>Премахване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ea typeface="+mn-lt"/>
                <a:cs typeface="+mn-lt"/>
              </a:rPr>
              <a:t>Брой</a:t>
            </a:r>
            <a:r>
              <a:rPr lang="en-US" sz="3150" b="1" dirty="0">
                <a:latin typeface="Consolas"/>
                <a:ea typeface="+mn-lt"/>
                <a:cs typeface="+mn-lt"/>
              </a:rPr>
              <a:t>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 err="1"/>
              <a:t>Можем</a:t>
            </a:r>
            <a:r>
              <a:rPr lang="en-GB" sz="3350" dirty="0"/>
              <a:t> </a:t>
            </a:r>
            <a:r>
              <a:rPr lang="en-GB" sz="3350" dirty="0" err="1"/>
              <a:t>да</a:t>
            </a:r>
            <a:r>
              <a:rPr lang="en-GB" sz="3350" dirty="0"/>
              <a:t>  </a:t>
            </a:r>
            <a:r>
              <a:rPr lang="en-GB" sz="3350" b="1" dirty="0" err="1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от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списъка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ea typeface="+mn-lt"/>
                <a:cs typeface="+mn-lt"/>
              </a:rPr>
              <a:t>Всеки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път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елементите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се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намалява</a:t>
            </a:r>
            <a:endParaRPr lang="en-US" dirty="0" err="1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</a:t>
            </a:r>
            <a:r>
              <a:rPr lang="en-US" sz="3950" dirty="0" err="1"/>
              <a:t>Вмъкване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елемент</a:t>
            </a:r>
            <a:r>
              <a:rPr lang="en-US" sz="3950" dirty="0"/>
              <a:t>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cs typeface="+mn-lt"/>
              </a:rPr>
              <a:t>Брой</a:t>
            </a:r>
            <a:r>
              <a:rPr lang="en-US" sz="3150" b="1" dirty="0">
                <a:latin typeface="Consolas"/>
                <a:cs typeface="+mn-lt"/>
              </a:rPr>
              <a:t>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Вмъкваме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 </a:t>
            </a:r>
            <a:r>
              <a:rPr lang="en-GB" sz="3350" dirty="0" err="1"/>
              <a:t>индекс</a:t>
            </a:r>
            <a:r>
              <a:rPr lang="en-GB" sz="3350" dirty="0"/>
              <a:t>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latin typeface="Calibri"/>
                <a:cs typeface="Calibri"/>
              </a:rPr>
              <a:t>Индексите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на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другите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елементи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се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при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вмъкване</a:t>
            </a:r>
            <a:endParaRPr lang="en-GB" sz="3350" dirty="0">
              <a:latin typeface="Calibri"/>
              <a:cs typeface="Calibri"/>
            </a:endParaRP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– Примери </a:t>
            </a:r>
            <a:r>
              <a:rPr lang="en-US" sz="3950" dirty="0" err="1"/>
              <a:t>за</a:t>
            </a:r>
            <a:r>
              <a:rPr lang="en-US" sz="3950" dirty="0"/>
              <a:t>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2011</Words>
  <Application>Microsoft Office PowerPoint</Application>
  <PresentationFormat>Широк екран</PresentationFormat>
  <Paragraphs>301</Paragraphs>
  <Slides>27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SoftUni</vt:lpstr>
      <vt:lpstr>Списък</vt:lpstr>
      <vt:lpstr>Съдържание</vt:lpstr>
      <vt:lpstr>Списък</vt:lpstr>
      <vt:lpstr>Списък от Т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Използване на цикъл или String.Split()</vt:lpstr>
      <vt:lpstr>Четене на списък от конзолата</vt:lpstr>
      <vt:lpstr>Четене на стойностите на списък от един ред</vt:lpstr>
      <vt:lpstr>Принтиране на списъка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</vt:lpstr>
      <vt:lpstr>Решение: Обединяване на списъци(2)</vt:lpstr>
      <vt:lpstr>Сортиране на списък и масив</vt:lpstr>
      <vt:lpstr>Сортиране на списъци</vt:lpstr>
      <vt:lpstr>Задача: Списък от продукти</vt:lpstr>
      <vt:lpstr>Решение: Списък от продукти</vt:lpstr>
      <vt:lpstr>Задача: Премахнете негативите и обърнете</vt:lpstr>
      <vt:lpstr>Решение: Премахнете негативите и обърнете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548</cp:revision>
  <dcterms:created xsi:type="dcterms:W3CDTF">2018-05-23T13:08:44Z</dcterms:created>
  <dcterms:modified xsi:type="dcterms:W3CDTF">2023-01-11T20:04:45Z</dcterms:modified>
  <cp:category>Technology Fundamentals with C# Course @ SoftUni – https://softuni.bg/courses/technology-fundamentals</cp:category>
</cp:coreProperties>
</file>