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93" r:id="rId21"/>
    <p:sldId id="582" r:id="rId22"/>
    <p:sldId id="583" r:id="rId23"/>
    <p:sldId id="584" r:id="rId24"/>
    <p:sldId id="616" r:id="rId25"/>
    <p:sldId id="618" r:id="rId26"/>
    <p:sldId id="587" r:id="rId27"/>
    <p:sldId id="588" r:id="rId28"/>
    <p:sldId id="589" r:id="rId29"/>
    <p:sldId id="617" r:id="rId30"/>
    <p:sldId id="619" r:id="rId31"/>
    <p:sldId id="620" r:id="rId32"/>
    <p:sldId id="634" r:id="rId33"/>
    <p:sldId id="635" r:id="rId34"/>
    <p:sldId id="636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832E92F-858C-49E3-B8E8-774596FEF2C8}">
          <p14:sldIdLst>
            <p14:sldId id="274"/>
            <p14:sldId id="615"/>
          </p14:sldIdLst>
        </p14:section>
        <p14:section name="Какво означава да програмираме" id="{1F0F1099-198C-4002-ACB4-9318D7DFA52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Конзолни програми" id="{7FBDDFD6-1E49-439E-B27C-47119CFC3453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93"/>
          </p14:sldIdLst>
        </p14:section>
        <p14:section name="Променливи и типове данни" id="{3CACF978-8021-49F3-A9D1-873A459BCE7C}">
          <p14:sldIdLst>
            <p14:sldId id="582"/>
            <p14:sldId id="583"/>
            <p14:sldId id="584"/>
            <p14:sldId id="616"/>
          </p14:sldIdLst>
        </p14:section>
        <p14:section name="Работа с конзола" id="{8830AAC4-6827-41A2-AFB5-1A6BA15D6735}">
          <p14:sldIdLst>
            <p14:sldId id="618"/>
            <p14:sldId id="587"/>
            <p14:sldId id="588"/>
            <p14:sldId id="589"/>
            <p14:sldId id="617"/>
            <p14:sldId id="619"/>
            <p14:sldId id="620"/>
            <p14:sldId id="634"/>
            <p14:sldId id="635"/>
            <p14:sldId id="636"/>
          </p14:sldIdLst>
        </p14:section>
        <p14:section name="Дебъгване" id="{B58AC083-0380-4D25-9E4A-9288C20103B8}">
          <p14:sldIdLst>
            <p14:sldId id="626"/>
            <p14:sldId id="627"/>
            <p14:sldId id="628"/>
          </p14:sldIdLst>
        </p14:section>
        <p14:section name="Работа с числа" id="{0A0B2DD7-B53F-4FFD-922B-02081EB81304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0D05F2CE-92F7-4248-AEAE-E69D74484F3A}">
          <p14:sldIdLst>
            <p14:sldId id="614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2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48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2.02.23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8FFD-DEA8-4324-8F55-302E9A676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6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7195E2-4513-4C81-9444-99332853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53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C76F87-281F-4CBA-A069-12F22A6D2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9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4E2F95-F4AF-4BA2-8FC8-C6E6D717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4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3BC5-6B40-4A72-9490-CC328F97A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96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FC1133-7D0B-4E55-A07D-DBC95E986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62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A7B521-94BC-45A9-A6A1-97245678A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8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0D51AD-66F4-46C2-89C4-332A4BDA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77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87A5F-642E-4F66-88D9-D1BBCA9E6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608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F3F65E-3B77-4C30-86C5-E5B788F13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73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7800B9-89D5-41D8-A07B-AA319A974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68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FFCCC2-15CF-41C1-A114-53EB5CD2E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E02A9-41F3-4837-AF02-FA5A354A9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709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5598DA-EEE1-4AB0-BC0A-A9FF05F00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644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C3B1A2-33E4-4AE6-8DDD-6669EC60A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280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769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574C28-8B26-49AB-91E6-961130D4B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027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57DB48-7EBF-4CD4-A6FE-0C021DB644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74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868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FBE79-ED5A-49AA-9BE7-14615C1D6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33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ECC0E-8CB9-4006-AA14-3F23C2A55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5112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855E56-974F-4CD9-B6D7-07FF3443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1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164B47-440F-4456-8D64-6437AE59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0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5E679-7972-4860-ADD9-6EC8418A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771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D958E-1F50-4269-BCA0-7A9309F98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4577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AEB1BB-6D22-4F47-9E91-B92385061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978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284153-1999-4FFF-88A4-452A14FD2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8227B6-4C2E-41D7-8A30-913F72BB91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8782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EA4A3-9507-425D-B1B6-3A8F8E268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874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95C185-B7BA-4ABB-85BE-E1E2126F4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2533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E41CE9-3006-44BE-9817-905DE9A7B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4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B02B3-07A0-4333-B001-190F2EB3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84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7E357C-1D22-40A2-B3AF-AD83833E3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35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64B48F-6BED-4B5D-9A04-8DCECCD8A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7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B53CC5-B1BF-4FA5-8EB4-09E319931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7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BBA5A-54FF-406E-A627-8F14BF40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61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67835C-95BD-4C56-A51D-31668E78A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14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69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53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300" y="6244899"/>
            <a:ext cx="2949981" cy="351598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300" y="5874854"/>
            <a:ext cx="2949981" cy="351662"/>
          </a:xfrm>
        </p:spPr>
        <p:txBody>
          <a:bodyPr/>
          <a:lstStyle/>
          <a:p>
            <a:r>
              <a:rPr lang="bg-BG" sz="1799" dirty="0"/>
              <a:t>Софтуерен университет</a:t>
            </a:r>
            <a:endParaRPr lang="en-US" sz="17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2409842"/>
            <a:ext cx="2621579" cy="2675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503713" y="2650518"/>
            <a:ext cx="2811641" cy="2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31%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F71650-BBA7-4C53-BAA2-0D3DC85A7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67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E7C22D-B48F-4F78-8626-3AC625B69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0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9" y="2563963"/>
            <a:ext cx="6395089" cy="41600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D1C2B2-76B9-4C3A-9553-2CA6F1E9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</a:t>
            </a:r>
            <a:r>
              <a:rPr lang="en-US" sz="3199" dirty="0"/>
              <a:t> </a:t>
            </a:r>
            <a:r>
              <a:rPr lang="bg-BG" sz="3199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6BF82-B6BF-4377-A441-DDE6A2F9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7231248-555B-46D4-8321-48D8A138E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</p:spTree>
    <p:extLst>
      <p:ext uri="{BB962C8B-B14F-4D97-AF65-F5344CB8AC3E}">
        <p14:creationId xmlns:p14="http://schemas.microsoft.com/office/powerpoint/2010/main" val="4005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3" y="3356992"/>
            <a:ext cx="4619625" cy="10858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F37A0AC-1CFC-47AB-9E8D-F5A9F126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https://judge.softuni.org/Contests/Practice/Index/3869#0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920108-F8F7-4EC7-BF9F-F620EC002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35026-111F-AD9E-AC6B-69A8EE58F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000" y="1268999"/>
            <a:ext cx="4680000" cy="44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извън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малки и главни букви: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66" y="326405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166" y="420880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D8B5EC1-018E-42C7-BB28-7F8E3CA39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7" y="3314140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7" y="4078940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4F8116-B21E-4619-B64E-98220530B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/>
              <a:t>Дебъгване</a:t>
            </a:r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4DB35-E837-4490-A6D2-B68CBF929E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/>
          <a:lstStyle/>
          <a:p>
            <a:r>
              <a:rPr lang="bg-BG" sz="3999" dirty="0"/>
              <a:t>Напишете програма, която принтира числата от </a:t>
            </a:r>
            <a:r>
              <a:rPr lang="bg-BG" sz="3999" b="1" dirty="0">
                <a:solidFill>
                  <a:schemeClr val="bg1"/>
                </a:solidFill>
              </a:rPr>
              <a:t>1</a:t>
            </a:r>
            <a:r>
              <a:rPr lang="bg-BG" sz="3999" dirty="0"/>
              <a:t> до </a:t>
            </a:r>
            <a:r>
              <a:rPr lang="en-US" sz="3999" b="1" dirty="0">
                <a:solidFill>
                  <a:schemeClr val="bg1"/>
                </a:solidFill>
              </a:rPr>
              <a:t>1</a:t>
            </a:r>
            <a:r>
              <a:rPr lang="bg-BG" sz="3999" b="1" dirty="0">
                <a:solidFill>
                  <a:schemeClr val="bg1"/>
                </a:solidFill>
              </a:rPr>
              <a:t>0</a:t>
            </a:r>
            <a:r>
              <a:rPr lang="bg-BG" sz="3999" dirty="0"/>
              <a:t>, всяко на нов ред</a:t>
            </a:r>
          </a:p>
          <a:p>
            <a:r>
              <a:rPr lang="bg-BG" sz="3999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EB0C-ECD0-413F-B10E-84E093A4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FA369-CD7E-4C0A-A6F2-6A134C288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51320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47759" y="4949541"/>
            <a:ext cx="3419328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3960665" y="5043992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815442" y="5043992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456000" y="5043992"/>
            <a:ext cx="260263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58" y="4119510"/>
            <a:ext cx="1169695" cy="578731"/>
          </a:xfrm>
          <a:prstGeom prst="wedgeRoundRectCallout">
            <a:avLst>
              <a:gd name="adj1" fmla="val 4805"/>
              <a:gd name="adj2" fmla="val 864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53" y="4092423"/>
            <a:ext cx="3611856" cy="578731"/>
          </a:xfrm>
          <a:prstGeom prst="wedgeRoundRectCallout">
            <a:avLst>
              <a:gd name="adj1" fmla="val -39849"/>
              <a:gd name="adj2" fmla="val 952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47286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E5FDEE-69D4-46D1-AA4D-D93414BC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6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, …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9D5DF5-E922-4EE7-9B8E-70519F1EFC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72930"/>
              </p:ext>
            </p:extLst>
          </p:nvPr>
        </p:nvGraphicFramePr>
        <p:xfrm>
          <a:off x="2211094" y="1295448"/>
          <a:ext cx="9541936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4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457490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501806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F9F5E590-FEFF-42C2-827A-82C117685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008F48-E6F4-4005-8E43-13AABCDB47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</a:t>
            </a:r>
            <a:r>
              <a:rPr lang="en-US" sz="3400" dirty="0"/>
              <a:t>a</a:t>
            </a:r>
            <a:r>
              <a:rPr lang="bg-BG" sz="3400" dirty="0"/>
              <a:t>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E089-43FC-491B-B31B-A9F470DCF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2144659"/>
            <a:ext cx="10836275" cy="11399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4374000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75459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944379" y="4367100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215BBBD-BAA1-4571-BCB6-25BE7ED472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6E5390-5B7C-4C50-BC91-B4F33E1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402" y="1196126"/>
            <a:ext cx="11818096" cy="708564"/>
          </a:xfrm>
        </p:spPr>
        <p:txBody>
          <a:bodyPr>
            <a:normAutofit/>
          </a:bodyPr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Лице на квадрат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138911"/>
            <a:ext cx="10399849" cy="4674468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200" dirty="0"/>
              <a:t>Чете страната на квадрат - </a:t>
            </a:r>
            <a:r>
              <a:rPr lang="bg-BG" sz="3200" b="1" dirty="0">
                <a:solidFill>
                  <a:schemeClr val="bg1"/>
                </a:solidFill>
              </a:rPr>
              <a:t>а</a:t>
            </a:r>
            <a:r>
              <a:rPr lang="bg-BG" sz="3200" dirty="0"/>
              <a:t>, която е </a:t>
            </a:r>
            <a:r>
              <a:rPr lang="bg-BG" sz="3200" b="1" dirty="0">
                <a:solidFill>
                  <a:schemeClr val="bg1"/>
                </a:solidFill>
              </a:rPr>
              <a:t>цяло число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bg-BG" sz="3200" dirty="0"/>
          </a:p>
          <a:p>
            <a:pPr lvl="1">
              <a:spcBef>
                <a:spcPts val="6000"/>
              </a:spcBef>
            </a:pPr>
            <a:r>
              <a:rPr lang="bg-BG" sz="3200" dirty="0"/>
              <a:t>Пресмята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на квадрата:</a:t>
            </a:r>
            <a:endParaRPr lang="en-US" sz="3200" b="1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15867" y="4639292"/>
            <a:ext cx="6886110" cy="1013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17934" y="2619000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36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09512B-E590-45A3-9187-554ADEBDC7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0530"/>
            <a:ext cx="8625520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Задача: Конвертиране от инчове в сантиметри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7" y="1232863"/>
            <a:ext cx="10730999" cy="4674468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3000" dirty="0"/>
              <a:t>Чете от конзолата </a:t>
            </a:r>
            <a:r>
              <a:rPr lang="bg-BG" sz="3000" b="1" dirty="0">
                <a:solidFill>
                  <a:schemeClr val="bg1"/>
                </a:solidFill>
              </a:rPr>
              <a:t>инчове</a:t>
            </a:r>
            <a:r>
              <a:rPr lang="bg-BG" sz="3000" dirty="0"/>
              <a:t>, които са </a:t>
            </a:r>
            <a:r>
              <a:rPr lang="bg-BG" sz="3000" b="1" dirty="0">
                <a:solidFill>
                  <a:schemeClr val="bg1"/>
                </a:solidFill>
              </a:rPr>
              <a:t>дробно число </a:t>
            </a:r>
            <a:r>
              <a:rPr lang="bg-BG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)</a:t>
            </a:r>
            <a:r>
              <a:rPr lang="bg-BG" sz="3000" dirty="0"/>
              <a:t>:</a:t>
            </a:r>
            <a:endParaRPr lang="en-US" sz="3000" dirty="0"/>
          </a:p>
          <a:p>
            <a:pPr marL="0" indent="0">
              <a:spcBef>
                <a:spcPts val="1200"/>
              </a:spcBef>
              <a:buNone/>
            </a:pPr>
            <a:endParaRPr lang="bg-BG" sz="3000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 lvl="1">
              <a:spcBef>
                <a:spcPts val="1200"/>
              </a:spcBef>
            </a:pPr>
            <a:r>
              <a:rPr lang="bg-BG" sz="3000" dirty="0"/>
              <a:t>Конвертира инчовете в сантиметри:</a:t>
            </a:r>
            <a:endParaRPr lang="en-US" sz="3000" b="1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53782" y="2475141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26000" y="4599000"/>
            <a:ext cx="6866001" cy="9482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371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836D170-8991-41B9-87DE-AFD1C1273A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6FFD21-3CED-499E-9EB6-209C819935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697595"/>
            <a:ext cx="10961783" cy="1424175"/>
          </a:xfrm>
        </p:spPr>
        <p:txBody>
          <a:bodyPr/>
          <a:lstStyle/>
          <a:p>
            <a:r>
              <a:rPr lang="bg-BG" dirty="0"/>
              <a:t>Какво означава да </a:t>
            </a:r>
            <a:br>
              <a:rPr lang="en-US" dirty="0"/>
            </a:br>
            <a:r>
              <a:rPr lang="bg-BG" dirty="0"/>
              <a:t>"програмираме"?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0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8D9DD3-201B-40D8-A3BC-2DF9345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Интерполация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50" y="3024319"/>
            <a:ext cx="10799051" cy="2780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@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09" y="2428626"/>
            <a:ext cx="3454191" cy="1531882"/>
          </a:xfrm>
          <a:prstGeom prst="wedgeRoundRectCallout">
            <a:avLst>
              <a:gd name="adj1" fmla="val -66671"/>
              <a:gd name="adj2" fmla="val 109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3FB22732-EB00-36EB-7A10-1BB9E607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73" y="2437908"/>
            <a:ext cx="3454191" cy="1531882"/>
          </a:xfrm>
          <a:prstGeom prst="wedgeRoundRectCallout">
            <a:avLst>
              <a:gd name="adj1" fmla="val -126969"/>
              <a:gd name="adj2" fmla="val 1072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84FBAAA6-C088-3260-3B06-D0C7FBA8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10" y="2419826"/>
            <a:ext cx="3454191" cy="1531882"/>
          </a:xfrm>
          <a:prstGeom prst="wedgeRoundRectCallout">
            <a:avLst>
              <a:gd name="adj1" fmla="val -16177"/>
              <a:gd name="adj2" fmla="val 111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E94E-E87B-7966-C675-2D0F885BA974}"/>
              </a:ext>
            </a:extLst>
          </p:cNvPr>
          <p:cNvSpPr txBox="1"/>
          <p:nvPr/>
        </p:nvSpPr>
        <p:spPr>
          <a:xfrm>
            <a:off x="6231001" y="5245127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Поздрав по име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96000" y="4734488"/>
            <a:ext cx="5009454" cy="553085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96000" y="5544000"/>
            <a:ext cx="5009454" cy="539944"/>
            <a:chOff x="736384" y="4800599"/>
            <a:chExt cx="4326768" cy="5035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0E22C97-ADC2-4A85-8214-FFA9EC4E8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4" y="1269000"/>
            <a:ext cx="8592762" cy="2318684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Поздрав по име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831000" y="635857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F1F6DB-6C53-45C2-9889-B0C1EE4628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8123"/>
          </a:xfrm>
          <a:prstGeom prst="wedgeRoundRectCallout">
            <a:avLst>
              <a:gd name="adj1" fmla="val -104500"/>
              <a:gd name="adj2" fmla="val 99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770483"/>
          </a:xfrm>
          <a:prstGeom prst="wedgeRoundRectCallout">
            <a:avLst>
              <a:gd name="adj1" fmla="val -125082"/>
              <a:gd name="adj2" fmla="val 422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2178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от конзолата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човек, въведено от </a:t>
            </a:r>
            <a:r>
              <a:rPr lang="bg-BG" sz="2800" b="1" dirty="0">
                <a:solidFill>
                  <a:schemeClr val="bg1"/>
                </a:solidFill>
              </a:rPr>
              <a:t>потребителя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Отпечатва</a:t>
            </a:r>
            <a:r>
              <a:rPr lang="bg-BG" sz="2800" dirty="0"/>
              <a:t> следния стринг</a:t>
            </a:r>
            <a:r>
              <a:rPr lang="en-US" sz="2800" dirty="0"/>
              <a:t>: </a:t>
            </a:r>
            <a:r>
              <a:rPr lang="en-US" sz="2799" dirty="0"/>
              <a:t>”You are &lt;first name&gt; &lt;last name&gt;, a &lt;age&gt;-years old person from &lt;town&gt;.”</a:t>
            </a:r>
            <a:br>
              <a:rPr lang="bg-BG" sz="2799" dirty="0"/>
            </a:br>
            <a:endParaRPr lang="bg-BG" sz="2799" dirty="0"/>
          </a:p>
          <a:p>
            <a:pPr marL="0" indent="0">
              <a:lnSpc>
                <a:spcPct val="100000"/>
              </a:lnSpc>
              <a:buNone/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Долепяне на данни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9239" y="3473305"/>
            <a:ext cx="10208141" cy="2809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600" b="1" noProof="1">
                <a:latin typeface="Consolas" pitchFamily="49" charset="0"/>
              </a:rPr>
              <a:t>Console.ReadLine()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6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364440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</a:t>
            </a:r>
            <a:r>
              <a:rPr lang="en-US" sz="1999" dirty="0">
                <a:solidFill>
                  <a:schemeClr val="bg1"/>
                </a:solidFill>
              </a:rPr>
              <a:t>: </a:t>
            </a:r>
            <a:r>
              <a:rPr lang="en-US" sz="1999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https://judge.softuni.org/Contests/Practice/Index/3153#5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21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Процес на проследяване на изпълнението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откриваме грешки 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A912FA-C1AE-4495-B62C-3602B0B46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6FE93AF-A24D-4D7F-A440-238008DC28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46D556-03CC-4274-AF9D-8CF8B51403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числа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663DE62-66DF-4C2A-B735-0DC8EABEDE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"комуникираме"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DDC1C-53BE-46E9-B923-8B0F9CD830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D1A7EF-EEDD-4736-AFE8-4FB5D1717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43088B-3177-40A0-BF9C-DC961B9D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0866060-A316-42F0-BE3E-19BEB465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увеличаването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8944"/>
              </p:ext>
            </p:extLst>
          </p:nvPr>
        </p:nvGraphicFramePr>
        <p:xfrm>
          <a:off x="741000" y="4876289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82F9382F-15A4-453F-A5FE-629A5E76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5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6044"/>
              <a:gd name="adj2" fmla="val 522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2EA5120-951C-4C29-84CC-6952ABD36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намаляването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89643"/>
              </p:ext>
            </p:extLst>
          </p:nvPr>
        </p:nvGraphicFramePr>
        <p:xfrm>
          <a:off x="778317" y="493582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4D698FDE-AE5C-4230-8A9E-AFEBFCBD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BD61677-7DB5-4B66-B898-48252D39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0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BCD426-369A-492D-B0DE-310BE1DB4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6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5489F6F-B0B6-4269-BEBB-9D70D7081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от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Console.WriteLine(…)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3F9550-8F52-4B48-BB3F-E5495EDA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ABD6B-3FD4-4311-B808-3C6C51617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1334175"/>
          </a:xfrm>
        </p:spPr>
        <p:txBody>
          <a:bodyPr/>
          <a:lstStyle/>
          <a:p>
            <a:r>
              <a:rPr lang="ru-RU" dirty="0"/>
              <a:t>Езиците като начин на комуникация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07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F1E7C9-D980-4C59-AE0F-ED52D95A29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</a:t>
            </a:r>
            <a:r>
              <a:rPr lang="bg-BG"/>
              <a:t>комуникация ()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6032" y="1574664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888088" y="1574663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 dirty="0">
                <a:solidFill>
                  <a:srgbClr val="FFFFFF"/>
                </a:solidFill>
              </a:rPr>
              <a:t>Dobrý deň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3A4578-72CF-46AC-B9E3-0EBB1833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3" y="2906831"/>
            <a:ext cx="365917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7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49" y="5304535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2899AB14-8C46-46C1-8B38-CA954FBA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>
                <a:solidFill>
                  <a:schemeClr val="bg1"/>
                </a:solidFill>
              </a:rPr>
              <a:t>език за</a:t>
            </a:r>
            <a:r>
              <a:rPr lang="en-US" sz="3799" b="1" dirty="0">
                <a:solidFill>
                  <a:schemeClr val="bg1"/>
                </a:solidFill>
              </a:rPr>
              <a:t> </a:t>
            </a:r>
            <a:r>
              <a:rPr lang="bg-BG" sz="3799" b="1" dirty="0">
                <a:solidFill>
                  <a:schemeClr val="bg1"/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799" dirty="0"/>
              <a:t>Например </a:t>
            </a:r>
            <a:r>
              <a:rPr lang="en-US" sz="3799" dirty="0"/>
              <a:t>C#, Java, JavaScript</a:t>
            </a:r>
            <a:r>
              <a:rPr lang="bg-BG" sz="3799" dirty="0"/>
              <a:t>,</a:t>
            </a:r>
            <a:r>
              <a:rPr lang="en-US" sz="3799" dirty="0"/>
              <a:t> Python, PHP</a:t>
            </a:r>
            <a:r>
              <a:rPr lang="bg-BG" sz="3799" dirty="0"/>
              <a:t>, </a:t>
            </a:r>
            <a:r>
              <a:rPr lang="en-US" sz="3799" dirty="0"/>
              <a:t>C</a:t>
            </a:r>
            <a:r>
              <a:rPr lang="bg-BG" sz="3799" dirty="0"/>
              <a:t>, </a:t>
            </a:r>
            <a:r>
              <a:rPr lang="en-US" sz="3799" dirty="0"/>
              <a:t>C++, </a:t>
            </a:r>
            <a:r>
              <a:rPr lang="bg-BG" sz="37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AA1C05-E265-4410-BC81-62D55093B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4" y="1121745"/>
            <a:ext cx="9901655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F4687-36CA-49B2-BF44-1F09D2843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</TotalTime>
  <Words>3286</Words>
  <Application>Microsoft Macintosh PowerPoint</Application>
  <PresentationFormat>Widescreen</PresentationFormat>
  <Paragraphs>525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да  "програмираме"?</vt:lpstr>
      <vt:lpstr>Какво означава "програмиране"?</vt:lpstr>
      <vt:lpstr>Езиците като начин на комуникация</vt:lpstr>
      <vt:lpstr>Начин на комуникация ()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Конзолни програми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Задача: 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Задача: Лице на квадрат</vt:lpstr>
      <vt:lpstr>Задача: Конвертиране от инчове в сантиметри</vt:lpstr>
      <vt:lpstr>Съединяване на текст и число</vt:lpstr>
      <vt:lpstr>Интерполация</vt:lpstr>
      <vt:lpstr>Задача: Поздрав по име</vt:lpstr>
      <vt:lpstr>Решение: Поздрав по име</vt:lpstr>
      <vt:lpstr>Задача: Долепяне на данни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112</cp:revision>
  <dcterms:created xsi:type="dcterms:W3CDTF">2018-05-23T13:08:44Z</dcterms:created>
  <dcterms:modified xsi:type="dcterms:W3CDTF">2023-02-02T16:44:18Z</dcterms:modified>
  <cp:category>computer programming;programming;C#;програмиране;кодиране</cp:category>
</cp:coreProperties>
</file>