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74" r:id="rId2"/>
    <p:sldId id="581" r:id="rId3"/>
    <p:sldId id="464" r:id="rId4"/>
    <p:sldId id="465" r:id="rId5"/>
    <p:sldId id="625" r:id="rId6"/>
    <p:sldId id="626" r:id="rId7"/>
    <p:sldId id="627" r:id="rId8"/>
    <p:sldId id="628" r:id="rId9"/>
    <p:sldId id="629" r:id="rId10"/>
    <p:sldId id="630" r:id="rId11"/>
    <p:sldId id="631" r:id="rId12"/>
    <p:sldId id="632" r:id="rId13"/>
    <p:sldId id="633" r:id="rId14"/>
    <p:sldId id="634" r:id="rId15"/>
    <p:sldId id="635" r:id="rId16"/>
    <p:sldId id="636" r:id="rId17"/>
    <p:sldId id="637" r:id="rId18"/>
    <p:sldId id="638" r:id="rId19"/>
    <p:sldId id="639" r:id="rId20"/>
    <p:sldId id="640" r:id="rId21"/>
    <p:sldId id="641" r:id="rId22"/>
    <p:sldId id="642" r:id="rId23"/>
    <p:sldId id="643" r:id="rId24"/>
    <p:sldId id="644" r:id="rId25"/>
    <p:sldId id="645" r:id="rId26"/>
    <p:sldId id="646" r:id="rId27"/>
    <p:sldId id="648" r:id="rId28"/>
    <p:sldId id="647" r:id="rId29"/>
    <p:sldId id="577" r:id="rId30"/>
    <p:sldId id="504" r:id="rId31"/>
    <p:sldId id="505" r:id="rId32"/>
    <p:sldId id="50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FF76D40-0975-44D2-A83F-F9842B610762}">
          <p14:sldIdLst>
            <p14:sldId id="274"/>
            <p14:sldId id="581"/>
          </p14:sldIdLst>
        </p14:section>
        <p14:section name="Живот на променлива" id="{1B908475-9AF7-4463-9CB2-4201455DAC41}">
          <p14:sldIdLst>
            <p14:sldId id="464"/>
            <p14:sldId id="465"/>
          </p14:sldIdLst>
        </p14:section>
        <p14:section name="Вложени условни конструкции" id="{A2A3C374-4AC4-4070-A207-C49EDDB9073E}">
          <p14:sldIdLst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  <p14:sldId id="644"/>
            <p14:sldId id="645"/>
            <p14:sldId id="646"/>
            <p14:sldId id="648"/>
            <p14:sldId id="647"/>
          </p14:sldIdLst>
        </p14:section>
        <p14:section name="Обобщение" id="{AF8DF84A-0515-4E34-ADFD-EC257BB9552E}">
          <p14:sldIdLst>
            <p14:sldId id="577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8" autoAdjust="0"/>
    <p:restoredTop sz="95215" autoAdjust="0"/>
  </p:normalViewPr>
  <p:slideViewPr>
    <p:cSldViewPr showGuides="1">
      <p:cViewPr varScale="1">
        <p:scale>
          <a:sx n="152" d="100"/>
          <a:sy n="152" d="100"/>
        </p:scale>
        <p:origin x="320" y="1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2.02.23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E1B1B-1E92-4116-AD00-9D2E484F9E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16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9E9CED-B470-4F71-965D-04CBC86149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5626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5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8078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DC55C3C-DC72-46EC-BF3D-CC472E3878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087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40A631-5D32-45DE-AE80-2742FDC83E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7623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8330663-0006-4BB0-B50F-EFDA42CE4C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9195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AE1916-5B09-4329-99A7-6CF4C285AA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7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6#2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6#3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6#4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6#5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6#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2448" y="1231892"/>
            <a:ext cx="11083636" cy="1315728"/>
          </a:xfrm>
        </p:spPr>
        <p:txBody>
          <a:bodyPr>
            <a:noAutofit/>
          </a:bodyPr>
          <a:lstStyle/>
          <a:p>
            <a:r>
              <a:rPr lang="bg-BG" sz="3599" noProof="1"/>
              <a:t>По-сложни проверки</a:t>
            </a:r>
            <a:endParaRPr lang="en-US" sz="3599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3" y="5368363"/>
            <a:ext cx="3288983" cy="444420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65" y="3048406"/>
            <a:ext cx="2211541" cy="5515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304" y="2793136"/>
            <a:ext cx="3978920" cy="258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 чете от потребителя:</a:t>
            </a:r>
          </a:p>
          <a:p>
            <a:pPr lvl="2"/>
            <a:r>
              <a:rPr lang="bg-BG" dirty="0"/>
              <a:t>Име на продукт</a:t>
            </a:r>
          </a:p>
          <a:p>
            <a:pPr lvl="2"/>
            <a:r>
              <a:rPr lang="bg-BG" dirty="0"/>
              <a:t>Град</a:t>
            </a:r>
          </a:p>
          <a:p>
            <a:pPr lvl="2"/>
            <a:r>
              <a:rPr lang="bg-BG" dirty="0"/>
              <a:t>Количество</a:t>
            </a:r>
          </a:p>
          <a:p>
            <a:pPr lvl="1"/>
            <a:r>
              <a:rPr lang="bg-BG" dirty="0"/>
              <a:t>Пресмята цената му спрямо таблицата:</a:t>
            </a:r>
          </a:p>
          <a:p>
            <a:pPr lvl="1"/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Задача: Квартално магазинче (1)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551090"/>
              </p:ext>
            </p:extLst>
          </p:nvPr>
        </p:nvGraphicFramePr>
        <p:xfrm>
          <a:off x="1551890" y="4598901"/>
          <a:ext cx="9088219" cy="19214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3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776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44" marR="68544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juice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594" y="1604736"/>
            <a:ext cx="2355494" cy="235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C57DA43-0D15-4D5C-9AFA-50F690D5E6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28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134776" y="2519533"/>
            <a:ext cx="2897235" cy="1384634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563347" y="2514840"/>
            <a:ext cx="3065306" cy="1384634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317514" y="2514840"/>
            <a:ext cx="2902855" cy="1384634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juice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7230" y="3051424"/>
            <a:ext cx="343759" cy="311468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70598" y="3052658"/>
            <a:ext cx="343759" cy="311468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570FAFE1-FDFB-49D4-AE99-53194A431B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481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rallelogram 6">
            <a:extLst>
              <a:ext uri="{FF2B5EF4-FFF2-40B4-BE49-F238E27FC236}">
                <a16:creationId xmlns:a16="http://schemas.microsoft.com/office/drawing/2014/main" id="{08BEB0E2-E899-4598-83AB-CB7BD79A816B}"/>
              </a:ext>
            </a:extLst>
          </p:cNvPr>
          <p:cNvSpPr/>
          <p:nvPr/>
        </p:nvSpPr>
        <p:spPr bwMode="auto">
          <a:xfrm>
            <a:off x="4960264" y="242563"/>
            <a:ext cx="2546907" cy="514051"/>
          </a:xfrm>
          <a:prstGeom prst="parallelogram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Read input</a:t>
            </a:r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878EA83A-7B40-4966-879C-2AC6CDF03CF4}"/>
              </a:ext>
            </a:extLst>
          </p:cNvPr>
          <p:cNvSpPr/>
          <p:nvPr/>
        </p:nvSpPr>
        <p:spPr bwMode="auto">
          <a:xfrm>
            <a:off x="4959379" y="1327110"/>
            <a:ext cx="2441709" cy="596640"/>
          </a:xfrm>
          <a:prstGeom prst="rect">
            <a:avLst/>
          </a:prstGeom>
          <a:solidFill>
            <a:srgbClr val="5EC1B8"/>
          </a:solidFill>
          <a:ln w="19050">
            <a:solidFill>
              <a:srgbClr val="50A9B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price = 0</a:t>
            </a:r>
          </a:p>
        </p:txBody>
      </p:sp>
      <p:cxnSp>
        <p:nvCxnSpPr>
          <p:cNvPr id="39" name="Straight Arrow Connector 22">
            <a:extLst>
              <a:ext uri="{FF2B5EF4-FFF2-40B4-BE49-F238E27FC236}">
                <a16:creationId xmlns:a16="http://schemas.microsoft.com/office/drawing/2014/main" id="{267E5956-4726-4BB3-83A4-7ACC6C2FFFEB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 flipH="1">
            <a:off x="6179349" y="1918663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5">
            <a:extLst>
              <a:ext uri="{FF2B5EF4-FFF2-40B4-BE49-F238E27FC236}">
                <a16:creationId xmlns:a16="http://schemas.microsoft.com/office/drawing/2014/main" id="{47F7A5D8-E979-4A10-8251-210B669C3E4F}"/>
              </a:ext>
            </a:extLst>
          </p:cNvPr>
          <p:cNvSpPr/>
          <p:nvPr/>
        </p:nvSpPr>
        <p:spPr bwMode="auto">
          <a:xfrm>
            <a:off x="1343472" y="5851642"/>
            <a:ext cx="2223200" cy="60960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ysClr val="windowText" lastClr="000000"/>
                </a:solidFill>
              </a:rPr>
              <a:t>price = 1.20</a:t>
            </a:r>
          </a:p>
        </p:txBody>
      </p:sp>
      <p:sp>
        <p:nvSpPr>
          <p:cNvPr id="42" name="Rectangle 47">
            <a:extLst>
              <a:ext uri="{FF2B5EF4-FFF2-40B4-BE49-F238E27FC236}">
                <a16:creationId xmlns:a16="http://schemas.microsoft.com/office/drawing/2014/main" id="{550B33BB-1EF7-4E92-BA8E-4C86F67A0E0F}"/>
              </a:ext>
            </a:extLst>
          </p:cNvPr>
          <p:cNvSpPr/>
          <p:nvPr/>
        </p:nvSpPr>
        <p:spPr bwMode="auto">
          <a:xfrm>
            <a:off x="6994433" y="4325415"/>
            <a:ext cx="2546907" cy="784933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and products</a:t>
            </a: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73AF7671-7457-4BB5-8DD1-EF54C8238406}"/>
              </a:ext>
            </a:extLst>
          </p:cNvPr>
          <p:cNvSpPr/>
          <p:nvPr/>
        </p:nvSpPr>
        <p:spPr bwMode="auto">
          <a:xfrm>
            <a:off x="4607656" y="5869648"/>
            <a:ext cx="2640472" cy="78105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Check the other products</a:t>
            </a:r>
            <a:r>
              <a:rPr lang="bg-BG" sz="2000" dirty="0">
                <a:solidFill>
                  <a:sysClr val="windowText" lastClr="000000"/>
                </a:solidFill>
              </a:rPr>
              <a:t> </a:t>
            </a:r>
            <a:r>
              <a:rPr lang="en-US" sz="2000" dirty="0">
                <a:solidFill>
                  <a:sysClr val="windowText" lastClr="000000"/>
                </a:solidFill>
              </a:rPr>
              <a:t>and set price</a:t>
            </a:r>
          </a:p>
        </p:txBody>
      </p:sp>
      <p:grpSp>
        <p:nvGrpSpPr>
          <p:cNvPr id="44" name="Group 14">
            <a:extLst>
              <a:ext uri="{FF2B5EF4-FFF2-40B4-BE49-F238E27FC236}">
                <a16:creationId xmlns:a16="http://schemas.microsoft.com/office/drawing/2014/main" id="{8A00700C-A074-4680-AC74-368F861617C5}"/>
              </a:ext>
            </a:extLst>
          </p:cNvPr>
          <p:cNvGrpSpPr/>
          <p:nvPr/>
        </p:nvGrpSpPr>
        <p:grpSpPr>
          <a:xfrm>
            <a:off x="5265837" y="2460585"/>
            <a:ext cx="1828800" cy="1752600"/>
            <a:chOff x="5111152" y="1320889"/>
            <a:chExt cx="2596610" cy="2263066"/>
          </a:xfrm>
        </p:grpSpPr>
        <p:sp>
          <p:nvSpPr>
            <p:cNvPr id="45" name="Diamond 12">
              <a:extLst>
                <a:ext uri="{FF2B5EF4-FFF2-40B4-BE49-F238E27FC236}">
                  <a16:creationId xmlns:a16="http://schemas.microsoft.com/office/drawing/2014/main" id="{6184BF88-E5BB-4D32-BE19-5AD298EF9A0A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TextBox 13">
              <a:extLst>
                <a:ext uri="{FF2B5EF4-FFF2-40B4-BE49-F238E27FC236}">
                  <a16:creationId xmlns:a16="http://schemas.microsoft.com/office/drawing/2014/main" id="{ED303C04-525F-4586-9CF2-8CCD1E6C1A33}"/>
                </a:ext>
              </a:extLst>
            </p:cNvPr>
            <p:cNvSpPr txBox="1"/>
            <p:nvPr/>
          </p:nvSpPr>
          <p:spPr>
            <a:xfrm>
              <a:off x="5471933" y="1827517"/>
              <a:ext cx="1858996" cy="13045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ysClr val="windowText" lastClr="000000"/>
                  </a:solidFill>
                </a:rPr>
                <a:t>town ==</a:t>
              </a:r>
              <a:br>
                <a:rPr lang="bg-BG" sz="2400" dirty="0">
                  <a:solidFill>
                    <a:sysClr val="windowText" lastClr="000000"/>
                  </a:solidFill>
                </a:rPr>
              </a:br>
              <a:r>
                <a:rPr lang="en-US" sz="2400" dirty="0">
                  <a:solidFill>
                    <a:sysClr val="windowText" lastClr="000000"/>
                  </a:solidFill>
                </a:rPr>
                <a:t>"Sofia"</a:t>
              </a:r>
            </a:p>
          </p:txBody>
        </p:sp>
      </p:grpSp>
      <p:grpSp>
        <p:nvGrpSpPr>
          <p:cNvPr id="49" name="Group 73">
            <a:extLst>
              <a:ext uri="{FF2B5EF4-FFF2-40B4-BE49-F238E27FC236}">
                <a16:creationId xmlns:a16="http://schemas.microsoft.com/office/drawing/2014/main" id="{0F47B888-C4CF-49C6-A22F-8AE4D8BB6F23}"/>
              </a:ext>
            </a:extLst>
          </p:cNvPr>
          <p:cNvGrpSpPr/>
          <p:nvPr/>
        </p:nvGrpSpPr>
        <p:grpSpPr>
          <a:xfrm>
            <a:off x="4221400" y="2780929"/>
            <a:ext cx="1156494" cy="1030747"/>
            <a:chOff x="4130812" y="2815893"/>
            <a:chExt cx="1156494" cy="1030747"/>
          </a:xfrm>
        </p:grpSpPr>
        <p:cxnSp>
          <p:nvCxnSpPr>
            <p:cNvPr id="51" name="Connector: Elbow 16">
              <a:extLst>
                <a:ext uri="{FF2B5EF4-FFF2-40B4-BE49-F238E27FC236}">
                  <a16:creationId xmlns:a16="http://schemas.microsoft.com/office/drawing/2014/main" id="{56C7BD00-F56A-4646-85BA-47B2A6473F93}"/>
                </a:ext>
              </a:extLst>
            </p:cNvPr>
            <p:cNvCxnSpPr>
              <a:cxnSpLocks/>
              <a:stCxn id="45" idx="1"/>
              <a:endCxn id="57" idx="0"/>
            </p:cNvCxnSpPr>
            <p:nvPr/>
          </p:nvCxnSpPr>
          <p:spPr>
            <a:xfrm rot="10800000" flipV="1">
              <a:off x="4130812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66">
              <a:extLst>
                <a:ext uri="{FF2B5EF4-FFF2-40B4-BE49-F238E27FC236}">
                  <a16:creationId xmlns:a16="http://schemas.microsoft.com/office/drawing/2014/main" id="{D72FDD4D-C1FF-4B49-A2BE-783F5A24752F}"/>
                </a:ext>
              </a:extLst>
            </p:cNvPr>
            <p:cNvSpPr txBox="1"/>
            <p:nvPr/>
          </p:nvSpPr>
          <p:spPr>
            <a:xfrm>
              <a:off x="4421236" y="2815893"/>
              <a:ext cx="866070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true</a:t>
              </a:r>
            </a:p>
          </p:txBody>
        </p:sp>
      </p:grpSp>
      <p:grpSp>
        <p:nvGrpSpPr>
          <p:cNvPr id="53" name="Group 72">
            <a:extLst>
              <a:ext uri="{FF2B5EF4-FFF2-40B4-BE49-F238E27FC236}">
                <a16:creationId xmlns:a16="http://schemas.microsoft.com/office/drawing/2014/main" id="{6A9E7B07-6847-4067-BA54-68A2DE28A1BC}"/>
              </a:ext>
            </a:extLst>
          </p:cNvPr>
          <p:cNvGrpSpPr/>
          <p:nvPr/>
        </p:nvGrpSpPr>
        <p:grpSpPr>
          <a:xfrm>
            <a:off x="7094633" y="2791089"/>
            <a:ext cx="1173253" cy="1524995"/>
            <a:chOff x="7018248" y="2826053"/>
            <a:chExt cx="1301257" cy="1524995"/>
          </a:xfrm>
        </p:grpSpPr>
        <p:cxnSp>
          <p:nvCxnSpPr>
            <p:cNvPr id="54" name="Connector: Elbow 33">
              <a:extLst>
                <a:ext uri="{FF2B5EF4-FFF2-40B4-BE49-F238E27FC236}">
                  <a16:creationId xmlns:a16="http://schemas.microsoft.com/office/drawing/2014/main" id="{9648D04E-BDFF-44C3-9947-F00D1E36FDFA}"/>
                </a:ext>
              </a:extLst>
            </p:cNvPr>
            <p:cNvCxnSpPr>
              <a:cxnSpLocks/>
              <a:stCxn id="45" idx="3"/>
              <a:endCxn id="42" idx="0"/>
            </p:cNvCxnSpPr>
            <p:nvPr/>
          </p:nvCxnSpPr>
          <p:spPr>
            <a:xfrm>
              <a:off x="7018248" y="3362519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68">
              <a:extLst>
                <a:ext uri="{FF2B5EF4-FFF2-40B4-BE49-F238E27FC236}">
                  <a16:creationId xmlns:a16="http://schemas.microsoft.com/office/drawing/2014/main" id="{77CC38B7-12A6-4B90-91DA-3B0BC8F83155}"/>
                </a:ext>
              </a:extLst>
            </p:cNvPr>
            <p:cNvSpPr txBox="1"/>
            <p:nvPr/>
          </p:nvSpPr>
          <p:spPr>
            <a:xfrm>
              <a:off x="7019051" y="2826053"/>
              <a:ext cx="104794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false</a:t>
              </a:r>
            </a:p>
          </p:txBody>
        </p:sp>
      </p:grpSp>
      <p:grpSp>
        <p:nvGrpSpPr>
          <p:cNvPr id="56" name="Group 29">
            <a:extLst>
              <a:ext uri="{FF2B5EF4-FFF2-40B4-BE49-F238E27FC236}">
                <a16:creationId xmlns:a16="http://schemas.microsoft.com/office/drawing/2014/main" id="{55500E7B-431C-4625-B535-665482846791}"/>
              </a:ext>
            </a:extLst>
          </p:cNvPr>
          <p:cNvGrpSpPr/>
          <p:nvPr/>
        </p:nvGrpSpPr>
        <p:grpSpPr>
          <a:xfrm>
            <a:off x="3307000" y="3811676"/>
            <a:ext cx="1828799" cy="1752600"/>
            <a:chOff x="5111152" y="1320889"/>
            <a:chExt cx="2596610" cy="2263066"/>
          </a:xfrm>
        </p:grpSpPr>
        <p:sp>
          <p:nvSpPr>
            <p:cNvPr id="57" name="Diamond 30">
              <a:extLst>
                <a:ext uri="{FF2B5EF4-FFF2-40B4-BE49-F238E27FC236}">
                  <a16:creationId xmlns:a16="http://schemas.microsoft.com/office/drawing/2014/main" id="{3012E68F-7C68-4D3B-BC70-4E3B38EBCDA4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TextBox 31">
              <a:extLst>
                <a:ext uri="{FF2B5EF4-FFF2-40B4-BE49-F238E27FC236}">
                  <a16:creationId xmlns:a16="http://schemas.microsoft.com/office/drawing/2014/main" id="{018B0F2C-E3AF-472B-A1BB-E977D96A4C08}"/>
                </a:ext>
              </a:extLst>
            </p:cNvPr>
            <p:cNvSpPr txBox="1"/>
            <p:nvPr/>
          </p:nvSpPr>
          <p:spPr>
            <a:xfrm>
              <a:off x="5331688" y="1849547"/>
              <a:ext cx="2115986" cy="113410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ysClr val="windowText" lastClr="000000"/>
                  </a:solidFill>
                </a:rPr>
                <a:t>product</a:t>
              </a:r>
              <a:br>
                <a:rPr lang="bg-BG" sz="2000" dirty="0">
                  <a:solidFill>
                    <a:sysClr val="windowText" lastClr="000000"/>
                  </a:solidFill>
                </a:rPr>
              </a:br>
              <a:r>
                <a:rPr lang="en-US" sz="2000" dirty="0">
                  <a:solidFill>
                    <a:sysClr val="windowText" lastClr="000000"/>
                  </a:solidFill>
                </a:rPr>
                <a:t>== “juice"</a:t>
              </a:r>
            </a:p>
          </p:txBody>
        </p:sp>
      </p:grpSp>
      <p:grpSp>
        <p:nvGrpSpPr>
          <p:cNvPr id="59" name="Group 76">
            <a:extLst>
              <a:ext uri="{FF2B5EF4-FFF2-40B4-BE49-F238E27FC236}">
                <a16:creationId xmlns:a16="http://schemas.microsoft.com/office/drawing/2014/main" id="{9D92C703-5D4C-4202-A526-F1F8B2F454E9}"/>
              </a:ext>
            </a:extLst>
          </p:cNvPr>
          <p:cNvGrpSpPr/>
          <p:nvPr/>
        </p:nvGrpSpPr>
        <p:grpSpPr>
          <a:xfrm>
            <a:off x="2455075" y="4138921"/>
            <a:ext cx="995947" cy="1712721"/>
            <a:chOff x="2772889" y="4424610"/>
            <a:chExt cx="1341593" cy="1712721"/>
          </a:xfrm>
        </p:grpSpPr>
        <p:cxnSp>
          <p:nvCxnSpPr>
            <p:cNvPr id="61" name="Connector: Elbow 39">
              <a:extLst>
                <a:ext uri="{FF2B5EF4-FFF2-40B4-BE49-F238E27FC236}">
                  <a16:creationId xmlns:a16="http://schemas.microsoft.com/office/drawing/2014/main" id="{766D7848-EF81-495C-92C2-B80CF88AC167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rot="5400000">
              <a:off x="2744739" y="4961592"/>
              <a:ext cx="1203889" cy="1147590"/>
            </a:xfrm>
            <a:prstGeom prst="bentConnector3">
              <a:avLst>
                <a:gd name="adj1" fmla="val 2740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7">
              <a:extLst>
                <a:ext uri="{FF2B5EF4-FFF2-40B4-BE49-F238E27FC236}">
                  <a16:creationId xmlns:a16="http://schemas.microsoft.com/office/drawing/2014/main" id="{A4D0185E-47F3-47A8-BFC3-F6C81279A2E7}"/>
                </a:ext>
              </a:extLst>
            </p:cNvPr>
            <p:cNvSpPr txBox="1"/>
            <p:nvPr/>
          </p:nvSpPr>
          <p:spPr>
            <a:xfrm>
              <a:off x="2842355" y="4424610"/>
              <a:ext cx="1272127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true</a:t>
              </a:r>
            </a:p>
          </p:txBody>
        </p:sp>
      </p:grpSp>
      <p:grpSp>
        <p:nvGrpSpPr>
          <p:cNvPr id="63" name="Group 75">
            <a:extLst>
              <a:ext uri="{FF2B5EF4-FFF2-40B4-BE49-F238E27FC236}">
                <a16:creationId xmlns:a16="http://schemas.microsoft.com/office/drawing/2014/main" id="{F23C7F32-C225-4473-99C3-989898BD47D9}"/>
              </a:ext>
            </a:extLst>
          </p:cNvPr>
          <p:cNvGrpSpPr/>
          <p:nvPr/>
        </p:nvGrpSpPr>
        <p:grpSpPr>
          <a:xfrm>
            <a:off x="5045274" y="4138920"/>
            <a:ext cx="866070" cy="1726362"/>
            <a:chOff x="5677490" y="4179710"/>
            <a:chExt cx="866070" cy="1726362"/>
          </a:xfrm>
        </p:grpSpPr>
        <p:cxnSp>
          <p:nvCxnSpPr>
            <p:cNvPr id="64" name="Connector: Elbow 49">
              <a:extLst>
                <a:ext uri="{FF2B5EF4-FFF2-40B4-BE49-F238E27FC236}">
                  <a16:creationId xmlns:a16="http://schemas.microsoft.com/office/drawing/2014/main" id="{D56AE37F-DD31-469A-BAA1-192362BEA2C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2434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70">
              <a:extLst>
                <a:ext uri="{FF2B5EF4-FFF2-40B4-BE49-F238E27FC236}">
                  <a16:creationId xmlns:a16="http://schemas.microsoft.com/office/drawing/2014/main" id="{11F8FF26-C65B-489E-BAC9-12B1D3B3D5DE}"/>
                </a:ext>
              </a:extLst>
            </p:cNvPr>
            <p:cNvSpPr txBox="1"/>
            <p:nvPr/>
          </p:nvSpPr>
          <p:spPr>
            <a:xfrm>
              <a:off x="5677490" y="4179710"/>
              <a:ext cx="866070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false</a:t>
              </a:r>
            </a:p>
          </p:txBody>
        </p:sp>
      </p:grpSp>
      <p:cxnSp>
        <p:nvCxnSpPr>
          <p:cNvPr id="70" name="Straight Arrow Connector 22">
            <a:extLst>
              <a:ext uri="{FF2B5EF4-FFF2-40B4-BE49-F238E27FC236}">
                <a16:creationId xmlns:a16="http://schemas.microsoft.com/office/drawing/2014/main" id="{52892F44-7198-4007-9D67-C7A0D3812EA3}"/>
              </a:ext>
            </a:extLst>
          </p:cNvPr>
          <p:cNvCxnSpPr>
            <a:cxnSpLocks/>
          </p:cNvCxnSpPr>
          <p:nvPr/>
        </p:nvCxnSpPr>
        <p:spPr>
          <a:xfrm flipH="1">
            <a:off x="6174584" y="767026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">
            <a:extLst>
              <a:ext uri="{FF2B5EF4-FFF2-40B4-BE49-F238E27FC236}">
                <a16:creationId xmlns:a16="http://schemas.microsoft.com/office/drawing/2014/main" id="{003FCCEE-1D90-4C1F-883F-A1FB39520F2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7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Решение: Квартално магазинче</a:t>
            </a:r>
            <a:endParaRPr lang="en-US" sz="3799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5751" y="1295958"/>
            <a:ext cx="10360501" cy="48923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productName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quantity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double price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(productName == "coffee") price = quantity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Довършете проверките за всички продукти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sz="1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sz="1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Проверете останалите 2 града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A6300C4-7556-4F14-87CD-AF87E8D0083F}"/>
              </a:ext>
            </a:extLst>
          </p:cNvPr>
          <p:cNvSpPr/>
          <p:nvPr/>
        </p:nvSpPr>
        <p:spPr>
          <a:xfrm>
            <a:off x="346649" y="6356377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https://judge.softuni.org/Contests/Practice/Index/3896#2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8A99BC6-E530-4823-9F81-6EE6AC0F39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191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/>
          <p:cNvSpPr txBox="1"/>
          <p:nvPr/>
        </p:nvSpPr>
        <p:spPr>
          <a:xfrm>
            <a:off x="5181839" y="1676858"/>
            <a:ext cx="2209225" cy="206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F6B4CD-E296-4C8E-8883-EF2CE8C8ED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28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41" y="1097942"/>
            <a:ext cx="11801747" cy="556890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3599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3599" dirty="0"/>
              <a:t>Връщат булев резултат </a:t>
            </a:r>
            <a:r>
              <a:rPr lang="en-US" sz="3599" dirty="0"/>
              <a:t>(</a:t>
            </a:r>
            <a:r>
              <a:rPr lang="en-US" sz="3599" b="1" dirty="0">
                <a:solidFill>
                  <a:schemeClr val="bg1"/>
                </a:solidFill>
              </a:rPr>
              <a:t>true</a:t>
            </a:r>
            <a:r>
              <a:rPr lang="bg-BG" sz="3599" dirty="0"/>
              <a:t> или </a:t>
            </a:r>
            <a:r>
              <a:rPr lang="en-US" sz="3599" b="1" dirty="0">
                <a:solidFill>
                  <a:schemeClr val="bg1"/>
                </a:solidFill>
              </a:rPr>
              <a:t>false</a:t>
            </a:r>
            <a:r>
              <a:rPr lang="en-US" sz="3599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7215" y="3199365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41547" y="3199365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99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21500" y="2571756"/>
            <a:ext cx="148431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"</a:t>
            </a:r>
            <a:r>
              <a:rPr lang="en-US" sz="2799" b="1" dirty="0">
                <a:solidFill>
                  <a:schemeClr val="bg1"/>
                </a:solidFill>
              </a:rPr>
              <a:t>&amp;&amp;</a:t>
            </a:r>
            <a:r>
              <a:rPr lang="en-US" sz="2799" dirty="0"/>
              <a:t>" - </a:t>
            </a:r>
            <a:r>
              <a:rPr lang="bg-BG" sz="2799" dirty="0"/>
              <a:t>И</a:t>
            </a:r>
            <a:endParaRPr lang="en-US" sz="2799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1774" y="4238877"/>
            <a:ext cx="276614" cy="14778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2847" y="3242652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9261" y="3242652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20830" y="2571756"/>
            <a:ext cx="1758357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"</a:t>
            </a:r>
            <a:r>
              <a:rPr lang="en-US" sz="2799" b="1" dirty="0">
                <a:solidFill>
                  <a:schemeClr val="bg1"/>
                </a:solidFill>
              </a:rPr>
              <a:t>||</a:t>
            </a:r>
            <a:r>
              <a:rPr lang="en-US" sz="2799" dirty="0"/>
              <a:t>" - </a:t>
            </a:r>
            <a:r>
              <a:rPr lang="bg-BG" sz="2799" dirty="0"/>
              <a:t>ИЛИ</a:t>
            </a:r>
            <a:endParaRPr lang="en-US" sz="2799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2742" y="3199365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4069" y="2614234"/>
            <a:ext cx="2833308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"</a:t>
            </a:r>
            <a:r>
              <a:rPr lang="en-US" sz="2799" b="1" dirty="0">
                <a:solidFill>
                  <a:schemeClr val="bg1"/>
                </a:solidFill>
              </a:rPr>
              <a:t>!</a:t>
            </a:r>
            <a:r>
              <a:rPr lang="en-US" sz="2799" dirty="0"/>
              <a:t>" - </a:t>
            </a:r>
            <a:r>
              <a:rPr lang="bg-BG" sz="2799" dirty="0"/>
              <a:t>ОТРИЦАНИЕ</a:t>
            </a:r>
            <a:endParaRPr lang="en-US" sz="2799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3390" y="5324201"/>
            <a:ext cx="3541713" cy="46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399" dirty="0"/>
              <a:t>Вярност на двете условия</a:t>
            </a:r>
            <a:endParaRPr lang="en-US" sz="2399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2323" y="5229200"/>
            <a:ext cx="3195364" cy="1200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399" dirty="0"/>
              <a:t>Вярност на </a:t>
            </a:r>
          </a:p>
          <a:p>
            <a:pPr algn="ctr"/>
            <a:r>
              <a:rPr lang="bg-BG" sz="2399" dirty="0"/>
              <a:t>едното или на другото </a:t>
            </a:r>
          </a:p>
          <a:p>
            <a:pPr algn="ctr"/>
            <a:r>
              <a:rPr lang="bg-BG" sz="2399" dirty="0"/>
              <a:t>условие</a:t>
            </a:r>
            <a:endParaRPr lang="en-US" sz="2399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2809" y="5308475"/>
            <a:ext cx="3140170" cy="46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399" dirty="0"/>
              <a:t>Отрицание на условие</a:t>
            </a:r>
            <a:endParaRPr lang="en-US" sz="2399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1698" y="4268568"/>
            <a:ext cx="276614" cy="14778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60222" y="4201768"/>
            <a:ext cx="276614" cy="14778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6910" y="3199364"/>
            <a:ext cx="2283242" cy="1602996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6909" y="3261410"/>
            <a:ext cx="2283242" cy="1602996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id="{C4782D9F-68B1-4AE4-A1E0-126C6AEBB0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585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sz="3999" dirty="0"/>
              <a:t>Проверява изпълнението на няколко условия </a:t>
            </a:r>
            <a:br>
              <a:rPr lang="en-US" sz="3999" dirty="0"/>
            </a:br>
            <a:r>
              <a:rPr lang="bg-BG" sz="3999" dirty="0"/>
              <a:t>едновременно</a:t>
            </a:r>
          </a:p>
          <a:p>
            <a:r>
              <a:rPr lang="bg-BG" sz="3999" dirty="0"/>
              <a:t>Пример: проверка дали число е</a:t>
            </a:r>
            <a:r>
              <a:rPr lang="en-US" sz="3999" dirty="0"/>
              <a:t> </a:t>
            </a:r>
            <a:r>
              <a:rPr lang="bg-BG" sz="3999" dirty="0"/>
              <a:t>едновременно</a:t>
            </a:r>
            <a:r>
              <a:rPr lang="en-US" sz="3999" dirty="0"/>
              <a:t>:</a:t>
            </a:r>
            <a:r>
              <a:rPr lang="bg-BG" sz="3999" dirty="0"/>
              <a:t> </a:t>
            </a:r>
            <a:endParaRPr lang="en-US" sz="3999" dirty="0"/>
          </a:p>
          <a:p>
            <a:pPr lvl="1"/>
            <a:r>
              <a:rPr lang="bg-BG" sz="3599" b="1" dirty="0"/>
              <a:t>По-голямо</a:t>
            </a:r>
            <a:r>
              <a:rPr lang="bg-BG" sz="3599" dirty="0"/>
              <a:t> от 5 </a:t>
            </a:r>
          </a:p>
          <a:p>
            <a:pPr lvl="1"/>
            <a:r>
              <a:rPr lang="bg-BG" sz="3599" b="1" dirty="0"/>
              <a:t>По-малко</a:t>
            </a:r>
            <a:r>
              <a:rPr lang="bg-BG" sz="3599" dirty="0"/>
              <a:t> от 10</a:t>
            </a:r>
            <a:endParaRPr lang="en-US" sz="35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104" y="4876425"/>
            <a:ext cx="7745483" cy="10307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 &lt; 10)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638497" y="2914202"/>
            <a:ext cx="2533023" cy="209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96" dirty="0">
                <a:latin typeface="Consolas" panose="020B0609020204030204" pitchFamily="49" charset="0"/>
              </a:rPr>
              <a:t>&amp;&amp;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EB7B4CE-FCDE-4E54-A1A6-3F11AD61E3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325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255518"/>
            <a:ext cx="5760044" cy="4929410"/>
          </a:xfrm>
        </p:spPr>
        <p:txBody>
          <a:bodyPr>
            <a:normAutofit/>
          </a:bodyPr>
          <a:lstStyle/>
          <a:p>
            <a:r>
              <a:rPr lang="bg-BG" sz="3599" dirty="0"/>
              <a:t>Логически оператор </a:t>
            </a:r>
            <a:r>
              <a:rPr lang="en-GB" sz="3599" b="1" dirty="0">
                <a:solidFill>
                  <a:schemeClr val="bg1"/>
                </a:solidFill>
              </a:rPr>
              <a:t>&amp;&amp;</a:t>
            </a:r>
            <a:endParaRPr lang="bg-BG" sz="3599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012" y="1195930"/>
            <a:ext cx="5760044" cy="4929410"/>
          </a:xfrm>
        </p:spPr>
        <p:txBody>
          <a:bodyPr>
            <a:normAutofit/>
          </a:bodyPr>
          <a:lstStyle/>
          <a:p>
            <a:r>
              <a:rPr lang="bg-BG" sz="3599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1" y="1989000"/>
            <a:ext cx="4050000" cy="25539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(a &gt; 5)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(a &lt; 10)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...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56" y="1989000"/>
            <a:ext cx="5010944" cy="15384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 &lt; 10) {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...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A821B56-CF61-4FD1-A200-AF824147B9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0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199" dirty="0"/>
              <a:t>Проверява дали въведеното число от потребителя е в </a:t>
            </a:r>
            <a:br>
              <a:rPr lang="bg-BG" sz="3199" dirty="0"/>
            </a:br>
            <a:r>
              <a:rPr lang="bg-BG" sz="3199" dirty="0"/>
              <a:t>интервала </a:t>
            </a:r>
            <a:r>
              <a:rPr lang="en-US" sz="3199" dirty="0"/>
              <a:t>[</a:t>
            </a:r>
            <a:r>
              <a:rPr lang="bg-BG" sz="3199" b="1" dirty="0">
                <a:solidFill>
                  <a:schemeClr val="bg1"/>
                </a:solidFill>
              </a:rPr>
              <a:t>-100</a:t>
            </a:r>
            <a:r>
              <a:rPr lang="en-US" sz="3199" dirty="0"/>
              <a:t>,</a:t>
            </a:r>
            <a:r>
              <a:rPr lang="bg-BG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100</a:t>
            </a:r>
            <a:r>
              <a:rPr lang="en-US" sz="3199" dirty="0"/>
              <a:t>] </a:t>
            </a:r>
            <a:r>
              <a:rPr lang="bg-BG" sz="3199" dirty="0"/>
              <a:t>и е различно от </a:t>
            </a:r>
            <a:r>
              <a:rPr lang="bg-BG" sz="3199" b="1" dirty="0">
                <a:solidFill>
                  <a:schemeClr val="bg1"/>
                </a:solidFill>
              </a:rPr>
              <a:t>0</a:t>
            </a:r>
          </a:p>
          <a:p>
            <a:pPr lvl="1"/>
            <a:r>
              <a:rPr lang="bg-BG" sz="3199" dirty="0"/>
              <a:t>Извежда </a:t>
            </a:r>
            <a:r>
              <a:rPr lang="en-US" sz="3199" dirty="0"/>
              <a:t>"</a:t>
            </a:r>
            <a:r>
              <a:rPr lang="en-US" sz="3199" b="1" dirty="0">
                <a:latin typeface="Consolas" panose="020B0609020204030204" pitchFamily="49" charset="0"/>
              </a:rPr>
              <a:t>Yes</a:t>
            </a:r>
            <a:r>
              <a:rPr lang="en-US" sz="3199" dirty="0"/>
              <a:t>"</a:t>
            </a:r>
            <a:r>
              <a:rPr lang="bg-BG" sz="3199" dirty="0"/>
              <a:t>,</a:t>
            </a:r>
            <a:r>
              <a:rPr lang="en-US" sz="3199" dirty="0"/>
              <a:t> </a:t>
            </a:r>
            <a:r>
              <a:rPr lang="bg-BG" sz="3199" dirty="0"/>
              <a:t>ако е в интервала и различно от 0, или </a:t>
            </a:r>
            <a:r>
              <a:rPr lang="en-US" sz="3199" dirty="0"/>
              <a:t>"</a:t>
            </a:r>
            <a:r>
              <a:rPr lang="en-US" sz="3199" b="1" dirty="0">
                <a:latin typeface="Consolas" panose="020B0609020204030204" pitchFamily="49" charset="0"/>
              </a:rPr>
              <a:t>No</a:t>
            </a:r>
            <a:r>
              <a:rPr lang="en-US" sz="3199" dirty="0"/>
              <a:t>" </a:t>
            </a:r>
            <a:br>
              <a:rPr lang="bg-BG" sz="3199" dirty="0"/>
            </a:br>
            <a:r>
              <a:rPr lang="bg-BG" sz="3199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599" dirty="0"/>
              <a:t>Примерен вход и изход: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Число в интервала</a:t>
            </a:r>
            <a:endParaRPr lang="en-US" dirty="0"/>
          </a:p>
        </p:txBody>
      </p:sp>
      <p:grpSp>
        <p:nvGrpSpPr>
          <p:cNvPr id="19" name="Group 5">
            <a:extLst>
              <a:ext uri="{FF2B5EF4-FFF2-40B4-BE49-F238E27FC236}">
                <a16:creationId xmlns:a16="http://schemas.microsoft.com/office/drawing/2014/main" id="{06252BF0-6C25-47DB-8706-9A261444E90C}"/>
              </a:ext>
            </a:extLst>
          </p:cNvPr>
          <p:cNvGrpSpPr/>
          <p:nvPr/>
        </p:nvGrpSpPr>
        <p:grpSpPr>
          <a:xfrm>
            <a:off x="1551000" y="5675345"/>
            <a:ext cx="2202255" cy="553998"/>
            <a:chOff x="650909" y="5821489"/>
            <a:chExt cx="2202255" cy="553998"/>
          </a:xfrm>
        </p:grpSpPr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20053DF5-03AB-4011-AEE1-78786F397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0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30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586FFA88-0FBF-4C6C-A844-B26241E50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947" y="5821489"/>
              <a:ext cx="839217" cy="55399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30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ight Arrow 4">
              <a:extLst>
                <a:ext uri="{FF2B5EF4-FFF2-40B4-BE49-F238E27FC236}">
                  <a16:creationId xmlns:a16="http://schemas.microsoft.com/office/drawing/2014/main" id="{8523CAA6-86D3-4B09-82C2-C5F8FF7D48C0}"/>
                </a:ext>
              </a:extLst>
            </p:cNvPr>
            <p:cNvSpPr/>
            <p:nvPr/>
          </p:nvSpPr>
          <p:spPr>
            <a:xfrm>
              <a:off x="1595657" y="5975376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4" name="Group 9">
            <a:extLst>
              <a:ext uri="{FF2B5EF4-FFF2-40B4-BE49-F238E27FC236}">
                <a16:creationId xmlns:a16="http://schemas.microsoft.com/office/drawing/2014/main" id="{F6FDD7CB-0617-4289-BE2B-CBDB3AD14A8B}"/>
              </a:ext>
            </a:extLst>
          </p:cNvPr>
          <p:cNvGrpSpPr/>
          <p:nvPr/>
        </p:nvGrpSpPr>
        <p:grpSpPr>
          <a:xfrm>
            <a:off x="8211000" y="5674475"/>
            <a:ext cx="2128166" cy="553998"/>
            <a:chOff x="8902663" y="5766487"/>
            <a:chExt cx="2128166" cy="553998"/>
          </a:xfrm>
        </p:grpSpPr>
        <p:sp>
          <p:nvSpPr>
            <p:cNvPr id="25" name="Rectangle 11">
              <a:extLst>
                <a:ext uri="{FF2B5EF4-FFF2-40B4-BE49-F238E27FC236}">
                  <a16:creationId xmlns:a16="http://schemas.microsoft.com/office/drawing/2014/main" id="{2125608C-E757-4F6B-AF84-70BF13F12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26" name="Rectangle 12">
              <a:extLst>
                <a:ext uri="{FF2B5EF4-FFF2-40B4-BE49-F238E27FC236}">
                  <a16:creationId xmlns:a16="http://schemas.microsoft.com/office/drawing/2014/main" id="{28964611-2F99-4039-894F-F4334E230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0316" y="5766488"/>
              <a:ext cx="830513" cy="55399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30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ight Arrow 13">
              <a:extLst>
                <a:ext uri="{FF2B5EF4-FFF2-40B4-BE49-F238E27FC236}">
                  <a16:creationId xmlns:a16="http://schemas.microsoft.com/office/drawing/2014/main" id="{BB2BEA64-1563-4EBA-A84D-BB468F327191}"/>
                </a:ext>
              </a:extLst>
            </p:cNvPr>
            <p:cNvSpPr/>
            <p:nvPr/>
          </p:nvSpPr>
          <p:spPr>
            <a:xfrm>
              <a:off x="9717096" y="5920374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8" name="Group 8">
            <a:extLst>
              <a:ext uri="{FF2B5EF4-FFF2-40B4-BE49-F238E27FC236}">
                <a16:creationId xmlns:a16="http://schemas.microsoft.com/office/drawing/2014/main" id="{2B43E1CC-BF50-4C14-8AF2-B965FE33269C}"/>
              </a:ext>
            </a:extLst>
          </p:cNvPr>
          <p:cNvGrpSpPr/>
          <p:nvPr/>
        </p:nvGrpSpPr>
        <p:grpSpPr>
          <a:xfrm>
            <a:off x="5188211" y="5674475"/>
            <a:ext cx="1587833" cy="553998"/>
            <a:chOff x="5037444" y="5798858"/>
            <a:chExt cx="1587833" cy="553998"/>
          </a:xfrm>
        </p:grpSpPr>
        <p:sp>
          <p:nvSpPr>
            <p:cNvPr id="29" name="Rectangle 15">
              <a:extLst>
                <a:ext uri="{FF2B5EF4-FFF2-40B4-BE49-F238E27FC236}">
                  <a16:creationId xmlns:a16="http://schemas.microsoft.com/office/drawing/2014/main" id="{3EFE6DEF-964B-42E0-9387-42FCC3FB2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0" name="Rectangle 16">
              <a:extLst>
                <a:ext uri="{FF2B5EF4-FFF2-40B4-BE49-F238E27FC236}">
                  <a16:creationId xmlns:a16="http://schemas.microsoft.com/office/drawing/2014/main" id="{D59891EE-1423-4281-801C-1B67BDC52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9264" y="5798858"/>
              <a:ext cx="636013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30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Right Arrow 4">
              <a:extLst>
                <a:ext uri="{FF2B5EF4-FFF2-40B4-BE49-F238E27FC236}">
                  <a16:creationId xmlns:a16="http://schemas.microsoft.com/office/drawing/2014/main" id="{E53C097B-FBC5-4CD2-8F05-80FAAFE4927F}"/>
                </a:ext>
              </a:extLst>
            </p:cNvPr>
            <p:cNvSpPr/>
            <p:nvPr/>
          </p:nvSpPr>
          <p:spPr>
            <a:xfrm>
              <a:off x="5554170" y="595274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42D6A1A3-7D8A-45DD-AB5C-87E5A2DC28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019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Число в интервала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B561F6-A015-4BA8-8EA8-DBA18CBFD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86" y="1412777"/>
            <a:ext cx="11010827" cy="4723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  <a:endParaRPr lang="bg-BG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if (number &gt;= -100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number &lt;= 100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number != 0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Yes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No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923C16-B726-4D3F-BDA5-5F6A82B8CA48}"/>
              </a:ext>
            </a:extLst>
          </p:cNvPr>
          <p:cNvSpPr/>
          <p:nvPr/>
        </p:nvSpPr>
        <p:spPr>
          <a:xfrm>
            <a:off x="346646" y="6306997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https://judge.softuni.org/Contests/Practice/Index/3896#3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7930EF2-9DA2-4AC5-9930-9004F5152E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609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3586" y="1384183"/>
            <a:ext cx="9049234" cy="5207396"/>
          </a:xfrm>
        </p:spPr>
        <p:txBody>
          <a:bodyPr>
            <a:noAutofit/>
          </a:bodyPr>
          <a:lstStyle/>
          <a:p>
            <a:r>
              <a:rPr lang="bg-BG" sz="3400" dirty="0"/>
              <a:t>Живот на променливата</a:t>
            </a:r>
          </a:p>
          <a:p>
            <a:r>
              <a:rPr lang="bg-BG" sz="3400" dirty="0"/>
              <a:t>Вложени</a:t>
            </a:r>
            <a:r>
              <a:rPr lang="en-US" sz="3400" dirty="0"/>
              <a:t> </a:t>
            </a:r>
            <a:r>
              <a:rPr lang="bg-BG" sz="3400" dirty="0"/>
              <a:t>условни конструкции</a:t>
            </a:r>
          </a:p>
          <a:p>
            <a:r>
              <a:rPr lang="bg-BG" sz="3400" dirty="0"/>
              <a:t>Логически оператори</a:t>
            </a:r>
          </a:p>
          <a:p>
            <a:r>
              <a:rPr lang="bg-BG" sz="3400" dirty="0"/>
              <a:t>Приоритет на условия</a:t>
            </a:r>
          </a:p>
          <a:p>
            <a:pPr marL="442912" lvl="1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286F22E-C3A1-4C4F-9115-DF31D8ACD1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6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1" y="1196706"/>
            <a:ext cx="11616033" cy="5199712"/>
          </a:xfrm>
        </p:spPr>
        <p:txBody>
          <a:bodyPr>
            <a:normAutofit/>
          </a:bodyPr>
          <a:lstStyle/>
          <a:p>
            <a:r>
              <a:rPr lang="bg-BG" sz="3599" dirty="0"/>
              <a:t>Проверява дали е изпълнено поне едно измежду няколко условия</a:t>
            </a:r>
            <a:endParaRPr lang="en-US" sz="3599" dirty="0"/>
          </a:p>
          <a:p>
            <a:pPr>
              <a:lnSpc>
                <a:spcPct val="115000"/>
              </a:lnSpc>
            </a:pPr>
            <a:r>
              <a:rPr lang="bg-BG" sz="3599" dirty="0"/>
              <a:t>Пример: проверка дали въведената дума</a:t>
            </a:r>
            <a:r>
              <a:rPr lang="en-US" sz="3599" dirty="0"/>
              <a:t> </a:t>
            </a:r>
            <a:r>
              <a:rPr lang="bg-BG" sz="3599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sz="3199" dirty="0"/>
              <a:t>"</a:t>
            </a:r>
            <a:r>
              <a:rPr lang="en-US" sz="3199" b="1" dirty="0">
                <a:latin typeface="Consolas" pitchFamily="49" charset="0"/>
                <a:cs typeface="Consolas" pitchFamily="49" charset="0"/>
              </a:rPr>
              <a:t>Example</a:t>
            </a:r>
            <a:r>
              <a:rPr lang="en-US" sz="3199" dirty="0"/>
              <a:t>"</a:t>
            </a:r>
            <a:r>
              <a:rPr lang="bg-BG" sz="3199" dirty="0"/>
              <a:t> или </a:t>
            </a:r>
            <a:r>
              <a:rPr lang="en-US" sz="3199" dirty="0"/>
              <a:t>"</a:t>
            </a:r>
            <a:r>
              <a:rPr lang="en-US" sz="3199" b="1" dirty="0">
                <a:latin typeface="Consolas" pitchFamily="49" charset="0"/>
                <a:cs typeface="Consolas" pitchFamily="49" charset="0"/>
              </a:rPr>
              <a:t>Demo</a:t>
            </a:r>
            <a:r>
              <a:rPr lang="en-US" sz="3199" dirty="0"/>
              <a:t>"</a:t>
            </a:r>
            <a:endParaRPr lang="bg-BG" sz="3199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890886" y="2514840"/>
            <a:ext cx="2264034" cy="209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96" dirty="0"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611" y="4343164"/>
            <a:ext cx="8640836" cy="10307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word = Console.ReadLine();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967B64B-08B6-404D-BAC8-8D23AABA39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285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5908" y="1196514"/>
            <a:ext cx="5544153" cy="3582135"/>
          </a:xfrm>
        </p:spPr>
        <p:txBody>
          <a:bodyPr>
            <a:normAutofit/>
          </a:bodyPr>
          <a:lstStyle/>
          <a:p>
            <a:r>
              <a:rPr lang="bg-BG" sz="3599" dirty="0"/>
              <a:t>Логически оператор </a:t>
            </a:r>
            <a:r>
              <a:rPr lang="en-GB" sz="3599" b="1" dirty="0">
                <a:solidFill>
                  <a:schemeClr val="bg1"/>
                </a:solidFill>
              </a:rPr>
              <a:t>||</a:t>
            </a:r>
            <a:endParaRPr lang="bg-BG" sz="3599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513"/>
            <a:ext cx="5544154" cy="3582136"/>
          </a:xfrm>
        </p:spPr>
        <p:txBody>
          <a:bodyPr>
            <a:normAutofit/>
          </a:bodyPr>
          <a:lstStyle/>
          <a:p>
            <a:r>
              <a:rPr lang="bg-BG" sz="3599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67" y="1944388"/>
            <a:ext cx="4901821" cy="2046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914126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(word == "Example"){ 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914126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(word =="Demo"){</a:t>
            </a:r>
          </a:p>
          <a:p>
            <a:pPr defTabSz="914126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5908" y="1944387"/>
            <a:ext cx="5261727" cy="15384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word =="Demo")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BC2BB74-CACB-4458-925E-4682D4D6BB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3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</a:t>
            </a:r>
            <a:endParaRPr lang="bg-BG" sz="3199" dirty="0"/>
          </a:p>
          <a:p>
            <a:pPr lvl="1">
              <a:spcBef>
                <a:spcPts val="1000"/>
              </a:spcBef>
            </a:pPr>
            <a:r>
              <a:rPr lang="bg-BG" sz="3199" dirty="0"/>
              <a:t>Чете ден от седмицата (</a:t>
            </a:r>
            <a:r>
              <a:rPr lang="bg-BG" sz="3199" b="1" dirty="0">
                <a:solidFill>
                  <a:schemeClr val="bg1"/>
                </a:solidFill>
              </a:rPr>
              <a:t>текст</a:t>
            </a:r>
            <a:r>
              <a:rPr lang="bg-BG" sz="3199" dirty="0"/>
              <a:t>) – въведен от потребителя</a:t>
            </a:r>
          </a:p>
          <a:p>
            <a:pPr lvl="1">
              <a:spcBef>
                <a:spcPts val="1000"/>
              </a:spcBef>
            </a:pPr>
            <a:r>
              <a:rPr lang="bg-BG" sz="3199" dirty="0"/>
              <a:t>Отпечатва цената на билет за кино според деня от седмицата</a:t>
            </a:r>
          </a:p>
          <a:p>
            <a:pPr marL="442779" lvl="1" indent="0">
              <a:spcBef>
                <a:spcPts val="1000"/>
              </a:spcBef>
              <a:buNone/>
            </a:pPr>
            <a:endParaRPr lang="bg-BG" sz="2999" dirty="0"/>
          </a:p>
          <a:p>
            <a:pPr>
              <a:spcBef>
                <a:spcPts val="1000"/>
              </a:spcBef>
            </a:pPr>
            <a:endParaRPr lang="en-US" sz="1000" dirty="0"/>
          </a:p>
          <a:p>
            <a:pPr>
              <a:spcBef>
                <a:spcPts val="1000"/>
              </a:spcBef>
            </a:pPr>
            <a:r>
              <a:rPr lang="bg-BG" sz="3399" dirty="0"/>
              <a:t>Примерен вход и изход:</a:t>
            </a:r>
            <a:endParaRPr lang="en-US" sz="3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Билет за кино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1146000" y="5589000"/>
            <a:ext cx="3201731" cy="531804"/>
            <a:chOff x="872716" y="5980680"/>
            <a:chExt cx="1957226" cy="36775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72716" y="5980680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Monday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320382" y="5981070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bg-BG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 dirty="0">
                <a:solidFill>
                  <a:srgbClr val="FFA000"/>
                </a:solidFill>
                <a:latin typeface="Calibri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503B2-3614-4A9C-BDAD-AF49D11052A9}"/>
              </a:ext>
            </a:extLst>
          </p:cNvPr>
          <p:cNvGrpSpPr/>
          <p:nvPr/>
        </p:nvGrpSpPr>
        <p:grpSpPr>
          <a:xfrm>
            <a:off x="6423942" y="5632089"/>
            <a:ext cx="3204615" cy="531249"/>
            <a:chOff x="872716" y="5964782"/>
            <a:chExt cx="1958989" cy="3673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752A6D-1B7C-4F9B-8811-31103B39F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716" y="5970428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Sunday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1702F8-6249-4746-B015-E92518D53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145" y="5964782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bg-BG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3FFAF649-5732-408B-BC56-00FD7E4DC357}"/>
                </a:ext>
              </a:extLst>
            </p:cNvPr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 dirty="0">
                <a:solidFill>
                  <a:srgbClr val="FFA000"/>
                </a:solidFill>
                <a:latin typeface="Calibri"/>
              </a:endParaRP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EDC4465-826A-4322-A1F5-5A4295903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131545"/>
              </p:ext>
            </p:extLst>
          </p:nvPr>
        </p:nvGraphicFramePr>
        <p:xfrm>
          <a:off x="648190" y="3437961"/>
          <a:ext cx="10895622" cy="80092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79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49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0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19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4853">
                  <a:extLst>
                    <a:ext uri="{9D8B030D-6E8A-4147-A177-3AD203B41FA5}">
                      <a16:colId xmlns:a16="http://schemas.microsoft.com/office/drawing/2014/main" val="621577878"/>
                    </a:ext>
                  </a:extLst>
                </a:gridCol>
              </a:tblGrid>
              <a:tr h="43516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Slide Number">
            <a:extLst>
              <a:ext uri="{FF2B5EF4-FFF2-40B4-BE49-F238E27FC236}">
                <a16:creationId xmlns:a16="http://schemas.microsoft.com/office/drawing/2014/main" id="{8743A8B5-4BAB-45E6-A50A-4617D3DCFC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61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Билет за кино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0D92DE-B165-419E-B6D1-D0B2F745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242" y="1335304"/>
            <a:ext cx="11571517" cy="45946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day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if(day == "Monday"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day == "Tuesday"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day == "Friday")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Console.WriteLine(12);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else if (day == "Wednesday"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day == "Thursday")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Console.WriteLine(14);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проверки за събота и неделя</a:t>
            </a:r>
            <a:endParaRPr lang="en-US" sz="27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A8D06F-E9AA-4112-A499-60A767B7F78C}"/>
              </a:ext>
            </a:extLst>
          </p:cNvPr>
          <p:cNvSpPr/>
          <p:nvPr/>
        </p:nvSpPr>
        <p:spPr>
          <a:xfrm>
            <a:off x="346647" y="6306997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https://judge.softuni.org/Contests/Practice/Index/3896#4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5019C51-DC08-45B0-801B-E85E35AE5E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630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 dirty="0"/>
              <a:t>Проверява дали </a:t>
            </a:r>
            <a:r>
              <a:rPr lang="bg-BG" sz="3599" b="1" dirty="0">
                <a:solidFill>
                  <a:schemeClr val="bg1"/>
                </a:solidFill>
              </a:rPr>
              <a:t>не е</a:t>
            </a:r>
            <a:r>
              <a:rPr lang="bg-BG" sz="3599" dirty="0">
                <a:solidFill>
                  <a:schemeClr val="bg1"/>
                </a:solidFill>
              </a:rPr>
              <a:t> </a:t>
            </a:r>
            <a:r>
              <a:rPr lang="bg-BG" sz="3599" b="1" dirty="0">
                <a:solidFill>
                  <a:schemeClr val="bg1"/>
                </a:solidFill>
              </a:rPr>
              <a:t>изпълнено</a:t>
            </a:r>
            <a:r>
              <a:rPr lang="bg-BG" sz="3599" dirty="0">
                <a:solidFill>
                  <a:schemeClr val="bg1"/>
                </a:solidFill>
              </a:rPr>
              <a:t> </a:t>
            </a:r>
            <a:r>
              <a:rPr lang="bg-BG" sz="3599" dirty="0"/>
              <a:t>дадено услови</a:t>
            </a:r>
            <a:r>
              <a:rPr lang="en-US" sz="3599" dirty="0"/>
              <a:t>e</a:t>
            </a:r>
            <a:endParaRPr lang="bg-BG" sz="3599" dirty="0"/>
          </a:p>
          <a:p>
            <a:pPr>
              <a:lnSpc>
                <a:spcPct val="100000"/>
              </a:lnSpc>
            </a:pPr>
            <a:r>
              <a:rPr lang="bg-BG" sz="3599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sz="3199" dirty="0"/>
              <a:t>Проверка дали</a:t>
            </a:r>
            <a:r>
              <a:rPr lang="en-US" sz="3199" dirty="0"/>
              <a:t> </a:t>
            </a:r>
            <a:r>
              <a:rPr lang="bg-BG" sz="3199" dirty="0"/>
              <a:t>число е по-голямо от 10 и е четно: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282" y="3375259"/>
            <a:ext cx="9830349" cy="27080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bool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isValid)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Console.WriteLine("Invalid");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806630" y="2382833"/>
            <a:ext cx="1295063" cy="209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996" dirty="0">
                <a:latin typeface="Consolas" panose="020B0609020204030204" pitchFamily="49" charset="0"/>
              </a:rPr>
              <a:t>!</a:t>
            </a:r>
            <a:endParaRPr lang="en-US" sz="12996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C3F5E3F-0378-406B-B84D-C42039FC35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45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sz="3399" dirty="0"/>
              <a:t>Напишете програма, която:</a:t>
            </a:r>
          </a:p>
          <a:p>
            <a:pPr lvl="1"/>
            <a:r>
              <a:rPr lang="bg-BG" sz="3399" dirty="0"/>
              <a:t>Чете цяло число </a:t>
            </a:r>
            <a:r>
              <a:rPr lang="en-GB" sz="3399" dirty="0"/>
              <a:t>- </a:t>
            </a:r>
            <a:r>
              <a:rPr lang="bg-BG" sz="3399" dirty="0"/>
              <a:t>въведено от потребителя</a:t>
            </a:r>
          </a:p>
          <a:p>
            <a:pPr lvl="1"/>
            <a:r>
              <a:rPr lang="bg-BG" sz="3399" dirty="0"/>
              <a:t>Числото е валидно ако е в интервала </a:t>
            </a:r>
            <a:r>
              <a:rPr lang="en-US" sz="3399" b="1" dirty="0">
                <a:solidFill>
                  <a:schemeClr val="bg1"/>
                </a:solidFill>
              </a:rPr>
              <a:t>[100…200] </a:t>
            </a:r>
            <a:r>
              <a:rPr lang="bg-BG" sz="3399" dirty="0"/>
              <a:t>или е </a:t>
            </a:r>
            <a:r>
              <a:rPr lang="bg-BG" sz="3399" b="1" dirty="0">
                <a:solidFill>
                  <a:schemeClr val="bg1"/>
                </a:solidFill>
              </a:rPr>
              <a:t>0</a:t>
            </a:r>
          </a:p>
          <a:p>
            <a:pPr lvl="1"/>
            <a:r>
              <a:rPr lang="bg-BG" sz="3399" dirty="0"/>
              <a:t>Ако числото е невалидно да се отпечата на конзолата </a:t>
            </a:r>
            <a:r>
              <a:rPr lang="en-US" sz="3399" dirty="0"/>
              <a:t>"</a:t>
            </a:r>
            <a:r>
              <a:rPr lang="en-US" sz="3399" b="1" dirty="0">
                <a:solidFill>
                  <a:schemeClr val="bg1"/>
                </a:solidFill>
              </a:rPr>
              <a:t>invalid</a:t>
            </a:r>
            <a:r>
              <a:rPr lang="en-US" sz="3399" dirty="0"/>
              <a:t>",</a:t>
            </a:r>
            <a:r>
              <a:rPr lang="bg-BG" sz="3399" dirty="0"/>
              <a:t> в противен случай да не се отпечатва нищо</a:t>
            </a:r>
            <a:endParaRPr lang="en-US" sz="3399" dirty="0"/>
          </a:p>
          <a:p>
            <a:r>
              <a:rPr lang="bg-BG" sz="3399" dirty="0"/>
              <a:t>Примерен вход и изход</a:t>
            </a:r>
            <a:r>
              <a:rPr lang="en-US" sz="3399" dirty="0"/>
              <a:t>:</a:t>
            </a:r>
            <a:endParaRPr lang="bg-BG" sz="33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Задача: Невалидно число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461000" y="5661293"/>
            <a:ext cx="3157956" cy="550008"/>
            <a:chOff x="1653861" y="4649433"/>
            <a:chExt cx="2119332" cy="5713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59888"/>
              <a:ext cx="1191587" cy="5609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2799" b="1" dirty="0">
                  <a:latin typeface="Consolas" panose="020B0609020204030204" pitchFamily="49" charset="0"/>
                </a:rPr>
                <a:t>invalid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861" y="4649433"/>
              <a:ext cx="542000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bg-BG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75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3199" dirty="0">
                <a:solidFill>
                  <a:srgbClr val="FFA000"/>
                </a:solidFill>
                <a:latin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467281" y="5661445"/>
            <a:ext cx="4561343" cy="560070"/>
            <a:chOff x="1979933" y="5678345"/>
            <a:chExt cx="1719123" cy="5602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896" y="5698413"/>
              <a:ext cx="108516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2799" b="1" dirty="0">
                  <a:latin typeface="Consolas" panose="020B0609020204030204" pitchFamily="49" charset="0"/>
                </a:rPr>
                <a:t>(</a:t>
              </a:r>
              <a:r>
                <a:rPr lang="bg-BG" sz="2799" b="1" dirty="0">
                  <a:latin typeface="Consolas" panose="020B0609020204030204" pitchFamily="49" charset="0"/>
                </a:rPr>
                <a:t>няма изход</a:t>
              </a:r>
              <a:r>
                <a:rPr lang="en-GB" sz="2799" b="1" dirty="0">
                  <a:latin typeface="Consolas" panose="020B0609020204030204" pitchFamily="49" charset="0"/>
                </a:rPr>
                <a:t>)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933" y="5678345"/>
              <a:ext cx="37600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it-IT" sz="2799" b="1" noProof="1">
                  <a:latin typeface="Consolas" pitchFamily="49" charset="0"/>
                  <a:cs typeface="Consolas" pitchFamily="49" charset="0"/>
                </a:rPr>
                <a:t>150</a:t>
              </a: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410428" y="5841308"/>
              <a:ext cx="166380" cy="2272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 dirty="0">
                <a:solidFill>
                  <a:srgbClr val="FFA000"/>
                </a:solidFill>
                <a:latin typeface="Calibri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61760807-8787-4870-A9C0-10580179D9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434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Невалидно число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CA590D-B29C-4D9D-834B-B9F64D4D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752" y="1899000"/>
            <a:ext cx="9792489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int number = int.Parse(Console.ReadLine());</a:t>
            </a:r>
            <a:endParaRPr lang="bg-BG" sz="3000" b="1" noProof="1">
              <a:latin typeface="Consolas" panose="020B0609020204030204" pitchFamily="49" charset="0"/>
            </a:endParaRPr>
          </a:p>
          <a:p>
            <a:endParaRPr lang="en-US" sz="1200" b="1" noProof="1">
              <a:latin typeface="Consolas" panose="020B0609020204030204" pitchFamily="49" charset="0"/>
            </a:endParaRPr>
          </a:p>
          <a:p>
            <a:r>
              <a:rPr lang="en-US" sz="3000" b="1" noProof="1">
                <a:latin typeface="Consolas" panose="020B0609020204030204" pitchFamily="49" charset="0"/>
              </a:rPr>
              <a:t>bool isValid = number &gt;= 100 &amp;&amp; number &lt;= 200 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	|| number == 0;</a:t>
            </a:r>
            <a:endParaRPr lang="bg-BG" sz="3000" b="1" noProof="1">
              <a:latin typeface="Consolas" panose="020B0609020204030204" pitchFamily="49" charset="0"/>
            </a:endParaRPr>
          </a:p>
          <a:p>
            <a:endParaRPr lang="en-US" sz="1200" b="1" noProof="1">
              <a:latin typeface="Consolas" panose="020B0609020204030204" pitchFamily="49" charset="0"/>
            </a:endParaRPr>
          </a:p>
          <a:p>
            <a:r>
              <a:rPr lang="en-US" sz="3000" b="1" noProof="1">
                <a:latin typeface="Consolas" panose="020B0609020204030204" pitchFamily="49" charset="0"/>
              </a:rPr>
              <a:t>if 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!</a:t>
            </a:r>
            <a:r>
              <a:rPr lang="en-US" sz="3000" b="1" noProof="1">
                <a:latin typeface="Consolas" panose="020B0609020204030204" pitchFamily="49" charset="0"/>
              </a:rPr>
              <a:t>isValid)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 Console.WriteLine("invalid");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}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767114F-77A0-4E03-B039-18EE3A384D20}"/>
              </a:ext>
            </a:extLst>
          </p:cNvPr>
          <p:cNvSpPr/>
          <p:nvPr/>
        </p:nvSpPr>
        <p:spPr>
          <a:xfrm>
            <a:off x="346645" y="6306997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https://judge.softuni.org/Contests/Practice/Index/3896#5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6DE6A41-8573-4975-B236-AAEB9C72F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372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/>
          <p:cNvSpPr txBox="1"/>
          <p:nvPr/>
        </p:nvSpPr>
        <p:spPr>
          <a:xfrm>
            <a:off x="4746000" y="1629000"/>
            <a:ext cx="283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0" b="1" dirty="0">
                <a:solidFill>
                  <a:schemeClr val="bg2"/>
                </a:solidFill>
                <a:latin typeface="Consolas" panose="020B0609020204030204" pitchFamily="49" charset="0"/>
              </a:rPr>
              <a:t>(&gt;)</a:t>
            </a:r>
            <a:endParaRPr lang="en-US" sz="120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F6B4CD-E296-4C8E-8883-EF2CE8C8ED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Приоритет на условия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533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6264" y="1151716"/>
            <a:ext cx="11801748" cy="5568904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3599" dirty="0"/>
              <a:t>Чрез скоби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599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599" dirty="0"/>
              <a:t>можем да приоритизираме условия </a:t>
            </a:r>
            <a:endParaRPr lang="bg-BG" sz="3599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216476-B7EC-4C57-96C9-62553940F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158" y="1916833"/>
            <a:ext cx="10131961" cy="45231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a =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c = 300;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&amp;&amp; c &lt;= 400)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Няма изход</a:t>
            </a:r>
            <a:endParaRPr lang="en-US" sz="23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8DCAE33-B5BA-401D-9C20-54B4FEB7DA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339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15431" y="1330149"/>
            <a:ext cx="1156113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994856" y="1656688"/>
            <a:ext cx="10535252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4000" dirty="0">
                <a:solidFill>
                  <a:schemeClr val="bg2"/>
                </a:solidFill>
              </a:rPr>
              <a:t>Живот на променливата</a:t>
            </a:r>
          </a:p>
          <a:p>
            <a:pPr latinLnBrk="0"/>
            <a:r>
              <a:rPr lang="bg-BG" sz="4000" dirty="0">
                <a:solidFill>
                  <a:schemeClr val="bg2"/>
                </a:solidFill>
              </a:rPr>
              <a:t>Вложени условни конструкции</a:t>
            </a:r>
          </a:p>
          <a:p>
            <a:pPr latinLnBrk="0"/>
            <a:r>
              <a:rPr lang="bg-BG" sz="4000" dirty="0">
                <a:solidFill>
                  <a:schemeClr val="bg2"/>
                </a:solidFill>
              </a:rPr>
              <a:t>Логически оператори</a:t>
            </a:r>
            <a:endParaRPr lang="bg-BG" sz="4000" b="1" dirty="0">
              <a:solidFill>
                <a:schemeClr val="bg2"/>
              </a:solidFill>
            </a:endParaRPr>
          </a:p>
          <a:p>
            <a:pPr latinLnBrk="0"/>
            <a:r>
              <a:rPr lang="bg-BG" sz="4000" dirty="0">
                <a:solidFill>
                  <a:schemeClr val="bg2"/>
                </a:solidFill>
              </a:rPr>
              <a:t>Приоритет на условия – ()</a:t>
            </a:r>
          </a:p>
          <a:p>
            <a:pPr latinLnBrk="0"/>
            <a:endParaRPr lang="bg-BG" sz="4000" b="1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8B4BDF5-8C0F-4609-8156-F36C0B6836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811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633" y="1400862"/>
            <a:ext cx="2592736" cy="247120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6E41922-0F89-40EF-AA6A-49CD4A12D0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променливата</a:t>
            </a:r>
          </a:p>
        </p:txBody>
      </p:sp>
    </p:spTree>
    <p:extLst>
      <p:ext uri="{BB962C8B-B14F-4D97-AF65-F5344CB8AC3E}">
        <p14:creationId xmlns:p14="http://schemas.microsoft.com/office/powerpoint/2010/main" val="245543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6580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A12DD2-2224-475B-B82C-4CCCB5DE2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663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23F4C1-803B-4F52-9DFF-90317B17CF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872F487-7CBE-4FBA-8934-8B6BD0FE364C}"/>
              </a:ext>
            </a:extLst>
          </p:cNvPr>
          <p:cNvSpPr txBox="1">
            <a:spLocks/>
          </p:cNvSpPr>
          <p:nvPr/>
        </p:nvSpPr>
        <p:spPr>
          <a:xfrm>
            <a:off x="1104612" y="3180124"/>
            <a:ext cx="9578605" cy="35236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4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string currentDay = "Monday"; </a:t>
            </a:r>
          </a:p>
          <a:p>
            <a:pPr eaLnBrk="0" hangingPunct="0">
              <a:lnSpc>
                <a:spcPct val="14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if (currentDay == "Monday") </a:t>
            </a:r>
          </a:p>
          <a:p>
            <a:pPr eaLnBrk="0" hangingPunct="0">
              <a:lnSpc>
                <a:spcPct val="14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lnSpc>
                <a:spcPct val="14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  double </a:t>
            </a:r>
            <a:r>
              <a:rPr lang="en-GB" sz="2599" dirty="0">
                <a:solidFill>
                  <a:schemeClr val="bg1"/>
                </a:solidFill>
              </a:rPr>
              <a:t>salary</a:t>
            </a:r>
            <a:r>
              <a:rPr lang="en-GB" sz="2599" dirty="0"/>
              <a:t> = double.Parse(Console.ReadLine());</a:t>
            </a:r>
          </a:p>
          <a:p>
            <a:pPr eaLnBrk="0" hangingPunct="0">
              <a:lnSpc>
                <a:spcPct val="14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lnSpc>
                <a:spcPct val="14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Console.WriteLine(</a:t>
            </a:r>
            <a:r>
              <a:rPr lang="en-GB" sz="2599" dirty="0">
                <a:solidFill>
                  <a:schemeClr val="bg1"/>
                </a:solidFill>
              </a:rPr>
              <a:t>salary</a:t>
            </a:r>
            <a:r>
              <a:rPr lang="en-GB" sz="2599" dirty="0"/>
              <a:t>);</a:t>
            </a:r>
            <a:r>
              <a:rPr lang="bg-BG" sz="2599" noProof="1">
                <a:solidFill>
                  <a:schemeClr val="accent2"/>
                </a:solidFill>
                <a:cs typeface="Consolas" pitchFamily="49" charset="0"/>
              </a:rPr>
              <a:t> // </a:t>
            </a:r>
            <a:r>
              <a:rPr lang="en-US" sz="2599" i="1" noProof="1">
                <a:solidFill>
                  <a:schemeClr val="accent2"/>
                </a:solidFill>
                <a:cs typeface="Consolas" pitchFamily="49" charset="0"/>
              </a:rPr>
              <a:t>Error!</a:t>
            </a:r>
            <a:endParaRPr lang="en-US" sz="2599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78864D5-2E78-48E2-8EAA-A35AB65004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355C72B-4482-432F-8946-A63677E16E94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bg-BG" sz="3599" dirty="0"/>
              <a:t>Обхват, в който може да бъде използвана</a:t>
            </a:r>
          </a:p>
          <a:p>
            <a:pPr marL="1370618" lvl="2" indent="-457063"/>
            <a:r>
              <a:rPr lang="bg-BG" sz="3399" dirty="0"/>
              <a:t>Пример: Променливата </a:t>
            </a:r>
            <a:r>
              <a:rPr lang="bg-BG" sz="3199" b="1" dirty="0">
                <a:latin typeface="Consolas" panose="020B0609020204030204" pitchFamily="49" charset="0"/>
              </a:rPr>
              <a:t>salary</a:t>
            </a:r>
            <a:r>
              <a:rPr lang="bg-BG" sz="3399" dirty="0"/>
              <a:t> съществува </a:t>
            </a:r>
            <a:r>
              <a:rPr lang="bg-BG" sz="3399" b="1" dirty="0">
                <a:solidFill>
                  <a:schemeClr val="bg1"/>
                </a:solidFill>
              </a:rPr>
              <a:t>само</a:t>
            </a:r>
            <a:r>
              <a:rPr lang="bg-BG" sz="3399" dirty="0"/>
              <a:t> в блока от код на </a:t>
            </a:r>
            <a:r>
              <a:rPr lang="bg-BG" sz="3199" b="1" dirty="0">
                <a:latin typeface="Consolas" panose="020B0609020204030204" pitchFamily="49" charset="0"/>
              </a:rPr>
              <a:t>if</a:t>
            </a:r>
            <a:r>
              <a:rPr lang="bg-BG" sz="3399" dirty="0"/>
              <a:t>-конструкцията</a:t>
            </a:r>
          </a:p>
        </p:txBody>
      </p:sp>
    </p:spTree>
    <p:extLst>
      <p:ext uri="{BB962C8B-B14F-4D97-AF65-F5344CB8AC3E}">
        <p14:creationId xmlns:p14="http://schemas.microsoft.com/office/powerpoint/2010/main" val="80512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C65D0E-6366-4D88-BE15-FEC1EAD92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750" y="1449000"/>
            <a:ext cx="5083676" cy="249875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4BAE503-9AA3-4C44-B280-DA43F672257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Вложени условни конструкции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901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126734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00" dirty="0"/>
              <a:t>Само при изпълнение на първото условие се преминава към вложената проверка</a:t>
            </a:r>
            <a:endParaRPr lang="en-US" sz="3100" dirty="0"/>
          </a:p>
          <a:p>
            <a:pPr>
              <a:lnSpc>
                <a:spcPct val="110000"/>
              </a:lnSpc>
            </a:pPr>
            <a:endParaRPr lang="bg-BG" sz="3100" dirty="0"/>
          </a:p>
          <a:p>
            <a:pPr>
              <a:lnSpc>
                <a:spcPct val="110000"/>
              </a:lnSpc>
            </a:pPr>
            <a:endParaRPr lang="bg-BG" sz="3100" dirty="0"/>
          </a:p>
          <a:p>
            <a:pPr lvl="2">
              <a:lnSpc>
                <a:spcPct val="110000"/>
              </a:lnSpc>
            </a:pP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Вложени проверки</a:t>
            </a:r>
            <a:endParaRPr lang="en-US" sz="3799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012" y="2362479"/>
            <a:ext cx="9293979" cy="3898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Console.WriteLine("condition2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2058452" y="3809901"/>
            <a:ext cx="8608358" cy="198068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99" dirty="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621" y="5931095"/>
            <a:ext cx="4508134" cy="533261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Вложена </a:t>
            </a:r>
            <a:r>
              <a:rPr lang="en-US" sz="2800" b="1" dirty="0">
                <a:solidFill>
                  <a:srgbClr val="FFFFFF"/>
                </a:solidFill>
              </a:rPr>
              <a:t>if</a:t>
            </a:r>
            <a:r>
              <a:rPr lang="bg-BG" sz="2800" b="1" dirty="0">
                <a:solidFill>
                  <a:srgbClr val="FFFFFF"/>
                </a:solidFill>
              </a:rPr>
              <a:t> конструкция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B30055A-616E-4888-ACAF-B4CBF84579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055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 чете от потребителя:</a:t>
            </a:r>
          </a:p>
          <a:p>
            <a:pPr lvl="1"/>
            <a:r>
              <a:rPr lang="bg-BG" dirty="0"/>
              <a:t>Възраст и пол</a:t>
            </a:r>
          </a:p>
          <a:p>
            <a:pPr lvl="1"/>
            <a:r>
              <a:rPr lang="bg-BG" dirty="0"/>
              <a:t>Принтира обръщение според въведените данни, както е показано на схемата</a:t>
            </a:r>
            <a:r>
              <a:rPr lang="en-US" dirty="0"/>
              <a:t> (</a:t>
            </a:r>
            <a:r>
              <a:rPr lang="bg-BG" dirty="0"/>
              <a:t>в следващия слайд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endParaRPr lang="bg-BG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>
            <a:normAutofit/>
          </a:bodyPr>
          <a:lstStyle/>
          <a:p>
            <a:r>
              <a:rPr lang="ru-RU" dirty="0"/>
              <a:t>Задача: Обръщение според възраст и пол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971329" y="4782370"/>
            <a:ext cx="2589170" cy="891833"/>
            <a:chOff x="1684152" y="5496496"/>
            <a:chExt cx="2121547" cy="78167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598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8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124958" y="4782370"/>
            <a:ext cx="2361351" cy="891833"/>
            <a:chOff x="4307530" y="5496496"/>
            <a:chExt cx="1863082" cy="78167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598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8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697" y="3941807"/>
            <a:ext cx="4228943" cy="1995903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1E78A426-177D-488C-BEC2-3FF340823F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899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16B77E94-D00C-404A-8902-881DD628A8B7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6606977" y="1392128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allelogram 25">
            <a:extLst>
              <a:ext uri="{FF2B5EF4-FFF2-40B4-BE49-F238E27FC236}">
                <a16:creationId xmlns:a16="http://schemas.microsoft.com/office/drawing/2014/main" id="{F1DFC90D-69D5-41A7-A6CD-D13EFD2E53EE}"/>
              </a:ext>
            </a:extLst>
          </p:cNvPr>
          <p:cNvSpPr/>
          <p:nvPr/>
        </p:nvSpPr>
        <p:spPr>
          <a:xfrm>
            <a:off x="1303307" y="5158689"/>
            <a:ext cx="2326974" cy="498465"/>
          </a:xfrm>
          <a:prstGeom prst="parallelogram">
            <a:avLst>
              <a:gd name="adj" fmla="val 5521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"Miss" </a:t>
            </a:r>
          </a:p>
        </p:txBody>
      </p:sp>
      <p:sp>
        <p:nvSpPr>
          <p:cNvPr id="44" name="Parallelogram 52">
            <a:extLst>
              <a:ext uri="{FF2B5EF4-FFF2-40B4-BE49-F238E27FC236}">
                <a16:creationId xmlns:a16="http://schemas.microsoft.com/office/drawing/2014/main" id="{0C592019-0560-4D34-8FD5-9F9A1A6AA402}"/>
              </a:ext>
            </a:extLst>
          </p:cNvPr>
          <p:cNvSpPr/>
          <p:nvPr/>
        </p:nvSpPr>
        <p:spPr>
          <a:xfrm>
            <a:off x="6481257" y="5154590"/>
            <a:ext cx="2625748" cy="506659"/>
          </a:xfrm>
          <a:prstGeom prst="parallelogram">
            <a:avLst>
              <a:gd name="adj" fmla="val 4030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"Master" </a:t>
            </a:r>
          </a:p>
        </p:txBody>
      </p:sp>
      <p:sp>
        <p:nvSpPr>
          <p:cNvPr id="45" name="Parallelogram 2">
            <a:extLst>
              <a:ext uri="{FF2B5EF4-FFF2-40B4-BE49-F238E27FC236}">
                <a16:creationId xmlns:a16="http://schemas.microsoft.com/office/drawing/2014/main" id="{F42AA74E-3F2D-48D9-832F-6918D652646A}"/>
              </a:ext>
            </a:extLst>
          </p:cNvPr>
          <p:cNvSpPr/>
          <p:nvPr/>
        </p:nvSpPr>
        <p:spPr bwMode="auto">
          <a:xfrm>
            <a:off x="5345495" y="584987"/>
            <a:ext cx="2690303" cy="788437"/>
          </a:xfrm>
          <a:prstGeom prst="parallelogram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input</a:t>
            </a:r>
          </a:p>
        </p:txBody>
      </p:sp>
      <p:grpSp>
        <p:nvGrpSpPr>
          <p:cNvPr id="46" name="Group 17">
            <a:extLst>
              <a:ext uri="{FF2B5EF4-FFF2-40B4-BE49-F238E27FC236}">
                <a16:creationId xmlns:a16="http://schemas.microsoft.com/office/drawing/2014/main" id="{0FF0DB95-C1C5-45F1-8E0A-3EB58449949F}"/>
              </a:ext>
            </a:extLst>
          </p:cNvPr>
          <p:cNvGrpSpPr/>
          <p:nvPr/>
        </p:nvGrpSpPr>
        <p:grpSpPr>
          <a:xfrm>
            <a:off x="2915676" y="3522753"/>
            <a:ext cx="1826420" cy="1582240"/>
            <a:chOff x="2696312" y="3142293"/>
            <a:chExt cx="1826420" cy="1582240"/>
          </a:xfrm>
        </p:grpSpPr>
        <p:sp>
          <p:nvSpPr>
            <p:cNvPr id="47" name="Diamond 15">
              <a:extLst>
                <a:ext uri="{FF2B5EF4-FFF2-40B4-BE49-F238E27FC236}">
                  <a16:creationId xmlns:a16="http://schemas.microsoft.com/office/drawing/2014/main" id="{F2D9C707-B936-4F0F-99AD-8BDA1D00AA0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16">
              <a:extLst>
                <a:ext uri="{FF2B5EF4-FFF2-40B4-BE49-F238E27FC236}">
                  <a16:creationId xmlns:a16="http://schemas.microsoft.com/office/drawing/2014/main" id="{BADAC02C-B9BD-4642-A4AC-BA432C694819}"/>
                </a:ext>
              </a:extLst>
            </p:cNvPr>
            <p:cNvSpPr txBox="1"/>
            <p:nvPr/>
          </p:nvSpPr>
          <p:spPr>
            <a:xfrm>
              <a:off x="2970925" y="3624604"/>
              <a:ext cx="13255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age &lt; 16</a:t>
              </a:r>
            </a:p>
          </p:txBody>
        </p:sp>
      </p:grpSp>
      <p:grpSp>
        <p:nvGrpSpPr>
          <p:cNvPr id="50" name="Group 191">
            <a:extLst>
              <a:ext uri="{FF2B5EF4-FFF2-40B4-BE49-F238E27FC236}">
                <a16:creationId xmlns:a16="http://schemas.microsoft.com/office/drawing/2014/main" id="{2D51C4BF-9905-4ED0-B0E4-8B7A98FABC31}"/>
              </a:ext>
            </a:extLst>
          </p:cNvPr>
          <p:cNvGrpSpPr/>
          <p:nvPr/>
        </p:nvGrpSpPr>
        <p:grpSpPr>
          <a:xfrm>
            <a:off x="2316034" y="3861049"/>
            <a:ext cx="710451" cy="1295525"/>
            <a:chOff x="2205980" y="3662032"/>
            <a:chExt cx="710451" cy="1295525"/>
          </a:xfrm>
        </p:grpSpPr>
        <p:sp>
          <p:nvSpPr>
            <p:cNvPr id="54" name="TextBox 31">
              <a:extLst>
                <a:ext uri="{FF2B5EF4-FFF2-40B4-BE49-F238E27FC236}">
                  <a16:creationId xmlns:a16="http://schemas.microsoft.com/office/drawing/2014/main" id="{850BEF63-397B-4ECF-B1AC-8E8473327ED5}"/>
                </a:ext>
              </a:extLst>
            </p:cNvPr>
            <p:cNvSpPr txBox="1"/>
            <p:nvPr/>
          </p:nvSpPr>
          <p:spPr>
            <a:xfrm>
              <a:off x="2205980" y="3662032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true</a:t>
              </a:r>
            </a:p>
          </p:txBody>
        </p:sp>
        <p:cxnSp>
          <p:nvCxnSpPr>
            <p:cNvPr id="55" name="Connector: Elbow 20">
              <a:extLst>
                <a:ext uri="{FF2B5EF4-FFF2-40B4-BE49-F238E27FC236}">
                  <a16:creationId xmlns:a16="http://schemas.microsoft.com/office/drawing/2014/main" id="{9DC7A303-3B42-4AD8-B141-0FA9D9D2683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338079" y="4112742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190">
            <a:extLst>
              <a:ext uri="{FF2B5EF4-FFF2-40B4-BE49-F238E27FC236}">
                <a16:creationId xmlns:a16="http://schemas.microsoft.com/office/drawing/2014/main" id="{66D38895-6A2B-4558-9194-7A7B5045B0B7}"/>
              </a:ext>
            </a:extLst>
          </p:cNvPr>
          <p:cNvGrpSpPr/>
          <p:nvPr/>
        </p:nvGrpSpPr>
        <p:grpSpPr>
          <a:xfrm>
            <a:off x="4679620" y="3861049"/>
            <a:ext cx="770445" cy="1297639"/>
            <a:chOff x="4184102" y="3662032"/>
            <a:chExt cx="770445" cy="1297639"/>
          </a:xfrm>
        </p:grpSpPr>
        <p:sp>
          <p:nvSpPr>
            <p:cNvPr id="57" name="TextBox 33">
              <a:extLst>
                <a:ext uri="{FF2B5EF4-FFF2-40B4-BE49-F238E27FC236}">
                  <a16:creationId xmlns:a16="http://schemas.microsoft.com/office/drawing/2014/main" id="{F60AAEF2-1CA8-4108-A75B-2033DF7A127A}"/>
                </a:ext>
              </a:extLst>
            </p:cNvPr>
            <p:cNvSpPr txBox="1"/>
            <p:nvPr/>
          </p:nvSpPr>
          <p:spPr>
            <a:xfrm>
              <a:off x="4184102" y="3662032"/>
              <a:ext cx="770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false</a:t>
              </a:r>
            </a:p>
          </p:txBody>
        </p:sp>
        <p:cxnSp>
          <p:nvCxnSpPr>
            <p:cNvPr id="58" name="Connector: Elbow 60">
              <a:extLst>
                <a:ext uri="{FF2B5EF4-FFF2-40B4-BE49-F238E27FC236}">
                  <a16:creationId xmlns:a16="http://schemas.microsoft.com/office/drawing/2014/main" id="{B7C75073-D616-4271-9ED4-49B7FFAAD135}"/>
                </a:ext>
              </a:extLst>
            </p:cNvPr>
            <p:cNvCxnSpPr>
              <a:cxnSpLocks/>
              <a:stCxn id="47" idx="3"/>
              <a:endCxn id="81" idx="0"/>
            </p:cNvCxnSpPr>
            <p:nvPr/>
          </p:nvCxnSpPr>
          <p:spPr>
            <a:xfrm>
              <a:off x="4246578" y="4114856"/>
              <a:ext cx="450827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37">
            <a:extLst>
              <a:ext uri="{FF2B5EF4-FFF2-40B4-BE49-F238E27FC236}">
                <a16:creationId xmlns:a16="http://schemas.microsoft.com/office/drawing/2014/main" id="{E07C0EBD-BCCD-4BB2-9F29-5A2947B49329}"/>
              </a:ext>
            </a:extLst>
          </p:cNvPr>
          <p:cNvGrpSpPr/>
          <p:nvPr/>
        </p:nvGrpSpPr>
        <p:grpSpPr>
          <a:xfrm>
            <a:off x="8446044" y="3628016"/>
            <a:ext cx="1826420" cy="1582240"/>
            <a:chOff x="2366488" y="4108502"/>
            <a:chExt cx="1826420" cy="1582240"/>
          </a:xfrm>
        </p:grpSpPr>
        <p:sp>
          <p:nvSpPr>
            <p:cNvPr id="60" name="Diamond 38">
              <a:extLst>
                <a:ext uri="{FF2B5EF4-FFF2-40B4-BE49-F238E27FC236}">
                  <a16:creationId xmlns:a16="http://schemas.microsoft.com/office/drawing/2014/main" id="{B265DC9D-3982-4EC1-805D-F1F42FE9D786}"/>
                </a:ext>
              </a:extLst>
            </p:cNvPr>
            <p:cNvSpPr/>
            <p:nvPr/>
          </p:nvSpPr>
          <p:spPr bwMode="auto">
            <a:xfrm>
              <a:off x="2366488" y="4108502"/>
              <a:ext cx="1826420" cy="1582240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39">
              <a:extLst>
                <a:ext uri="{FF2B5EF4-FFF2-40B4-BE49-F238E27FC236}">
                  <a16:creationId xmlns:a16="http://schemas.microsoft.com/office/drawing/2014/main" id="{0DEF90DC-BD38-432C-89EC-2B5F32104F9E}"/>
                </a:ext>
              </a:extLst>
            </p:cNvPr>
            <p:cNvSpPr txBox="1"/>
            <p:nvPr/>
          </p:nvSpPr>
          <p:spPr>
            <a:xfrm>
              <a:off x="2615808" y="4601581"/>
              <a:ext cx="13255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age &lt; 16</a:t>
              </a:r>
            </a:p>
          </p:txBody>
        </p:sp>
      </p:grpSp>
      <p:grpSp>
        <p:nvGrpSpPr>
          <p:cNvPr id="63" name="Group 186">
            <a:extLst>
              <a:ext uri="{FF2B5EF4-FFF2-40B4-BE49-F238E27FC236}">
                <a16:creationId xmlns:a16="http://schemas.microsoft.com/office/drawing/2014/main" id="{939F6E94-80F0-4FF4-A670-EA400573EA3B}"/>
              </a:ext>
            </a:extLst>
          </p:cNvPr>
          <p:cNvGrpSpPr/>
          <p:nvPr/>
        </p:nvGrpSpPr>
        <p:grpSpPr>
          <a:xfrm>
            <a:off x="7675391" y="3963091"/>
            <a:ext cx="726435" cy="1186445"/>
            <a:chOff x="7807603" y="3764074"/>
            <a:chExt cx="594826" cy="1186445"/>
          </a:xfrm>
        </p:grpSpPr>
        <p:sp>
          <p:nvSpPr>
            <p:cNvPr id="64" name="TextBox 50">
              <a:extLst>
                <a:ext uri="{FF2B5EF4-FFF2-40B4-BE49-F238E27FC236}">
                  <a16:creationId xmlns:a16="http://schemas.microsoft.com/office/drawing/2014/main" id="{DD165A91-1FAB-44E1-B6AB-4AC9453A0CBB}"/>
                </a:ext>
              </a:extLst>
            </p:cNvPr>
            <p:cNvSpPr txBox="1"/>
            <p:nvPr/>
          </p:nvSpPr>
          <p:spPr>
            <a:xfrm>
              <a:off x="7807603" y="3764074"/>
              <a:ext cx="581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true</a:t>
              </a:r>
            </a:p>
          </p:txBody>
        </p:sp>
        <p:cxnSp>
          <p:nvCxnSpPr>
            <p:cNvPr id="65" name="Connector: Elbow 71">
              <a:extLst>
                <a:ext uri="{FF2B5EF4-FFF2-40B4-BE49-F238E27FC236}">
                  <a16:creationId xmlns:a16="http://schemas.microsoft.com/office/drawing/2014/main" id="{89A889F9-D0BE-454A-B340-1C455C9E625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868624" y="4215066"/>
              <a:ext cx="533805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187">
            <a:extLst>
              <a:ext uri="{FF2B5EF4-FFF2-40B4-BE49-F238E27FC236}">
                <a16:creationId xmlns:a16="http://schemas.microsoft.com/office/drawing/2014/main" id="{6CF34F42-6101-4835-8491-258A3003B0B2}"/>
              </a:ext>
            </a:extLst>
          </p:cNvPr>
          <p:cNvGrpSpPr/>
          <p:nvPr/>
        </p:nvGrpSpPr>
        <p:grpSpPr>
          <a:xfrm>
            <a:off x="10225326" y="3963090"/>
            <a:ext cx="806492" cy="1187404"/>
            <a:chOff x="10146876" y="3765031"/>
            <a:chExt cx="806492" cy="1187404"/>
          </a:xfrm>
        </p:grpSpPr>
        <p:sp>
          <p:nvSpPr>
            <p:cNvPr id="67" name="TextBox 51">
              <a:extLst>
                <a:ext uri="{FF2B5EF4-FFF2-40B4-BE49-F238E27FC236}">
                  <a16:creationId xmlns:a16="http://schemas.microsoft.com/office/drawing/2014/main" id="{5DF1336D-1B79-43ED-A067-3F9C059FDDEC}"/>
                </a:ext>
              </a:extLst>
            </p:cNvPr>
            <p:cNvSpPr txBox="1"/>
            <p:nvPr/>
          </p:nvSpPr>
          <p:spPr>
            <a:xfrm>
              <a:off x="10146876" y="3765031"/>
              <a:ext cx="8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false</a:t>
              </a:r>
            </a:p>
          </p:txBody>
        </p:sp>
        <p:cxnSp>
          <p:nvCxnSpPr>
            <p:cNvPr id="68" name="Connector: Elbow 72">
              <a:extLst>
                <a:ext uri="{FF2B5EF4-FFF2-40B4-BE49-F238E27FC236}">
                  <a16:creationId xmlns:a16="http://schemas.microsoft.com/office/drawing/2014/main" id="{39FB8D16-0B20-4B1F-9CA0-C16BF94ABE13}"/>
                </a:ext>
              </a:extLst>
            </p:cNvPr>
            <p:cNvCxnSpPr>
              <a:cxnSpLocks/>
              <a:stCxn id="60" idx="3"/>
              <a:endCxn id="69" idx="0"/>
            </p:cNvCxnSpPr>
            <p:nvPr/>
          </p:nvCxnSpPr>
          <p:spPr>
            <a:xfrm>
              <a:off x="10194014" y="4221077"/>
              <a:ext cx="593757" cy="731358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Parallelogram 100">
            <a:extLst>
              <a:ext uri="{FF2B5EF4-FFF2-40B4-BE49-F238E27FC236}">
                <a16:creationId xmlns:a16="http://schemas.microsoft.com/office/drawing/2014/main" id="{8F747854-34AC-492B-A26F-349FCDEF13AB}"/>
              </a:ext>
            </a:extLst>
          </p:cNvPr>
          <p:cNvSpPr/>
          <p:nvPr/>
        </p:nvSpPr>
        <p:spPr>
          <a:xfrm>
            <a:off x="9741441" y="5150494"/>
            <a:ext cx="2249559" cy="506659"/>
          </a:xfrm>
          <a:prstGeom prst="parallelogram">
            <a:avLst>
              <a:gd name="adj" fmla="val 4030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"Mr." </a:t>
            </a:r>
          </a:p>
        </p:txBody>
      </p:sp>
      <p:grpSp>
        <p:nvGrpSpPr>
          <p:cNvPr id="70" name="Group 3">
            <a:extLst>
              <a:ext uri="{FF2B5EF4-FFF2-40B4-BE49-F238E27FC236}">
                <a16:creationId xmlns:a16="http://schemas.microsoft.com/office/drawing/2014/main" id="{BD84689E-CFEC-4C12-9117-287A75BAD2FE}"/>
              </a:ext>
            </a:extLst>
          </p:cNvPr>
          <p:cNvGrpSpPr/>
          <p:nvPr/>
        </p:nvGrpSpPr>
        <p:grpSpPr>
          <a:xfrm>
            <a:off x="5518654" y="1970441"/>
            <a:ext cx="2176647" cy="2022747"/>
            <a:chOff x="5468180" y="1771424"/>
            <a:chExt cx="2176647" cy="2022747"/>
          </a:xfrm>
        </p:grpSpPr>
        <p:sp>
          <p:nvSpPr>
            <p:cNvPr id="71" name="Diamond 6">
              <a:extLst>
                <a:ext uri="{FF2B5EF4-FFF2-40B4-BE49-F238E27FC236}">
                  <a16:creationId xmlns:a16="http://schemas.microsoft.com/office/drawing/2014/main" id="{CAAF6EED-9320-43B2-B008-7D9D5EE2AEB0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">
              <a:extLst>
                <a:ext uri="{FF2B5EF4-FFF2-40B4-BE49-F238E27FC236}">
                  <a16:creationId xmlns:a16="http://schemas.microsoft.com/office/drawing/2014/main" id="{460EC0E1-153B-4DA7-BAC9-9A72CCCFC5B8}"/>
                </a:ext>
              </a:extLst>
            </p:cNvPr>
            <p:cNvSpPr txBox="1"/>
            <p:nvPr/>
          </p:nvSpPr>
          <p:spPr>
            <a:xfrm>
              <a:off x="5604072" y="2221872"/>
              <a:ext cx="1894888" cy="101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gender</a:t>
              </a:r>
              <a:br>
                <a:rPr lang="en-US" sz="2400" dirty="0"/>
              </a:br>
              <a:r>
                <a:rPr lang="bg-BG" sz="2400" dirty="0"/>
                <a:t>==</a:t>
              </a:r>
              <a:r>
                <a:rPr lang="en-US" sz="2400" dirty="0"/>
                <a:t> </a:t>
              </a:r>
              <a:r>
                <a:rPr lang="bg-BG" sz="2400" dirty="0"/>
                <a:t>'</a:t>
              </a:r>
              <a:r>
                <a:rPr lang="en-US" sz="2400" dirty="0"/>
                <a:t>f</a:t>
              </a:r>
              <a:r>
                <a:rPr lang="bg-BG" sz="2400" dirty="0"/>
                <a:t>'</a:t>
              </a:r>
              <a:endParaRPr lang="en-US" sz="2400" dirty="0"/>
            </a:p>
          </p:txBody>
        </p:sp>
      </p:grpSp>
      <p:grpSp>
        <p:nvGrpSpPr>
          <p:cNvPr id="75" name="Group 198">
            <a:extLst>
              <a:ext uri="{FF2B5EF4-FFF2-40B4-BE49-F238E27FC236}">
                <a16:creationId xmlns:a16="http://schemas.microsoft.com/office/drawing/2014/main" id="{0D854273-79A6-4B87-9D5E-69F3E4D51A08}"/>
              </a:ext>
            </a:extLst>
          </p:cNvPr>
          <p:cNvGrpSpPr/>
          <p:nvPr/>
        </p:nvGrpSpPr>
        <p:grpSpPr>
          <a:xfrm>
            <a:off x="7713086" y="2449965"/>
            <a:ext cx="1691168" cy="1178051"/>
            <a:chOff x="7267046" y="2445340"/>
            <a:chExt cx="1691168" cy="1178051"/>
          </a:xfrm>
        </p:grpSpPr>
        <p:sp>
          <p:nvSpPr>
            <p:cNvPr id="76" name="TextBox 48">
              <a:extLst>
                <a:ext uri="{FF2B5EF4-FFF2-40B4-BE49-F238E27FC236}">
                  <a16:creationId xmlns:a16="http://schemas.microsoft.com/office/drawing/2014/main" id="{CDDE5D1F-C1C9-4022-9CD4-3EF3A58B5ADC}"/>
                </a:ext>
              </a:extLst>
            </p:cNvPr>
            <p:cNvSpPr txBox="1"/>
            <p:nvPr/>
          </p:nvSpPr>
          <p:spPr>
            <a:xfrm flipH="1">
              <a:off x="7267046" y="2445340"/>
              <a:ext cx="765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false</a:t>
              </a:r>
            </a:p>
          </p:txBody>
        </p:sp>
        <p:cxnSp>
          <p:nvCxnSpPr>
            <p:cNvPr id="77" name="Connector: Elbow 109">
              <a:extLst>
                <a:ext uri="{FF2B5EF4-FFF2-40B4-BE49-F238E27FC236}">
                  <a16:creationId xmlns:a16="http://schemas.microsoft.com/office/drawing/2014/main" id="{EC3FBDD9-B1EB-4886-A87C-C959B7B5D834}"/>
                </a:ext>
              </a:extLst>
            </p:cNvPr>
            <p:cNvCxnSpPr>
              <a:cxnSpLocks/>
              <a:stCxn id="71" idx="3"/>
              <a:endCxn id="60" idx="0"/>
            </p:cNvCxnSpPr>
            <p:nvPr/>
          </p:nvCxnSpPr>
          <p:spPr>
            <a:xfrm>
              <a:off x="7294261" y="2977190"/>
              <a:ext cx="1663953" cy="64620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199">
            <a:extLst>
              <a:ext uri="{FF2B5EF4-FFF2-40B4-BE49-F238E27FC236}">
                <a16:creationId xmlns:a16="http://schemas.microsoft.com/office/drawing/2014/main" id="{3A989585-56CD-47AF-859F-DD257848EB56}"/>
              </a:ext>
            </a:extLst>
          </p:cNvPr>
          <p:cNvGrpSpPr/>
          <p:nvPr/>
        </p:nvGrpSpPr>
        <p:grpSpPr>
          <a:xfrm>
            <a:off x="3825977" y="2464741"/>
            <a:ext cx="1600102" cy="1050453"/>
            <a:chOff x="3863773" y="2456662"/>
            <a:chExt cx="1708998" cy="1050453"/>
          </a:xfrm>
        </p:grpSpPr>
        <p:sp>
          <p:nvSpPr>
            <p:cNvPr id="79" name="TextBox 23">
              <a:extLst>
                <a:ext uri="{FF2B5EF4-FFF2-40B4-BE49-F238E27FC236}">
                  <a16:creationId xmlns:a16="http://schemas.microsoft.com/office/drawing/2014/main" id="{09FB6BB5-16A8-4148-AFF6-A45228564965}"/>
                </a:ext>
              </a:extLst>
            </p:cNvPr>
            <p:cNvSpPr txBox="1"/>
            <p:nvPr/>
          </p:nvSpPr>
          <p:spPr>
            <a:xfrm>
              <a:off x="4213236" y="2456662"/>
              <a:ext cx="8860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true</a:t>
              </a:r>
            </a:p>
          </p:txBody>
        </p:sp>
        <p:cxnSp>
          <p:nvCxnSpPr>
            <p:cNvPr id="80" name="Connector: Elbow 120">
              <a:extLst>
                <a:ext uri="{FF2B5EF4-FFF2-40B4-BE49-F238E27FC236}">
                  <a16:creationId xmlns:a16="http://schemas.microsoft.com/office/drawing/2014/main" id="{FEB8FEBA-9283-47D1-9E21-8FBBAD9DD0B8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rot="10800000" flipV="1">
              <a:off x="3863773" y="2953781"/>
              <a:ext cx="1708998" cy="55333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Parallelogram 129">
            <a:extLst>
              <a:ext uri="{FF2B5EF4-FFF2-40B4-BE49-F238E27FC236}">
                <a16:creationId xmlns:a16="http://schemas.microsoft.com/office/drawing/2014/main" id="{FD5F7731-EA6E-41F4-B967-B19B1BDD3CFA}"/>
              </a:ext>
            </a:extLst>
          </p:cNvPr>
          <p:cNvSpPr/>
          <p:nvPr/>
        </p:nvSpPr>
        <p:spPr>
          <a:xfrm>
            <a:off x="4037364" y="5158688"/>
            <a:ext cx="2311118" cy="498465"/>
          </a:xfrm>
          <a:prstGeom prst="parallelogram">
            <a:avLst>
              <a:gd name="adj" fmla="val 5521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"Ms." </a:t>
            </a:r>
          </a:p>
        </p:txBody>
      </p:sp>
      <p:sp>
        <p:nvSpPr>
          <p:cNvPr id="38" name="Slide Number">
            <a:extLst>
              <a:ext uri="{FF2B5EF4-FFF2-40B4-BE49-F238E27FC236}">
                <a16:creationId xmlns:a16="http://schemas.microsoft.com/office/drawing/2014/main" id="{D2D837D5-5368-4D8D-9BBD-660FDEC34D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9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69" grpId="0" animBg="1"/>
      <p:bldP spid="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99" dirty="0"/>
              <a:t>Решение: Обръщение според възраст и пол</a:t>
            </a:r>
            <a:endParaRPr lang="en-US" sz="3799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6C0F98C-38CD-471A-95F8-00EBF7D8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348" y="1205823"/>
            <a:ext cx="8665304" cy="5168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99" b="1" dirty="0">
                <a:latin typeface="Consolas" panose="020B0609020204030204" pitchFamily="49" charset="0"/>
              </a:rPr>
              <a:t>if(gender == "f")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{</a:t>
            </a:r>
          </a:p>
          <a:p>
            <a:r>
              <a:rPr lang="bg-BG" sz="2199" b="1" dirty="0">
                <a:latin typeface="Consolas" panose="020B0609020204030204" pitchFamily="49" charset="0"/>
              </a:rPr>
              <a:t>   </a:t>
            </a:r>
            <a:r>
              <a:rPr lang="en-US" sz="2199" b="1" dirty="0">
                <a:latin typeface="Consolas" panose="020B0609020204030204" pitchFamily="49" charset="0"/>
              </a:rPr>
              <a:t>if(age &gt;= 16)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</a:t>
            </a:r>
            <a:r>
              <a:rPr lang="bg-BG" sz="2199" b="1" dirty="0">
                <a:latin typeface="Consolas" panose="020B0609020204030204" pitchFamily="49" charset="0"/>
              </a:rPr>
              <a:t> </a:t>
            </a:r>
            <a:r>
              <a:rPr lang="en-US" sz="2199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bg-BG" sz="2199" b="1" dirty="0">
                <a:latin typeface="Consolas" panose="020B0609020204030204" pitchFamily="49" charset="0"/>
              </a:rPr>
              <a:t>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("Ms.");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}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else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{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("Miss");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}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else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TODO: </a:t>
            </a:r>
            <a:r>
              <a:rPr lang="bg-BG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Проверете останалите обръщания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– "Mr.", "Master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}</a:t>
            </a:r>
            <a:endParaRPr lang="en-US" sz="21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2EB5D0D-6829-49A4-B7BE-A8815B377C17}"/>
              </a:ext>
            </a:extLst>
          </p:cNvPr>
          <p:cNvSpPr/>
          <p:nvPr/>
        </p:nvSpPr>
        <p:spPr>
          <a:xfrm>
            <a:off x="346647" y="6441744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https://judge.softuni.org/Contests/Practice/Index/3896#1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F084E1B-BC30-4F90-BDFE-828C532F73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547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3377</TotalTime>
  <Words>1652</Words>
  <Application>Microsoft Macintosh PowerPoint</Application>
  <PresentationFormat>Widescreen</PresentationFormat>
  <Paragraphs>377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Условни конструкции</vt:lpstr>
      <vt:lpstr>Съдържание</vt:lpstr>
      <vt:lpstr>Живот на променливата</vt:lpstr>
      <vt:lpstr>Живот на променлива</vt:lpstr>
      <vt:lpstr>Вложени условни конструкции</vt:lpstr>
      <vt:lpstr>Вложени проверки</vt:lpstr>
      <vt:lpstr>Задача: Обръщение според възраст и пол</vt:lpstr>
      <vt:lpstr>PowerPoint Presentation</vt:lpstr>
      <vt:lpstr>Решение: Обръщение според възраст и пол</vt:lpstr>
      <vt:lpstr>Задача: Квартално магазинче (1)</vt:lpstr>
      <vt:lpstr>Квартално магазинче – условие (2)</vt:lpstr>
      <vt:lpstr>PowerPoint Presentation</vt:lpstr>
      <vt:lpstr>Решение: Квартално магазинче</vt:lpstr>
      <vt:lpstr>Логически оператори</vt:lpstr>
      <vt:lpstr>Логически оператори</vt:lpstr>
      <vt:lpstr>Логическо "И"</vt:lpstr>
      <vt:lpstr>Сравнение</vt:lpstr>
      <vt:lpstr>Задача: Число в интервала</vt:lpstr>
      <vt:lpstr>Решение: Число в интервала</vt:lpstr>
      <vt:lpstr>Логическо "ИЛИ"</vt:lpstr>
      <vt:lpstr>Сравнение</vt:lpstr>
      <vt:lpstr>Задача: Билет за кино</vt:lpstr>
      <vt:lpstr>Решение: Билет за кино</vt:lpstr>
      <vt:lpstr>Логическо отрицание</vt:lpstr>
      <vt:lpstr>Задача: Невалидно число</vt:lpstr>
      <vt:lpstr>Решение: Невалидно число</vt:lpstr>
      <vt:lpstr>Приоритет на условия</vt:lpstr>
      <vt:lpstr>Приоритет на условия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Сложни проверки</dc:title>
  <dc:subject>Модул 1 - ООП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111</cp:revision>
  <dcterms:created xsi:type="dcterms:W3CDTF">2018-05-23T13:08:44Z</dcterms:created>
  <dcterms:modified xsi:type="dcterms:W3CDTF">2023-02-02T18:09:41Z</dcterms:modified>
  <cp:category>computer programming;programming;C#;програмиране;кодиране</cp:category>
</cp:coreProperties>
</file>