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74" r:id="rId2"/>
    <p:sldId id="619" r:id="rId3"/>
    <p:sldId id="592" r:id="rId4"/>
    <p:sldId id="433" r:id="rId5"/>
    <p:sldId id="483" r:id="rId6"/>
    <p:sldId id="628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636" r:id="rId15"/>
    <p:sldId id="673" r:id="rId16"/>
    <p:sldId id="653" r:id="rId17"/>
    <p:sldId id="654" r:id="rId18"/>
    <p:sldId id="655" r:id="rId19"/>
    <p:sldId id="660" r:id="rId20"/>
    <p:sldId id="661" r:id="rId21"/>
    <p:sldId id="662" r:id="rId22"/>
    <p:sldId id="663" r:id="rId23"/>
    <p:sldId id="656" r:id="rId24"/>
    <p:sldId id="657" r:id="rId25"/>
    <p:sldId id="658" r:id="rId26"/>
    <p:sldId id="659" r:id="rId27"/>
    <p:sldId id="664" r:id="rId28"/>
    <p:sldId id="665" r:id="rId29"/>
    <p:sldId id="688" r:id="rId30"/>
    <p:sldId id="666" r:id="rId31"/>
    <p:sldId id="667" r:id="rId32"/>
    <p:sldId id="668" r:id="rId33"/>
    <p:sldId id="669" r:id="rId34"/>
    <p:sldId id="670" r:id="rId35"/>
    <p:sldId id="671" r:id="rId36"/>
    <p:sldId id="672" r:id="rId37"/>
    <p:sldId id="674" r:id="rId38"/>
    <p:sldId id="681" r:id="rId39"/>
    <p:sldId id="682" r:id="rId40"/>
    <p:sldId id="683" r:id="rId41"/>
    <p:sldId id="684" r:id="rId42"/>
    <p:sldId id="685" r:id="rId43"/>
    <p:sldId id="686" r:id="rId44"/>
    <p:sldId id="687" r:id="rId45"/>
    <p:sldId id="580" r:id="rId46"/>
    <p:sldId id="504" r:id="rId47"/>
    <p:sldId id="505" r:id="rId48"/>
    <p:sldId id="50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6C8C59-5E13-48B5-A531-98F6AB9FD015}">
          <p14:sldIdLst>
            <p14:sldId id="274"/>
            <p14:sldId id="619"/>
          </p14:sldIdLst>
        </p14:section>
        <p14:section name="По-сложни for-цикли" id="{9C974183-0F4E-4053-BEA5-DFDA11F87835}">
          <p14:sldIdLst>
            <p14:sldId id="592"/>
            <p14:sldId id="433"/>
            <p14:sldId id="483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</p14:sldIdLst>
        </p14:section>
        <p14:section name="По-сложни while-цикли" id="{C4FD4BF9-7DF0-4242-8C76-EDF5C0E4AA50}">
          <p14:sldIdLst>
            <p14:sldId id="673"/>
            <p14:sldId id="653"/>
            <p14:sldId id="654"/>
            <p14:sldId id="655"/>
            <p14:sldId id="660"/>
            <p14:sldId id="661"/>
            <p14:sldId id="662"/>
            <p14:sldId id="663"/>
            <p14:sldId id="656"/>
            <p14:sldId id="657"/>
            <p14:sldId id="658"/>
            <p14:sldId id="659"/>
            <p14:sldId id="664"/>
            <p14:sldId id="665"/>
            <p14:sldId id="688"/>
            <p14:sldId id="666"/>
            <p14:sldId id="667"/>
            <p14:sldId id="668"/>
            <p14:sldId id="669"/>
            <p14:sldId id="670"/>
            <p14:sldId id="671"/>
            <p14:sldId id="672"/>
          </p14:sldIdLst>
        </p14:section>
        <p14:section name="По-сложни вложени цикли" id="{6CFFCDD4-51EB-423D-8D1A-C00B34833F20}">
          <p14:sldIdLst>
            <p14:sldId id="674"/>
            <p14:sldId id="681"/>
            <p14:sldId id="682"/>
            <p14:sldId id="683"/>
            <p14:sldId id="684"/>
            <p14:sldId id="685"/>
            <p14:sldId id="686"/>
            <p14:sldId id="687"/>
          </p14:sldIdLst>
        </p14:section>
        <p14:section name="Обобщение" id="{4A7663E7-BBBB-4BAC-8077-5D1A320598BD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2" autoAdjust="0"/>
    <p:restoredTop sz="95238" autoAdjust="0"/>
  </p:normalViewPr>
  <p:slideViewPr>
    <p:cSldViewPr showGuides="1">
      <p:cViewPr varScale="1">
        <p:scale>
          <a:sx n="100" d="100"/>
          <a:sy n="100" d="100"/>
        </p:scale>
        <p:origin x="192" y="6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97" d="100"/>
          <a:sy n="97" d="100"/>
        </p:scale>
        <p:origin x="3120" y="20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3.02.23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F7C52D-7DAE-48EE-AF4B-82B3853136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90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8FD175-E2FD-4D3E-8CBC-FF34DF111F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938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A037D6-C4E6-43D2-9844-0F9BD568D8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4504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5E4BF5-22AB-4F33-BAFF-7539964859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9288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AED3BE-6BA8-4F4A-981B-CBB353AFD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5967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9364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594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0559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38354-B696-480A-9C9C-21C1195F1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254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FC322-A821-4ED1-B86A-429BF73C1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936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81745-8575-4B7C-9CC1-85A9038DF0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231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81416F-E786-4D4A-9038-1A3D2501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34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9C5ADD-2DB4-43B0-B70D-43360D545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90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50D1B2-FDAC-4012-925C-29360A68BC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0904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A7B325-321A-4EDB-8B6A-72AF96A5D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390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332A80-7C9D-471B-A5C2-91BD54C437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9709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4363FB-3F2A-4829-B6CE-50CF84C4A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062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16F771-561B-4408-BBCE-82742CC3C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337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CCB6C3-1269-4F02-8428-D238E2B3F7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4742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7BFFFF-E31A-49CD-AE6C-9ED4C8B4ED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4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9#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9#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5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9#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9#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8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judge.softuni.org/Contests/Practice/Index/3899#9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10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11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12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0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udge.softuni.org/Contests/Practice/Index/3899#1" TargetMode="Externa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For-</a:t>
            </a:r>
            <a:r>
              <a:rPr lang="bg-BG" dirty="0"/>
              <a:t>цикъл, </a:t>
            </a:r>
            <a:r>
              <a:rPr lang="en-US" dirty="0"/>
              <a:t>While-</a:t>
            </a:r>
            <a:r>
              <a:rPr lang="bg-BG" dirty="0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цикли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 dirty="0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2529" y="591547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4" y="5368363"/>
            <a:ext cx="3174920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540" y="2661386"/>
            <a:ext cx="3174920" cy="23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Примерен вход и изход: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Задача: Лява и дясна сума </a:t>
            </a:r>
            <a:r>
              <a:rPr lang="en-US" noProof="1"/>
              <a:t>(2)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50016" y="3047760"/>
            <a:ext cx="761801" cy="222937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1615" y="4035581"/>
            <a:ext cx="2842196" cy="5315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134622" y="4149000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115482" y="3088096"/>
            <a:ext cx="851188" cy="2203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880199" y="4027447"/>
            <a:ext cx="2555126" cy="5315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8194894" y="414685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2220564" y="3589114"/>
            <a:ext cx="594952" cy="80559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233438" y="4453723"/>
            <a:ext cx="594952" cy="80559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0" y="2664000"/>
            <a:ext cx="1450782" cy="1035000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000" b="1" dirty="0">
                <a:solidFill>
                  <a:srgbClr val="FFFFFF"/>
                </a:solidFill>
              </a:rPr>
              <a:t>Лява</a:t>
            </a:r>
          </a:p>
          <a:p>
            <a:pPr algn="ctr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000" b="1" dirty="0">
                <a:solidFill>
                  <a:srgbClr val="FFFFFF"/>
                </a:solidFill>
              </a:rPr>
              <a:t>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51" y="4849091"/>
            <a:ext cx="1596380" cy="886691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600"/>
              </a:lnSpc>
            </a:pPr>
            <a:r>
              <a:rPr lang="bg-BG" sz="3000" b="1" dirty="0">
                <a:solidFill>
                  <a:srgbClr val="FFFFFF"/>
                </a:solidFill>
              </a:rPr>
              <a:t>Дясна</a:t>
            </a:r>
          </a:p>
          <a:p>
            <a:pPr algn="ctr">
              <a:lnSpc>
                <a:spcPts val="2600"/>
              </a:lnSpc>
            </a:pPr>
            <a:r>
              <a:rPr lang="bg-BG" sz="3000" b="1" dirty="0">
                <a:solidFill>
                  <a:srgbClr val="FFFFFF"/>
                </a:solidFill>
              </a:rPr>
              <a:t>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3F631CF9-0647-4095-BC89-EB5671A90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418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Решение: 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1252" y="1317310"/>
            <a:ext cx="9349495" cy="49200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499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П</a:t>
            </a:r>
            <a:r>
              <a:rPr lang="bg-BG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рочетете и пресметнете </a:t>
            </a:r>
            <a:r>
              <a:rPr lang="en-US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rightSum</a:t>
            </a:r>
            <a:endParaRPr lang="bg-BG" sz="24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5966602-1A23-4407-9D6F-BDEF6E65F39F}"/>
              </a:ext>
            </a:extLst>
          </p:cNvPr>
          <p:cNvSpPr/>
          <p:nvPr/>
        </p:nvSpPr>
        <p:spPr>
          <a:xfrm>
            <a:off x="819212" y="6371227"/>
            <a:ext cx="10553574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https://judge.softuni.org/Contests/Practice/Index/3899#2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197F04-BA7E-49FF-A86F-63C3A9684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) </a:t>
            </a:r>
            <a:r>
              <a:rPr lang="bg-BG" dirty="0"/>
              <a:t>от потребителя</a:t>
            </a:r>
          </a:p>
          <a:p>
            <a:pPr lvl="1"/>
            <a:r>
              <a:rPr lang="bg-BG" dirty="0"/>
              <a:t>Прочита последователно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bg-BG" b="1" dirty="0">
                <a:solidFill>
                  <a:schemeClr val="bg1"/>
                </a:solidFill>
              </a:rPr>
              <a:t> на брой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числа</a:t>
            </a:r>
          </a:p>
          <a:p>
            <a:pPr lvl="1"/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на числата на четни позиции </a:t>
            </a:r>
            <a:r>
              <a:rPr lang="bg-BG" dirty="0"/>
              <a:t>е равна на </a:t>
            </a:r>
            <a:r>
              <a:rPr lang="bg-BG" b="1" dirty="0">
                <a:solidFill>
                  <a:schemeClr val="bg1"/>
                </a:solidFill>
              </a:rPr>
              <a:t>сумата на числата на нечетни позиции</a:t>
            </a:r>
          </a:p>
          <a:p>
            <a:pPr lvl="1"/>
            <a:r>
              <a:rPr lang="bg-BG" dirty="0"/>
              <a:t>При равенство печата "</a:t>
            </a:r>
            <a:r>
              <a:rPr lang="en-US" b="1" dirty="0">
                <a:solidFill>
                  <a:schemeClr val="bg1"/>
                </a:solidFill>
              </a:rPr>
              <a:t>Yes</a:t>
            </a:r>
            <a:r>
              <a:rPr lang="bg-BG" dirty="0"/>
              <a:t>" и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r>
              <a:rPr lang="bg-BG" dirty="0"/>
              <a:t>; иначе печата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"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разликата</a:t>
            </a:r>
            <a:r>
              <a:rPr lang="en-US" dirty="0"/>
              <a:t> (</a:t>
            </a:r>
            <a:r>
              <a:rPr lang="bg-BG" dirty="0"/>
              <a:t>положително число).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noProof="1"/>
              <a:t>Задача: Четна / нечетна сума </a:t>
            </a:r>
            <a:r>
              <a:rPr lang="en-US" noProof="1"/>
              <a:t>(1)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F23E858-8EC9-4B6E-9F36-A95E9449D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6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Примерен вход и изход: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Задача: Четна / нечетна сума </a:t>
            </a:r>
            <a:r>
              <a:rPr lang="en-US" noProof="1"/>
              <a:t>(2) 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8502" y="2800453"/>
            <a:ext cx="761134" cy="242827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92108" y="3310128"/>
            <a:ext cx="1773004" cy="10642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77664" y="3741137"/>
            <a:ext cx="456681" cy="338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488153" y="2799000"/>
            <a:ext cx="742382" cy="2430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18769" y="3414282"/>
            <a:ext cx="1715642" cy="10642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394185" y="3741137"/>
            <a:ext cx="456681" cy="338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52694" y="3038685"/>
            <a:ext cx="742382" cy="18983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6000" y="3310128"/>
            <a:ext cx="1715642" cy="10642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12322" y="3741135"/>
            <a:ext cx="456681" cy="338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8C98C79-20BE-427D-A11F-3C7FCBE71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404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Решение: Четна / нечетна сума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086412" y="1266026"/>
            <a:ext cx="8019176" cy="50432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O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тпечатайте сумата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разликата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B0E7FE-48B0-4411-A9A1-C18543082400}"/>
              </a:ext>
            </a:extLst>
          </p:cNvPr>
          <p:cNvSpPr/>
          <p:nvPr/>
        </p:nvSpPr>
        <p:spPr>
          <a:xfrm>
            <a:off x="1163452" y="6391952"/>
            <a:ext cx="9865096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https://judge.softuni.org/Contests/Practice/Index/3899#3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2A4AFFD-9518-42C2-8209-8E4FACF20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947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C1907-F653-4841-B44D-0AD159148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14000"/>
            <a:ext cx="10961783" cy="768084"/>
          </a:xfrm>
        </p:spPr>
        <p:txBody>
          <a:bodyPr/>
          <a:lstStyle/>
          <a:p>
            <a:r>
              <a:rPr lang="bg-BG" dirty="0"/>
              <a:t>По-сложни </a:t>
            </a:r>
            <a:r>
              <a:rPr lang="en-US" dirty="0"/>
              <a:t>while-</a:t>
            </a:r>
            <a:r>
              <a:rPr lang="bg-BG" dirty="0"/>
              <a:t>цикли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399" dirty="0"/>
              <a:t>Напишете програма, която: </a:t>
            </a:r>
          </a:p>
          <a:p>
            <a:pPr lvl="1"/>
            <a:r>
              <a:rPr lang="bg-BG" sz="3199" dirty="0"/>
              <a:t>Прочита цяло число </a:t>
            </a:r>
            <a:r>
              <a:rPr lang="en-US" sz="3199" b="1" dirty="0">
                <a:solidFill>
                  <a:schemeClr val="bg1"/>
                </a:solidFill>
              </a:rPr>
              <a:t>n</a:t>
            </a:r>
            <a:endParaRPr lang="bg-BG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Отпечатва всички числа </a:t>
            </a:r>
            <a:r>
              <a:rPr lang="en-US" sz="3199" dirty="0">
                <a:solidFill>
                  <a:schemeClr val="bg1"/>
                </a:solidFill>
              </a:rPr>
              <a:t>≤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199" dirty="0"/>
              <a:t> от редицата:</a:t>
            </a:r>
            <a:r>
              <a:rPr lang="en-US" sz="3199" dirty="0"/>
              <a:t> 1, 3, 7, 15, 31, …</a:t>
            </a:r>
          </a:p>
          <a:p>
            <a:pPr lvl="1"/>
            <a:r>
              <a:rPr lang="bg-BG" sz="3199" dirty="0"/>
              <a:t>Всяко следващо число </a:t>
            </a:r>
            <a:r>
              <a:rPr lang="en-US" sz="3199" dirty="0"/>
              <a:t>e </a:t>
            </a:r>
            <a:r>
              <a:rPr lang="bg-BG" sz="3199" dirty="0"/>
              <a:t>равно на </a:t>
            </a:r>
            <a:r>
              <a:rPr lang="bg-BG" sz="3199" b="1" dirty="0"/>
              <a:t>предишното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*</a:t>
            </a:r>
            <a:r>
              <a:rPr lang="en-US" sz="3199" dirty="0"/>
              <a:t> </a:t>
            </a:r>
            <a:r>
              <a:rPr lang="bg-BG" sz="3199" dirty="0"/>
              <a:t> 2 + 1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Редица числа 2K+1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25376" y="4419342"/>
            <a:ext cx="9741251" cy="6061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+mj-lt"/>
                <a:cs typeface="Consolas" pitchFamily="49" charset="0"/>
              </a:rPr>
              <a:t>,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85E76B-0AC4-4B5C-8CE7-D141345DD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1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496218" y="1765255"/>
            <a:ext cx="2447288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k = 1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09323" y="1416696"/>
            <a:ext cx="4761" cy="3248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18847" y="2237428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496218" y="2618329"/>
            <a:ext cx="2447287" cy="1254817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k &lt;=</a:t>
            </a:r>
            <a:r>
              <a:rPr lang="bg-BG" sz="2399" dirty="0">
                <a:solidFill>
                  <a:srgbClr val="FFFFFF"/>
                </a:solidFill>
              </a:rPr>
              <a:t> </a:t>
            </a:r>
            <a:r>
              <a:rPr lang="en-GB" sz="2399" dirty="0">
                <a:solidFill>
                  <a:srgbClr val="FFFFFF"/>
                </a:solidFill>
              </a:rPr>
              <a:t>n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14085" y="3888238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496217" y="4284231"/>
            <a:ext cx="2447289" cy="6805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Print k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9801" y="4979914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496219" y="3245739"/>
            <a:ext cx="12697" cy="2445670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508914" y="836001"/>
            <a:ext cx="2434590" cy="58069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Read input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496218" y="5363689"/>
            <a:ext cx="2447287" cy="65543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3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6781622" y="2773564"/>
            <a:ext cx="776128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6943504" y="3247881"/>
            <a:ext cx="8284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7782028" y="2955390"/>
            <a:ext cx="2434590" cy="58069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End loop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699802" y="3696844"/>
            <a:ext cx="729845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128F18F1-92AE-4698-AF3F-AA34924A63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Редица числа 2K+1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63227" y="1839662"/>
            <a:ext cx="8189367" cy="36462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   Console.WriteLine(k);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0379" y="2619001"/>
            <a:ext cx="3880621" cy="1028600"/>
          </a:xfrm>
          <a:prstGeom prst="wedgeRoundRectCallout">
            <a:avLst>
              <a:gd name="adj1" fmla="val -61199"/>
              <a:gd name="adj2" fmla="val -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 докато е в сила условието </a:t>
            </a:r>
            <a:r>
              <a:rPr lang="en-US" sz="2800" b="1" noProof="1">
                <a:solidFill>
                  <a:srgbClr val="FFFFFF"/>
                </a:solidFill>
              </a:rPr>
              <a:t>k</a:t>
            </a:r>
            <a:r>
              <a:rPr lang="en-US" sz="2800" b="1" dirty="0">
                <a:solidFill>
                  <a:srgbClr val="FFFFFF"/>
                </a:solidFill>
              </a:rPr>
              <a:t> ≤ 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E58806E-0D81-4AA7-AC90-FD8CB0667A44}"/>
              </a:ext>
            </a:extLst>
          </p:cNvPr>
          <p:cNvSpPr/>
          <p:nvPr/>
        </p:nvSpPr>
        <p:spPr>
          <a:xfrm>
            <a:off x="507350" y="6291613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en-US" sz="2000" dirty="0"/>
              <a:t> </a:t>
            </a:r>
            <a:r>
              <a:rPr lang="bg-BG" sz="2000" dirty="0"/>
              <a:t>си в </a:t>
            </a:r>
            <a:r>
              <a:rPr lang="en-US" sz="2000" dirty="0"/>
              <a:t>Judge: </a:t>
            </a:r>
            <a:r>
              <a:rPr lang="en-US" sz="2000" dirty="0">
                <a:hlinkClick r:id="rId2"/>
              </a:rPr>
              <a:t>https://judge.softuni.org/Contests/Practice/Index/3899#5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73F7B3-397E-45DD-BCBE-073A3C58C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132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8292147" cy="5527326"/>
          </a:xfrm>
        </p:spPr>
        <p:txBody>
          <a:bodyPr>
            <a:normAutofit/>
          </a:bodyPr>
          <a:lstStyle/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1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199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1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199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68432" y="4566448"/>
            <a:ext cx="922781" cy="18049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4001" y="5183833"/>
            <a:ext cx="792173" cy="5702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26254" y="5316585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56000" y="4469695"/>
            <a:ext cx="914161" cy="20222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05154" y="5183833"/>
            <a:ext cx="792173" cy="5702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05202" y="5316585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48909" y="4399612"/>
            <a:ext cx="914161" cy="209233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53430" y="5180843"/>
            <a:ext cx="792173" cy="5762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564555" y="5316585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6D748AC1-4A1F-4D7F-89B2-1A8352A83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438029"/>
            <a:ext cx="966870" cy="1232999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A03C9C7D-81B8-4BFF-A97B-8F7DC6942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66" y="2661506"/>
            <a:ext cx="597353" cy="89220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FF3B166F-A078-416F-8E22-665F4CAAF8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401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503090"/>
            <a:ext cx="10506210" cy="5354910"/>
          </a:xfrm>
        </p:spPr>
        <p:txBody>
          <a:bodyPr>
            <a:normAutofit/>
          </a:bodyPr>
          <a:lstStyle/>
          <a:p>
            <a:r>
              <a:rPr lang="en-US" sz="3399" dirty="0"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Цикли с обратна стъпка</a:t>
            </a:r>
          </a:p>
          <a:p>
            <a:r>
              <a:rPr lang="en-US" sz="3399" dirty="0"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Прекъсване на вложени цикли – </a:t>
            </a:r>
            <a:r>
              <a:rPr lang="en-US" sz="3199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93F898-4B2E-4244-8B57-AC60CE618B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54733" y="1235926"/>
            <a:ext cx="6029403" cy="48923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int max = int.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MinValue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(input != "Stop") 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</a:rPr>
              <a:t>int num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int.Parse(input);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if (num &gt; max)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Console.WriteLine(max);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2AA472-5F66-4275-BEB9-8AC089F757D4}"/>
              </a:ext>
            </a:extLst>
          </p:cNvPr>
          <p:cNvSpPr/>
          <p:nvPr/>
        </p:nvSpPr>
        <p:spPr>
          <a:xfrm>
            <a:off x="507349" y="6380821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си в </a:t>
            </a:r>
            <a:r>
              <a:rPr lang="en-US" sz="2000" dirty="0"/>
              <a:t>Judge: </a:t>
            </a:r>
            <a:r>
              <a:rPr lang="en-US" sz="2000" dirty="0">
                <a:hlinkClick r:id="rId3"/>
              </a:rPr>
              <a:t>https://judge.softuni.org/Contests/Practice/Index/3899#6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1D9C692-0875-4D32-9B3D-3639B60ED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066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707"/>
            <a:ext cx="8013927" cy="5527326"/>
          </a:xfrm>
        </p:spPr>
        <p:txBody>
          <a:bodyPr>
            <a:normAutofit/>
          </a:bodyPr>
          <a:lstStyle/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1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199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1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199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Най-малко число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9601" y="5304568"/>
            <a:ext cx="788551" cy="49177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48625" y="5304568"/>
            <a:ext cx="792173" cy="49177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2612" y="5355948"/>
            <a:ext cx="430775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99573" y="5245173"/>
            <a:ext cx="780719" cy="4917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6657" y="5329249"/>
            <a:ext cx="40867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345" y="5374702"/>
            <a:ext cx="40084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483" y="2494856"/>
            <a:ext cx="773542" cy="1238865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933" y="1542605"/>
            <a:ext cx="891038" cy="1279002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99" y="4609483"/>
            <a:ext cx="922781" cy="18049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367" y="4512730"/>
            <a:ext cx="914161" cy="20222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276" y="4442647"/>
            <a:ext cx="914161" cy="209233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E052EBA-9CA9-41D6-9C33-D1B7190F8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0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Най-малко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0999" y="1839755"/>
            <a:ext cx="8910000" cy="35394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3200" b="1" noProof="1">
                <a:latin typeface="Consolas" pitchFamily="49" charset="0"/>
                <a:cs typeface="Consolas" pitchFamily="49" charset="0"/>
              </a:rPr>
              <a:t>int min = int.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MaxValue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(input != "Stop") 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Използвайте логика,</a:t>
            </a:r>
            <a:b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подобна на тази от миналата задача</a:t>
            </a:r>
            <a:endParaRPr lang="en-US" sz="3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4C6264-B3FD-471A-B158-9D4F1F3F984C}"/>
              </a:ext>
            </a:extLst>
          </p:cNvPr>
          <p:cNvSpPr/>
          <p:nvPr/>
        </p:nvSpPr>
        <p:spPr>
          <a:xfrm>
            <a:off x="507348" y="6255390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си в </a:t>
            </a:r>
            <a:r>
              <a:rPr lang="en-US" sz="2000" dirty="0"/>
              <a:t>Judge: </a:t>
            </a:r>
            <a:r>
              <a:rPr lang="en-US" sz="2000" dirty="0">
                <a:hlinkClick r:id="rId3"/>
              </a:rPr>
              <a:t>https://judge.softuni.org/Contests/Practice/Index/3899#7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61040B1-84AB-47FE-9144-5E39D4F55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17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</a:t>
            </a:r>
            <a:r>
              <a:rPr lang="en-US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n</a:t>
            </a:r>
            <a:r>
              <a:rPr lang="en-US" dirty="0"/>
              <a:t> –</a:t>
            </a:r>
            <a:r>
              <a:rPr lang="bg-BG" dirty="0"/>
              <a:t> на</a:t>
            </a:r>
            <a:r>
              <a:rPr lang="en-US" dirty="0"/>
              <a:t> </a:t>
            </a:r>
            <a:r>
              <a:rPr lang="bg-BG" dirty="0"/>
              <a:t>брой числа, които представляват вноски по банкова сметка</a:t>
            </a:r>
            <a:r>
              <a:rPr lang="en-US" dirty="0"/>
              <a:t> </a:t>
            </a:r>
            <a:r>
              <a:rPr lang="bg-BG" dirty="0"/>
              <a:t>до получаване на командата </a:t>
            </a:r>
            <a:r>
              <a:rPr lang="en-US" dirty="0"/>
              <a:t>"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NoMoreMoney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При всяка вноска принтира:</a:t>
            </a:r>
            <a:r>
              <a:rPr lang="en-US" dirty="0"/>
              <a:t> 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99" b="1" dirty="0">
                <a:solidFill>
                  <a:schemeClr val="bg1"/>
                </a:solidFill>
              </a:rPr>
              <a:t>{</a:t>
            </a:r>
            <a:r>
              <a:rPr lang="bg-BG" sz="3499" b="1" dirty="0">
                <a:solidFill>
                  <a:schemeClr val="bg1"/>
                </a:solidFill>
              </a:rPr>
              <a:t>сумата</a:t>
            </a:r>
            <a:r>
              <a:rPr lang="en-US" sz="3499" b="1" dirty="0">
                <a:solidFill>
                  <a:schemeClr val="bg1"/>
                </a:solidFill>
              </a:rPr>
              <a:t>}</a:t>
            </a:r>
            <a:r>
              <a:rPr lang="en-US" dirty="0"/>
              <a:t>“</a:t>
            </a:r>
          </a:p>
          <a:p>
            <a:pPr lvl="1"/>
            <a:r>
              <a:rPr lang="bg-BG" dirty="0"/>
              <a:t>Ако се въведе отрицателно число да се изпише</a:t>
            </a:r>
            <a:r>
              <a:rPr lang="en-US" dirty="0"/>
              <a:t> 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 и програмата да приключи </a:t>
            </a:r>
          </a:p>
          <a:p>
            <a:pPr lvl="1"/>
            <a:r>
              <a:rPr lang="bg-BG" dirty="0"/>
              <a:t>Накрая на програмата трябва да се изпише:</a:t>
            </a:r>
            <a:r>
              <a:rPr lang="en-US" dirty="0"/>
              <a:t> </a:t>
            </a:r>
            <a:r>
              <a:rPr lang="bg-BG" dirty="0"/>
              <a:t>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3499" b="1" dirty="0">
                <a:solidFill>
                  <a:schemeClr val="bg1"/>
                </a:solidFill>
              </a:rPr>
              <a:t>{</a:t>
            </a:r>
            <a:r>
              <a:rPr lang="bg-BG" sz="3499" b="1" dirty="0">
                <a:solidFill>
                  <a:schemeClr val="bg1"/>
                </a:solidFill>
              </a:rPr>
              <a:t>общата сума в сметката</a:t>
            </a:r>
            <a:r>
              <a:rPr lang="en-US" sz="3499" b="1" dirty="0">
                <a:solidFill>
                  <a:schemeClr val="bg1"/>
                </a:solidFill>
              </a:rPr>
              <a:t>}</a:t>
            </a:r>
            <a:r>
              <a:rPr lang="bg-BG" dirty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Баланс на сметка </a:t>
            </a:r>
            <a:r>
              <a:rPr lang="en-US" dirty="0"/>
              <a:t>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EBB2D8-4A92-46B4-A939-F6934471B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3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Баланс на сметка (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8B79259-3B63-49B6-A704-8109E8DBD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492" y="2214317"/>
            <a:ext cx="2197539" cy="162810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68EA615-DE0A-44FE-82DC-AC72608D0C87}"/>
              </a:ext>
            </a:extLst>
          </p:cNvPr>
          <p:cNvSpPr/>
          <p:nvPr/>
        </p:nvSpPr>
        <p:spPr>
          <a:xfrm>
            <a:off x="4414593" y="2852093"/>
            <a:ext cx="462346" cy="35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9EB1710-CB09-4E16-A0E2-3A486A39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501" y="2218834"/>
            <a:ext cx="4035748" cy="16281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E56437E-F6DA-4DAD-9626-50C6DF1D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81" y="4378688"/>
            <a:ext cx="1317749" cy="14880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id="{E7993178-F2DA-42D4-A38D-A48F4CDD11E4}"/>
              </a:ext>
            </a:extLst>
          </p:cNvPr>
          <p:cNvSpPr/>
          <p:nvPr/>
        </p:nvSpPr>
        <p:spPr>
          <a:xfrm>
            <a:off x="4414593" y="4946451"/>
            <a:ext cx="462346" cy="35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24F7F13-11D1-44B5-A78B-519442D0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501" y="4308674"/>
            <a:ext cx="4035748" cy="16281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A4DEEF5-519E-40E0-94DD-504B839B2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237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860180" y="562101"/>
            <a:ext cx="2302345" cy="533261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Read input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9043" y="1095362"/>
            <a:ext cx="2308" cy="327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3298" y="1422677"/>
            <a:ext cx="2111488" cy="76180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balance = 0.0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9043" y="2184480"/>
            <a:ext cx="2309" cy="3321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366" y="2516662"/>
            <a:ext cx="2209605" cy="1120180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input !=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53" y="3636844"/>
            <a:ext cx="9630" cy="3631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339" y="3076752"/>
            <a:ext cx="11032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97" y="3421942"/>
            <a:ext cx="891741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1999" dirty="0"/>
          </a:p>
        </p:txBody>
      </p:sp>
      <p:sp>
        <p:nvSpPr>
          <p:cNvPr id="23" name="TextBox 22"/>
          <p:cNvSpPr txBox="1"/>
          <p:nvPr/>
        </p:nvSpPr>
        <p:spPr>
          <a:xfrm>
            <a:off x="7007824" y="2645487"/>
            <a:ext cx="776128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3043" y="3999952"/>
            <a:ext cx="2555881" cy="685621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Read amount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81" y="4685573"/>
            <a:ext cx="15962" cy="3428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366" y="5028382"/>
            <a:ext cx="2251159" cy="1280938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amount &lt; 0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4784" y="5200437"/>
            <a:ext cx="761802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8343" y="5668851"/>
            <a:ext cx="7330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700" y="5223183"/>
            <a:ext cx="725358" cy="5074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799" dirty="0"/>
              <a:t>false</a:t>
            </a:r>
            <a:endParaRPr lang="en-US" sz="1799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6647" y="5083560"/>
            <a:ext cx="2344070" cy="1170584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37630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399" dirty="0">
                    <a:solidFill>
                      <a:srgbClr val="FFFFFF"/>
                    </a:solidFill>
                  </a:rPr>
                  <a:t>print message,</a:t>
                </a:r>
                <a:endParaRPr lang="en-US" sz="2399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19503"/>
              <a:ext cx="2344681" cy="707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increase balance,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6621" y="3168817"/>
            <a:ext cx="2006806" cy="182268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3892" y="2733942"/>
            <a:ext cx="2507077" cy="685621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Print output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524" y="3419563"/>
            <a:ext cx="2054908" cy="224928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6">
            <a:extLst>
              <a:ext uri="{FF2B5EF4-FFF2-40B4-BE49-F238E27FC236}">
                <a16:creationId xmlns:a16="http://schemas.microsoft.com/office/drawing/2014/main" id="{4B7E2D91-1C6E-4DA1-AF37-88FA028978EE}"/>
              </a:ext>
            </a:extLst>
          </p:cNvPr>
          <p:cNvSpPr/>
          <p:nvPr/>
        </p:nvSpPr>
        <p:spPr>
          <a:xfrm>
            <a:off x="2655513" y="5758333"/>
            <a:ext cx="843281" cy="461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input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B8EB0DBB-D760-4AB5-8E7D-26A94FBC27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Баланс на сметка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26877" y="1179000"/>
            <a:ext cx="10338247" cy="5031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(input != "NoMoreMoney")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double amount = double.Parse(input);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(amount &lt; 0) { 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изхода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излезте от цикъла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Console.WriteLine($"Increase: {amount:F2}");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Console.WriteLine($"Total: {balance:F2}");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C46A0B-A3C7-4086-885A-B5F24B991BF8}"/>
              </a:ext>
            </a:extLst>
          </p:cNvPr>
          <p:cNvSpPr/>
          <p:nvPr/>
        </p:nvSpPr>
        <p:spPr>
          <a:xfrm>
            <a:off x="88180" y="6357140"/>
            <a:ext cx="1201564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en-US" sz="2000" dirty="0"/>
              <a:t> </a:t>
            </a:r>
            <a:r>
              <a:rPr lang="bg-BG" sz="2000" dirty="0"/>
              <a:t>си в </a:t>
            </a:r>
            <a:r>
              <a:rPr lang="en-US" sz="2000" dirty="0"/>
              <a:t>Judge: </a:t>
            </a:r>
            <a:r>
              <a:rPr lang="en-US" sz="2000" dirty="0">
                <a:hlinkClick r:id="rId2"/>
              </a:rPr>
              <a:t>https://judge.softuni.org/Contests/Practice/Index/3899#8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A20EF0E-C05B-4FE5-B78B-D3BBDD683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01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Оператор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sz="3199" dirty="0"/>
              <a:t>– </a:t>
            </a:r>
            <a:r>
              <a:rPr lang="bg-BG" sz="3199" dirty="0"/>
              <a:t>преминава към следващата итерация на цикъла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71000" y="1899000"/>
            <a:ext cx="4803315" cy="449236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int i = 0;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sz="2599" dirty="0"/>
              <a:t> 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(i &lt; 10)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if (i % 2 == 0)</a:t>
            </a:r>
          </a:p>
          <a:p>
            <a:r>
              <a:rPr lang="nn-NO" sz="2599" b="1" dirty="0">
                <a:latin typeface="Consolas" pitchFamily="49" charset="0"/>
                <a:cs typeface="Consolas" pitchFamily="49" charset="0"/>
              </a:rPr>
              <a:t>  {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r>
              <a:rPr lang="nn-NO" sz="2599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Console.WriteLine(i);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363893" y="3934080"/>
            <a:ext cx="561828" cy="422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ADCF0BF-03F0-4FA0-B563-435B6E44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01" y="2659646"/>
            <a:ext cx="2399716" cy="2971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337AF28-3C8F-4D68-8004-0811DEB43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943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0" y="1229038"/>
            <a:ext cx="12059467" cy="5426462"/>
          </a:xfrm>
        </p:spPr>
        <p:txBody>
          <a:bodyPr>
            <a:normAutofit/>
          </a:bodyPr>
          <a:lstStyle/>
          <a:p>
            <a:pPr latinLnBrk="0"/>
            <a:r>
              <a:rPr lang="bg-BG" sz="3499" dirty="0"/>
              <a:t>Напишете програма, която: </a:t>
            </a:r>
          </a:p>
          <a:p>
            <a:pPr lvl="1" latinLnBrk="0"/>
            <a:r>
              <a:rPr lang="bg-BG" sz="3299" dirty="0"/>
              <a:t>Изчислява </a:t>
            </a:r>
            <a:r>
              <a:rPr lang="bg-BG" sz="3299" b="1" dirty="0">
                <a:solidFill>
                  <a:schemeClr val="bg1"/>
                </a:solidFill>
              </a:rPr>
              <a:t>средната оценка </a:t>
            </a:r>
            <a:r>
              <a:rPr lang="bg-BG" sz="3299" dirty="0"/>
              <a:t>на ученик от цялото му обучение</a:t>
            </a:r>
          </a:p>
          <a:p>
            <a:pPr lvl="1" latinLnBrk="0"/>
            <a:r>
              <a:rPr lang="bg-BG" sz="3299" dirty="0"/>
              <a:t>Ако годишната му оценка е</a:t>
            </a:r>
            <a:r>
              <a:rPr lang="en-US" sz="3299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999" dirty="0"/>
              <a:t>,</a:t>
            </a:r>
            <a:r>
              <a:rPr lang="en-US" sz="2999" dirty="0"/>
              <a:t> </a:t>
            </a:r>
            <a:r>
              <a:rPr lang="bg-BG" sz="2999" dirty="0"/>
              <a:t>ученикът преминава в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999" dirty="0"/>
              <a:t>, той ще повтори класа</a:t>
            </a:r>
          </a:p>
          <a:p>
            <a:pPr lvl="1" latinLnBrk="0"/>
            <a:endParaRPr lang="en-US" sz="2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Завършване (1)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22036D-DB18-4A39-8AB8-93B785437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585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1556" y="1377538"/>
            <a:ext cx="12059467" cy="5426462"/>
          </a:xfrm>
        </p:spPr>
        <p:txBody>
          <a:bodyPr>
            <a:normAutofit/>
          </a:bodyPr>
          <a:lstStyle/>
          <a:p>
            <a:pPr lvl="1"/>
            <a:r>
              <a:rPr lang="bg-BG" sz="3299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895217" lvl="2" indent="0">
              <a:buNone/>
            </a:pPr>
            <a:r>
              <a:rPr lang="bg-BG" sz="2900" dirty="0"/>
              <a:t>"</a:t>
            </a:r>
            <a:r>
              <a:rPr lang="bg-BG" sz="2900" dirty="0">
                <a:solidFill>
                  <a:schemeClr val="bg1"/>
                </a:solidFill>
              </a:rPr>
              <a:t>{име на ученика} </a:t>
            </a:r>
            <a:r>
              <a:rPr lang="en-US" sz="2900" b="1" dirty="0">
                <a:solidFill>
                  <a:schemeClr val="bg1"/>
                </a:solidFill>
              </a:rPr>
              <a:t>has been excluded at 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класа, в който е бил изключен} </a:t>
            </a:r>
            <a:r>
              <a:rPr lang="en-US" sz="2900" b="1" dirty="0">
                <a:solidFill>
                  <a:schemeClr val="bg1"/>
                </a:solidFill>
              </a:rPr>
              <a:t>grade</a:t>
            </a:r>
            <a:r>
              <a:rPr lang="en-US" sz="2900" dirty="0"/>
              <a:t>"</a:t>
            </a:r>
          </a:p>
          <a:p>
            <a:pPr lvl="1"/>
            <a:r>
              <a:rPr lang="bg-BG" sz="3299" dirty="0"/>
              <a:t>При </a:t>
            </a:r>
            <a:r>
              <a:rPr lang="bg-BG" sz="3299" b="1" dirty="0">
                <a:solidFill>
                  <a:schemeClr val="bg1"/>
                </a:solidFill>
              </a:rPr>
              <a:t>завършване</a:t>
            </a:r>
            <a:r>
              <a:rPr lang="bg-BG" sz="3299" dirty="0"/>
              <a:t> да се отпечата</a:t>
            </a:r>
            <a:r>
              <a:rPr lang="bg-BG" sz="2799" dirty="0"/>
              <a:t>:</a:t>
            </a:r>
          </a:p>
          <a:p>
            <a:pPr marL="830212" lvl="2" indent="0">
              <a:buNone/>
            </a:pPr>
            <a:r>
              <a:rPr lang="bg-BG" sz="2900" dirty="0"/>
              <a:t>"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име на ученика</a:t>
            </a:r>
            <a:r>
              <a:rPr lang="en-US" sz="2900" dirty="0">
                <a:solidFill>
                  <a:schemeClr val="bg1"/>
                </a:solidFill>
              </a:rPr>
              <a:t>}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90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900" b="1" dirty="0">
                <a:solidFill>
                  <a:schemeClr val="bg1"/>
                </a:solidFill>
              </a:rPr>
              <a:t>: 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средната оценка от цялото обучение</a:t>
            </a:r>
            <a:r>
              <a:rPr lang="en-US" sz="2900" dirty="0">
                <a:solidFill>
                  <a:schemeClr val="bg1"/>
                </a:solidFill>
              </a:rPr>
              <a:t>}</a:t>
            </a:r>
            <a:r>
              <a:rPr lang="bg-BG" sz="2900" dirty="0"/>
              <a:t>"</a:t>
            </a:r>
          </a:p>
          <a:p>
            <a:pPr lvl="1" latinLnBrk="0"/>
            <a:endParaRPr lang="en-US" sz="2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Завършване (2)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22036D-DB18-4A39-8AB8-93B785437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2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sz="5400" dirty="0">
                <a:latin typeface="Calibri" panose="020F0502020204030204" pitchFamily="34" charset="0"/>
                <a:cs typeface="Calibri" panose="020F0502020204030204" pitchFamily="34" charset="0"/>
              </a:rPr>
              <a:t>По-сложни </a:t>
            </a:r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5400" b="1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9C9EF-9884-CAD4-94D7-C55EC071D8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Завършване (3)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60256" y="1524496"/>
            <a:ext cx="1142702" cy="47993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399" b="1" dirty="0"/>
              <a:t>Gosho</a:t>
            </a:r>
          </a:p>
          <a:p>
            <a:r>
              <a:rPr lang="en-US" sz="2399" b="1" dirty="0"/>
              <a:t>5</a:t>
            </a:r>
          </a:p>
          <a:p>
            <a:r>
              <a:rPr lang="en-US" sz="2399" b="1" dirty="0"/>
              <a:t>5.5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5.43</a:t>
            </a:r>
          </a:p>
          <a:p>
            <a:r>
              <a:rPr lang="en-US" sz="2399" b="1" dirty="0"/>
              <a:t>5.5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5.55</a:t>
            </a:r>
          </a:p>
          <a:p>
            <a:r>
              <a:rPr lang="en-US" sz="2399" b="1" dirty="0"/>
              <a:t>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5.43</a:t>
            </a:r>
          </a:p>
          <a:p>
            <a:r>
              <a:rPr lang="en-US" sz="2399" b="1" dirty="0"/>
              <a:t>5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5903" y="3771809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25929" y="3431413"/>
            <a:ext cx="3580467" cy="9940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50" y="1982309"/>
            <a:ext cx="1142702" cy="3883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83102" y="377180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0633" y="3431413"/>
            <a:ext cx="3580467" cy="9940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58BEA26-071E-41E9-A20E-6C040B8AE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513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Завършване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6000" y="1212606"/>
            <a:ext cx="10778442" cy="516872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grades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excluded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(grades &lt;= 12)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double grade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if (grade &lt; 4.00)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Инкрементирайте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excluded count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 прекъснете цикъла,</a:t>
            </a:r>
            <a:b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ако стойността е повече от 1</a:t>
            </a:r>
            <a:endParaRPr lang="en-US" sz="21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оценката към сумата и увеличете броя на оценките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double average = sum / 12;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изхода</a:t>
            </a:r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6684" y="956907"/>
            <a:ext cx="2503316" cy="23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D90A5ECE-915A-48F0-9755-6BD9DCE1D6E6}"/>
              </a:ext>
            </a:extLst>
          </p:cNvPr>
          <p:cNvSpPr/>
          <p:nvPr/>
        </p:nvSpPr>
        <p:spPr>
          <a:xfrm>
            <a:off x="800455" y="6437037"/>
            <a:ext cx="10242824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4"/>
              </a:rPr>
              <a:t>https://judge.softuni.org/Contests/Practice/Index/3899#9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9878FD0-4D8A-499D-8FC3-BD9B19F81C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399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/>
              <a:t>Прочита </a:t>
            </a:r>
            <a:r>
              <a:rPr lang="bg-BG" sz="3199" dirty="0">
                <a:latin typeface="+mj-lt"/>
              </a:rPr>
              <a:t>3 цели </a:t>
            </a:r>
            <a:r>
              <a:rPr lang="bg-BG" sz="3199" dirty="0"/>
              <a:t>числа – </a:t>
            </a:r>
            <a:r>
              <a:rPr lang="bg-BG" sz="3199" dirty="0">
                <a:latin typeface="+mj-lt"/>
              </a:rPr>
              <a:t>широчина, дължина, височина</a:t>
            </a:r>
            <a:endParaRPr lang="en-US" sz="3199" dirty="0">
              <a:latin typeface="+mj-lt"/>
            </a:endParaRPr>
          </a:p>
          <a:p>
            <a:pPr lvl="1" latinLnBrk="0">
              <a:lnSpc>
                <a:spcPct val="100000"/>
              </a:lnSpc>
            </a:pPr>
            <a:r>
              <a:rPr lang="bg-BG" sz="3199" dirty="0">
                <a:latin typeface="+mj-lt"/>
              </a:rPr>
              <a:t>Прочита брой кашони до получаване на команда </a:t>
            </a:r>
            <a:r>
              <a:rPr lang="en-US" sz="3199" dirty="0">
                <a:latin typeface="+mj-lt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199" dirty="0">
                <a:latin typeface="+mj-lt"/>
              </a:rPr>
              <a:t>"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 latinLnBrk="0">
              <a:lnSpc>
                <a:spcPct val="100000"/>
              </a:lnSpc>
            </a:pPr>
            <a:r>
              <a:rPr lang="bg-BG" sz="2999" dirty="0">
                <a:latin typeface="+mj-lt"/>
              </a:rPr>
              <a:t>1 кашон е с размери 1м </a:t>
            </a:r>
            <a:r>
              <a:rPr lang="en-US" sz="2999" dirty="0">
                <a:latin typeface="+mj-lt"/>
              </a:rPr>
              <a:t>x 1</a:t>
            </a:r>
            <a:r>
              <a:rPr lang="bg-BG" sz="2999" dirty="0">
                <a:latin typeface="+mj-lt"/>
              </a:rPr>
              <a:t>м </a:t>
            </a:r>
            <a:r>
              <a:rPr lang="en-US" sz="2999" dirty="0">
                <a:latin typeface="+mj-lt"/>
              </a:rPr>
              <a:t>x 1</a:t>
            </a:r>
            <a:r>
              <a:rPr lang="bg-BG" sz="2999" dirty="0">
                <a:latin typeface="+mj-lt"/>
              </a:rPr>
              <a:t>м</a:t>
            </a:r>
            <a:endParaRPr lang="en-US" sz="2999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Преместване (1)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F75710F-89F0-4A42-9673-C250EDCE2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35" y="5104963"/>
            <a:ext cx="1244812" cy="1036928"/>
          </a:xfrm>
          <a:prstGeom prst="rect">
            <a:avLst/>
          </a:prstGeom>
        </p:spPr>
      </p:pic>
      <p:sp>
        <p:nvSpPr>
          <p:cNvPr id="12" name="Arrow: Right 3">
            <a:extLst>
              <a:ext uri="{FF2B5EF4-FFF2-40B4-BE49-F238E27FC236}">
                <a16:creationId xmlns:a16="http://schemas.microsoft.com/office/drawing/2014/main" id="{979A6226-32F2-4398-B35A-37181C25E8EE}"/>
              </a:ext>
            </a:extLst>
          </p:cNvPr>
          <p:cNvSpPr/>
          <p:nvPr/>
        </p:nvSpPr>
        <p:spPr>
          <a:xfrm>
            <a:off x="9524108" y="5360082"/>
            <a:ext cx="417935" cy="27814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0CFC57CE-87AB-45BC-93D6-1EDFCAE3F9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66" y="5665910"/>
            <a:ext cx="682917" cy="568871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6835477F-E4F7-4C24-9EE5-1CCC36E0A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279" y="4635314"/>
            <a:ext cx="1599783" cy="1599783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E12B61E-18F6-429A-8F0D-57090585E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679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399" dirty="0">
                <a:latin typeface="+mj-lt"/>
              </a:rPr>
              <a:t>Ако помещението 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3399" dirty="0">
                <a:latin typeface="+mj-lt"/>
              </a:rPr>
              <a:t>да събере кашоните, трябва да се принтира:</a:t>
            </a:r>
          </a:p>
          <a:p>
            <a:pPr lvl="1" latinLnBrk="0">
              <a:lnSpc>
                <a:spcPct val="100000"/>
              </a:lnSpc>
            </a:pPr>
            <a:r>
              <a:rPr lang="en-GB" sz="2999" b="1" dirty="0">
                <a:latin typeface="Consolas" panose="020B0609020204030204" pitchFamily="49" charset="0"/>
              </a:rPr>
              <a:t>"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free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space!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You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need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999" b="1" dirty="0">
                <a:solidFill>
                  <a:schemeClr val="bg1"/>
                </a:solidFill>
              </a:rPr>
              <a:t>{брой недостигащи куб.метри}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999" b="1" dirty="0">
                <a:solidFill>
                  <a:schemeClr val="bg1"/>
                </a:solidFill>
                <a:latin typeface="+mj-lt"/>
              </a:rPr>
            </a:b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Cubic meters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sz="3399" b="1" dirty="0">
                <a:latin typeface="+mj-lt"/>
              </a:rPr>
              <a:t>"</a:t>
            </a:r>
            <a:endParaRPr lang="en-US" sz="3399" b="1" dirty="0">
              <a:latin typeface="+mj-lt"/>
            </a:endParaRPr>
          </a:p>
          <a:p>
            <a:pPr latinLnBrk="0">
              <a:lnSpc>
                <a:spcPct val="100000"/>
              </a:lnSpc>
            </a:pPr>
            <a:r>
              <a:rPr lang="bg-BG" sz="3399" dirty="0">
                <a:latin typeface="+mj-lt"/>
              </a:rPr>
              <a:t>При получаване на </a:t>
            </a:r>
            <a:r>
              <a:rPr lang="bg-BG" sz="3399" dirty="0">
                <a:latin typeface="Consolas" panose="020B0609020204030204" pitchFamily="49" charset="0"/>
              </a:rPr>
              <a:t>команда</a:t>
            </a:r>
            <a:r>
              <a:rPr lang="bg-BG" sz="3399" dirty="0">
                <a:latin typeface="+mj-lt"/>
              </a:rPr>
              <a:t> </a:t>
            </a:r>
            <a:r>
              <a:rPr lang="en-US" sz="3399" dirty="0">
                <a:latin typeface="Consolas" panose="020B0609020204030204" pitchFamily="49" charset="0"/>
              </a:rPr>
              <a:t>"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399" dirty="0">
                <a:latin typeface="+mj-lt"/>
              </a:rPr>
              <a:t>" </a:t>
            </a:r>
            <a:r>
              <a:rPr lang="bg-BG" sz="3399" dirty="0">
                <a:latin typeface="+mj-lt"/>
              </a:rPr>
              <a:t>и налично свободно място</a:t>
            </a:r>
            <a:r>
              <a:rPr lang="en-US" sz="3399" dirty="0">
                <a:latin typeface="+mj-lt"/>
              </a:rPr>
              <a:t>:</a:t>
            </a:r>
          </a:p>
          <a:p>
            <a:pPr lvl="1" latinLnBrk="0">
              <a:lnSpc>
                <a:spcPct val="100000"/>
              </a:lnSpc>
            </a:pPr>
            <a:r>
              <a:rPr lang="bg-BG" sz="3399" b="1" dirty="0">
                <a:latin typeface="+mj-lt"/>
              </a:rPr>
              <a:t>"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bg-BG" sz="2999" b="1" dirty="0">
                <a:solidFill>
                  <a:schemeClr val="bg1"/>
                </a:solidFill>
              </a:rPr>
              <a:t>брой свободни куб. метри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Cubic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meters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sz="3399" b="1" dirty="0">
                <a:latin typeface="+mj-lt"/>
              </a:rPr>
              <a:t>"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Преместване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C786AF-828B-4315-956C-AA9B34E7F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582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Преместване (3)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30" y="5250908"/>
            <a:ext cx="9120598" cy="534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5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9918" y="5401843"/>
            <a:ext cx="318962" cy="23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72" y="4733661"/>
            <a:ext cx="955636" cy="16923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599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30" y="2927797"/>
            <a:ext cx="4156365" cy="534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b="1" dirty="0">
                <a:latin typeface="Consolas" panose="020B0609020204030204" pitchFamily="49" charset="0"/>
              </a:rPr>
              <a:t>10 Cubic meters left.</a:t>
            </a:r>
            <a:endParaRPr lang="bg-BG" sz="25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72" y="2041314"/>
            <a:ext cx="955636" cy="249234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599" b="1" dirty="0">
                <a:latin typeface="Consolas" panose="020B0609020204030204" pitchFamily="49" charset="0"/>
              </a:rPr>
              <a:t>10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1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2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4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6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Done</a:t>
            </a:r>
            <a:endParaRPr lang="en-US" sz="2599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73" y="1764092"/>
            <a:ext cx="2781323" cy="278132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4038" y="3078732"/>
            <a:ext cx="318962" cy="23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89696B3-EBC1-4B17-84E4-0823D8313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14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Преместване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66032" y="1560173"/>
            <a:ext cx="8383756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width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Прочетете дължината и височината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bool hasVolume = true;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(!(command ==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box = int.Parse(command);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357B80-DCE9-4667-BB59-E2168BD87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4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Преместване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35865" y="1282148"/>
            <a:ext cx="9320271" cy="50026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…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(volume &lt; 0) 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command = Console.ReadLine();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3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Console.WriteLine("{0} Cubic meters left.", volume);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Console.WriteLine("No more free space! You need {0}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29" y="3783474"/>
            <a:ext cx="3408687" cy="990342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817" y="2752072"/>
            <a:ext cx="3231183" cy="601823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Цикълът прекъсва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F0A42C8-7EAB-4FDE-AE77-AC4E6EC65F1F}"/>
              </a:ext>
            </a:extLst>
          </p:cNvPr>
          <p:cNvSpPr/>
          <p:nvPr/>
        </p:nvSpPr>
        <p:spPr>
          <a:xfrm>
            <a:off x="1055441" y="6436145"/>
            <a:ext cx="10009111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https://judge.softuni.org/Contests/Practice/Index/3899#10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83CE27D-4B43-41E0-B1AA-9BE1D95ACD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764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AA5EAE0-F564-4944-BB3E-67AA3DEB3BD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По-сложни вложени цикли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3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прекъсване на вложени цикли използваме булеви </a:t>
            </a:r>
            <a:br>
              <a:rPr lang="bg-BG" dirty="0"/>
            </a:br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3063" y="2357059"/>
            <a:ext cx="5865872" cy="37108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  <a:br>
              <a:rPr lang="en-US" sz="2799" b="1" noProof="1">
                <a:latin typeface="Consolas" pitchFamily="49" charset="0"/>
                <a:cs typeface="Consolas" pitchFamily="49" charset="0"/>
              </a:rPr>
            </a:br>
            <a:r>
              <a:rPr lang="en-US" sz="2799" b="1" noProof="1">
                <a:latin typeface="Consolas" pitchFamily="49" charset="0"/>
                <a:cs typeface="Consolas" pitchFamily="49" charset="0"/>
              </a:rPr>
              <a:t>    if (condition){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  break;}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00" y="4103999"/>
            <a:ext cx="3465648" cy="1133945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Външният цикъл ще се прекъсне</a:t>
            </a:r>
            <a:r>
              <a:rPr lang="en-US" sz="2399" b="1" dirty="0">
                <a:solidFill>
                  <a:schemeClr val="bg2"/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ако </a:t>
            </a:r>
            <a:r>
              <a:rPr lang="en-US" sz="2399" b="1" dirty="0">
                <a:solidFill>
                  <a:schemeClr val="bg2"/>
                </a:solidFill>
              </a:rPr>
              <a:t>flag </a:t>
            </a:r>
            <a:r>
              <a:rPr lang="bg-BG" sz="2399" b="1" dirty="0">
                <a:solidFill>
                  <a:schemeClr val="bg2"/>
                </a:solidFill>
              </a:rPr>
              <a:t>е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true</a:t>
            </a:r>
            <a:r>
              <a:rPr lang="bg-BG" sz="2399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C180B3F-3AC9-4749-988C-693F8FC51F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5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 проверява </a:t>
            </a:r>
            <a:r>
              <a:rPr lang="bg-BG" sz="3599" b="1" dirty="0">
                <a:solidFill>
                  <a:schemeClr val="bg1"/>
                </a:solidFill>
              </a:rPr>
              <a:t>всички възможни </a:t>
            </a:r>
            <a:br>
              <a:rPr lang="bg-BG" sz="3599" dirty="0">
                <a:solidFill>
                  <a:schemeClr val="bg1"/>
                </a:solidFill>
              </a:rPr>
            </a:br>
            <a:r>
              <a:rPr lang="bg-BG" sz="3599" b="1" dirty="0">
                <a:solidFill>
                  <a:schemeClr val="bg1"/>
                </a:solidFill>
              </a:rPr>
              <a:t>комбинации</a:t>
            </a:r>
            <a:r>
              <a:rPr lang="bg-BG" sz="3599" dirty="0"/>
              <a:t> от двойка числа в даден интервал</a:t>
            </a:r>
            <a:endParaRPr lang="en-US" sz="3599" dirty="0"/>
          </a:p>
          <a:p>
            <a:pPr lvl="1"/>
            <a:r>
              <a:rPr lang="bg-BG" sz="3199" dirty="0"/>
              <a:t>Ако се намери комбинация, чийто </a:t>
            </a:r>
            <a:r>
              <a:rPr lang="bg-BG" sz="3199" b="1" dirty="0">
                <a:solidFill>
                  <a:schemeClr val="bg1"/>
                </a:solidFill>
              </a:rPr>
              <a:t>сбор</a:t>
            </a:r>
            <a:r>
              <a:rPr lang="bg-BG" sz="3199" dirty="0"/>
              <a:t> от числата е </a:t>
            </a:r>
            <a:r>
              <a:rPr lang="bg-BG" sz="3199" b="1" dirty="0">
                <a:solidFill>
                  <a:schemeClr val="bg1"/>
                </a:solidFill>
              </a:rPr>
              <a:t>равен</a:t>
            </a:r>
            <a:r>
              <a:rPr lang="bg-BG" sz="3199" dirty="0"/>
              <a:t> на </a:t>
            </a:r>
            <a:br>
              <a:rPr lang="bg-BG" sz="3199" dirty="0"/>
            </a:br>
            <a:r>
              <a:rPr lang="bg-BG" sz="3199" dirty="0"/>
              <a:t>дадено </a:t>
            </a:r>
            <a:r>
              <a:rPr lang="bg-BG" sz="3199" b="1" dirty="0">
                <a:solidFill>
                  <a:schemeClr val="bg1"/>
                </a:solidFill>
              </a:rPr>
              <a:t>магическо число </a:t>
            </a:r>
            <a:r>
              <a:rPr lang="bg-BG" sz="3199" dirty="0"/>
              <a:t>на изхода се </a:t>
            </a:r>
            <a:r>
              <a:rPr lang="bg-BG" sz="3199" b="1" dirty="0">
                <a:solidFill>
                  <a:schemeClr val="bg1"/>
                </a:solidFill>
              </a:rPr>
              <a:t>отпечатва съобщение</a:t>
            </a:r>
            <a:endParaRPr lang="en-US" sz="3199" b="1" dirty="0">
              <a:solidFill>
                <a:schemeClr val="bg1"/>
              </a:solidFill>
            </a:endParaRPr>
          </a:p>
          <a:p>
            <a:pPr lvl="2"/>
            <a:r>
              <a:rPr lang="bg-BG" sz="3199" dirty="0"/>
              <a:t>Програмата</a:t>
            </a:r>
            <a:r>
              <a:rPr lang="bg-BG" sz="3199" b="1" dirty="0">
                <a:solidFill>
                  <a:schemeClr val="bg1"/>
                </a:solidFill>
              </a:rPr>
              <a:t> приключва изпълнение</a:t>
            </a:r>
          </a:p>
          <a:p>
            <a:pPr lvl="1"/>
            <a:r>
              <a:rPr lang="bg-BG" sz="3199" dirty="0"/>
              <a:t>Ако </a:t>
            </a:r>
            <a:r>
              <a:rPr lang="bg-BG" sz="3199" b="1" dirty="0">
                <a:solidFill>
                  <a:schemeClr val="bg1"/>
                </a:solidFill>
              </a:rPr>
              <a:t>не се намери </a:t>
            </a:r>
            <a:r>
              <a:rPr lang="bg-BG" sz="3199" dirty="0"/>
              <a:t>нито една комбинация</a:t>
            </a:r>
            <a:r>
              <a:rPr lang="en-US" sz="3199" dirty="0"/>
              <a:t>,</a:t>
            </a:r>
            <a:r>
              <a:rPr lang="bg-BG" sz="3199" dirty="0"/>
              <a:t> се отпечатва </a:t>
            </a:r>
            <a:r>
              <a:rPr lang="bg-BG" sz="3199" b="1" dirty="0">
                <a:solidFill>
                  <a:schemeClr val="bg1"/>
                </a:solidFill>
              </a:rPr>
              <a:t>съобщение</a:t>
            </a:r>
            <a:r>
              <a:rPr lang="bg-BG" sz="3199" dirty="0"/>
              <a:t>, че не е намерено</a:t>
            </a: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Сума от две числа </a:t>
            </a:r>
            <a:r>
              <a:rPr lang="en-US" dirty="0"/>
              <a:t>(1)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CC39D2-03C9-4B01-A3CD-A83376F06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199" dirty="0"/>
              <a:t>Прочита цяло число </a:t>
            </a:r>
            <a:r>
              <a:rPr lang="en-US" sz="3199" b="1" dirty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bg-BG" sz="3199" dirty="0"/>
              <a:t>Отпечатва четните степени на </a:t>
            </a:r>
            <a:r>
              <a:rPr lang="bg-BG" sz="3199" b="1" dirty="0"/>
              <a:t>2</a:t>
            </a:r>
            <a:r>
              <a:rPr lang="bg-BG" sz="3199" dirty="0"/>
              <a:t> до </a:t>
            </a:r>
            <a:r>
              <a:rPr lang="en-US" sz="3199" b="1" dirty="0"/>
              <a:t>2</a:t>
            </a:r>
            <a:r>
              <a:rPr lang="en-US" sz="3199" b="1" baseline="30000" dirty="0">
                <a:solidFill>
                  <a:schemeClr val="bg1"/>
                </a:solidFill>
              </a:rPr>
              <a:t>n</a:t>
            </a:r>
            <a:r>
              <a:rPr lang="bg-BG" sz="3199" dirty="0"/>
              <a:t>: 2</a:t>
            </a:r>
            <a:r>
              <a:rPr lang="bg-BG" sz="3199" baseline="30000" dirty="0"/>
              <a:t>0</a:t>
            </a:r>
            <a:r>
              <a:rPr lang="bg-BG" sz="3199" dirty="0"/>
              <a:t>, 2</a:t>
            </a:r>
            <a:r>
              <a:rPr lang="bg-BG" sz="3199" baseline="30000" dirty="0"/>
              <a:t>2</a:t>
            </a:r>
            <a:r>
              <a:rPr lang="bg-BG" sz="3199" dirty="0"/>
              <a:t>, 2</a:t>
            </a:r>
            <a:r>
              <a:rPr lang="bg-BG" sz="3199" baseline="30000" dirty="0"/>
              <a:t>4</a:t>
            </a:r>
            <a:r>
              <a:rPr lang="bg-BG" sz="3199" dirty="0"/>
              <a:t>, 2</a:t>
            </a:r>
            <a:r>
              <a:rPr lang="en-US" sz="3199" baseline="30000" dirty="0"/>
              <a:t>6</a:t>
            </a:r>
            <a:r>
              <a:rPr lang="bg-BG" sz="3199" dirty="0"/>
              <a:t>,</a:t>
            </a:r>
            <a:r>
              <a:rPr lang="bg-BG" sz="3199" baseline="30000" dirty="0"/>
              <a:t> </a:t>
            </a:r>
            <a:r>
              <a:rPr lang="bg-BG" sz="3199" dirty="0"/>
              <a:t>2</a:t>
            </a:r>
            <a:r>
              <a:rPr lang="bg-BG" sz="3199" baseline="30000" dirty="0"/>
              <a:t>8</a:t>
            </a:r>
            <a:r>
              <a:rPr lang="bg-BG" sz="3199" dirty="0"/>
              <a:t>, …, </a:t>
            </a:r>
            <a:r>
              <a:rPr lang="bg-BG" sz="3199" b="1" dirty="0"/>
              <a:t>2</a:t>
            </a:r>
            <a:r>
              <a:rPr lang="en-US" sz="3199" b="1" baseline="30000" dirty="0"/>
              <a:t>n</a:t>
            </a:r>
            <a:endParaRPr lang="bg-BG" sz="3199" b="1" dirty="0"/>
          </a:p>
          <a:p>
            <a:r>
              <a:rPr lang="bg-BG" sz="3599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Четни степени на 2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4291" y="4190803"/>
            <a:ext cx="68562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2738" y="4358895"/>
            <a:ext cx="32662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2187" y="4190802"/>
            <a:ext cx="4342269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16, …, 1024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4291" y="5400071"/>
            <a:ext cx="68562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2738" y="5568163"/>
            <a:ext cx="32662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2187" y="5400070"/>
            <a:ext cx="3841383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1, 4, 16,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64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7D7B028-4B91-4603-B62C-BB160B5C9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304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Сума от две числа </a:t>
            </a:r>
            <a:r>
              <a:rPr lang="en-US" dirty="0"/>
              <a:t>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15675" y="2349141"/>
            <a:ext cx="580621" cy="1389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10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5</a:t>
            </a:r>
            <a:endParaRPr lang="en-US" sz="2399" b="1" dirty="0">
              <a:latin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3224835" y="5056038"/>
            <a:ext cx="358663" cy="28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865825" y="4939293"/>
            <a:ext cx="5910502" cy="5037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</a:rPr>
              <a:t>4 combinations - neither equals 20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415675" y="4496227"/>
            <a:ext cx="580621" cy="1389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23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24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20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8" name="Стрелка надясно 10"/>
          <p:cNvSpPr/>
          <p:nvPr/>
        </p:nvSpPr>
        <p:spPr>
          <a:xfrm>
            <a:off x="3224835" y="2900112"/>
            <a:ext cx="376601" cy="28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865827" y="2783367"/>
            <a:ext cx="5910500" cy="5037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</a:rPr>
              <a:t>Combination N:4 (1 + 4 = 5)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8FBDAAEF-C22C-4CD3-97F7-1E5CB0AEA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800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Решение: Сума от две числа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7351" y="1296084"/>
            <a:ext cx="11177301" cy="49675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startingNumber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finalNumber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magicNumber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200" b="1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for (int j = startingNumber; j &lt;= finalNumber; j++)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Console.WriteLine($"Combination N:{combinations} ({i} + {j} 		   = {magicNumber})");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bg-BG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Довършете логиката</a:t>
            </a:r>
            <a:endParaRPr lang="en-US" sz="22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131743" y="5257196"/>
            <a:ext cx="2268024" cy="60944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827" y="5041464"/>
            <a:ext cx="3199567" cy="1047477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1999" b="1" dirty="0">
                <a:solidFill>
                  <a:schemeClr val="bg2"/>
                </a:solidFill>
              </a:rPr>
              <a:t>Ако намерим комбинация, </a:t>
            </a:r>
            <a:r>
              <a:rPr lang="bg-BG" sz="19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прекъсваме</a:t>
            </a:r>
            <a:r>
              <a:rPr lang="bg-BG" sz="1999" b="1" dirty="0">
                <a:solidFill>
                  <a:schemeClr val="bg2"/>
                </a:solidFill>
              </a:rPr>
              <a:t> вътрешния цикъл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3D53FA9-6A42-4DCE-9DC1-F37411EBF0A4}"/>
              </a:ext>
            </a:extLst>
          </p:cNvPr>
          <p:cNvSpPr/>
          <p:nvPr/>
        </p:nvSpPr>
        <p:spPr>
          <a:xfrm>
            <a:off x="507351" y="6376223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си в </a:t>
            </a:r>
            <a:r>
              <a:rPr lang="en-US" sz="2000" dirty="0"/>
              <a:t>Judge: </a:t>
            </a:r>
            <a:r>
              <a:rPr lang="en-US" sz="2000" dirty="0">
                <a:hlinkClick r:id="rId2"/>
              </a:rPr>
              <a:t>https://judge.softuni.org/Contests/Practice/Index/3899#11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2E9E15-ED91-43B6-AE9A-34F0E1764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74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Напишете програма, която извежда номерата на </a:t>
            </a:r>
            <a:r>
              <a:rPr lang="bg-BG" sz="3199" b="1" dirty="0">
                <a:solidFill>
                  <a:schemeClr val="bg1"/>
                </a:solidFill>
              </a:rPr>
              <a:t>стаите в една сграда</a:t>
            </a:r>
            <a:r>
              <a:rPr lang="bg-BG" sz="3199" dirty="0"/>
              <a:t> (в низходящ ред)</a:t>
            </a:r>
            <a:endParaRPr lang="en-US" sz="3199" dirty="0"/>
          </a:p>
          <a:p>
            <a:pPr lvl="1"/>
            <a:r>
              <a:rPr lang="bg-BG" sz="2999" dirty="0"/>
              <a:t>На всеки </a:t>
            </a:r>
            <a:r>
              <a:rPr lang="bg-BG" sz="2999" b="1" dirty="0">
                <a:solidFill>
                  <a:schemeClr val="bg1"/>
                </a:solidFill>
              </a:rPr>
              <a:t>четен</a:t>
            </a:r>
            <a:r>
              <a:rPr lang="en-US" sz="2999" dirty="0"/>
              <a:t> </a:t>
            </a:r>
            <a:r>
              <a:rPr lang="bg-BG" sz="2999" dirty="0"/>
              <a:t>етаж има само </a:t>
            </a:r>
            <a:r>
              <a:rPr lang="bg-BG" sz="2999" b="1" dirty="0">
                <a:solidFill>
                  <a:schemeClr val="bg1"/>
                </a:solidFill>
              </a:rPr>
              <a:t>офиси</a:t>
            </a:r>
          </a:p>
          <a:p>
            <a:pPr lvl="1"/>
            <a:r>
              <a:rPr lang="bg-BG" sz="2999" dirty="0"/>
              <a:t>На всеки </a:t>
            </a:r>
            <a:r>
              <a:rPr lang="bg-BG" sz="2999" b="1" dirty="0">
                <a:solidFill>
                  <a:schemeClr val="bg1"/>
                </a:solidFill>
              </a:rPr>
              <a:t>нечетен</a:t>
            </a:r>
            <a:r>
              <a:rPr lang="bg-BG" sz="2999" dirty="0"/>
              <a:t> етаж има само </a:t>
            </a:r>
            <a:r>
              <a:rPr lang="bg-BG" sz="2999" b="1" dirty="0">
                <a:solidFill>
                  <a:schemeClr val="bg1"/>
                </a:solidFill>
              </a:rPr>
              <a:t>апартаменти</a:t>
            </a:r>
          </a:p>
          <a:p>
            <a:r>
              <a:rPr lang="bg-BG" sz="3199" dirty="0"/>
              <a:t>Етажите се означават по следния начин</a:t>
            </a:r>
            <a:r>
              <a:rPr lang="en-US" sz="3199" dirty="0"/>
              <a:t>:</a:t>
            </a:r>
            <a:endParaRPr lang="bg-BG" sz="3199" dirty="0"/>
          </a:p>
          <a:p>
            <a:pPr lvl="1"/>
            <a:r>
              <a:rPr lang="bg-BG" sz="2999" dirty="0"/>
              <a:t>Апартаменти: </a:t>
            </a:r>
            <a:r>
              <a:rPr lang="en-US" sz="2999" dirty="0"/>
              <a:t>"</a:t>
            </a:r>
            <a:r>
              <a:rPr lang="bg-BG" sz="2999" b="1" dirty="0">
                <a:solidFill>
                  <a:schemeClr val="bg1"/>
                </a:solidFill>
              </a:rPr>
              <a:t>А</a:t>
            </a:r>
            <a:r>
              <a:rPr lang="en-US" sz="2999" dirty="0"/>
              <a:t>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етажа</a:t>
            </a:r>
            <a:r>
              <a:rPr lang="en-US" sz="2999" dirty="0"/>
              <a:t>}{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апартамента</a:t>
            </a:r>
            <a:r>
              <a:rPr lang="en-US" sz="2999" dirty="0"/>
              <a:t>}"</a:t>
            </a:r>
            <a:endParaRPr lang="bg-BG" sz="2999" dirty="0"/>
          </a:p>
          <a:p>
            <a:pPr lvl="1"/>
            <a:r>
              <a:rPr lang="bg-BG" sz="2999" dirty="0"/>
              <a:t>Офиси: </a:t>
            </a:r>
            <a:r>
              <a:rPr lang="en-US" sz="2999" dirty="0"/>
              <a:t>"</a:t>
            </a:r>
            <a:r>
              <a:rPr lang="bg-BG" sz="2999" b="1" dirty="0">
                <a:solidFill>
                  <a:schemeClr val="bg1"/>
                </a:solidFill>
              </a:rPr>
              <a:t>О</a:t>
            </a:r>
            <a:r>
              <a:rPr lang="en-US" sz="2999" dirty="0"/>
              <a:t>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етажа</a:t>
            </a:r>
            <a:r>
              <a:rPr lang="en-US" sz="2999" dirty="0"/>
              <a:t>}{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офиса</a:t>
            </a:r>
            <a:r>
              <a:rPr lang="en-US" sz="2999" dirty="0"/>
              <a:t>}"</a:t>
            </a:r>
            <a:endParaRPr lang="bg-BG" sz="2999" dirty="0"/>
          </a:p>
          <a:p>
            <a:pPr lvl="1"/>
            <a:r>
              <a:rPr lang="bg-BG" sz="2999" dirty="0"/>
              <a:t>Номерата им винаги започват с </a:t>
            </a:r>
            <a:r>
              <a:rPr lang="bg-BG" sz="2999" b="1" dirty="0">
                <a:solidFill>
                  <a:schemeClr val="bg1"/>
                </a:solidFill>
              </a:rPr>
              <a:t>0</a:t>
            </a:r>
          </a:p>
          <a:p>
            <a:endParaRPr lang="bg-BG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Сграда </a:t>
            </a:r>
            <a:r>
              <a:rPr lang="en-US" dirty="0"/>
              <a:t>(1)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817" y="3002243"/>
            <a:ext cx="2316597" cy="350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D6A47DD3-69C6-4AB3-9D04-36C4E67453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66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799" dirty="0"/>
              <a:t>На последният етаж винаги има големи апартаменти</a:t>
            </a:r>
          </a:p>
          <a:p>
            <a:pPr lvl="1"/>
            <a:r>
              <a:rPr lang="bg-BG" sz="2599" dirty="0"/>
              <a:t>Те се означават с </a:t>
            </a:r>
            <a:r>
              <a:rPr lang="en-US" sz="2599" dirty="0"/>
              <a:t>'</a:t>
            </a:r>
            <a:r>
              <a:rPr lang="en-US" sz="2599" b="1" dirty="0">
                <a:solidFill>
                  <a:schemeClr val="bg1"/>
                </a:solidFill>
              </a:rPr>
              <a:t>L</a:t>
            </a:r>
            <a:r>
              <a:rPr lang="en-US" sz="2599" dirty="0"/>
              <a:t>', </a:t>
            </a:r>
            <a:r>
              <a:rPr lang="bg-BG" sz="2599" dirty="0"/>
              <a:t>вместо с '</a:t>
            </a:r>
            <a:r>
              <a:rPr lang="bg-BG" sz="2599" b="1" dirty="0">
                <a:solidFill>
                  <a:schemeClr val="bg1"/>
                </a:solidFill>
              </a:rPr>
              <a:t>А</a:t>
            </a:r>
            <a:r>
              <a:rPr lang="bg-BG" sz="2599" dirty="0"/>
              <a:t>'</a:t>
            </a:r>
          </a:p>
          <a:p>
            <a:r>
              <a:rPr lang="bg-BG" sz="2799" dirty="0"/>
              <a:t>Ако има само един етаж, то има само </a:t>
            </a:r>
            <a:r>
              <a:rPr lang="bg-BG" sz="2799" b="1" dirty="0">
                <a:solidFill>
                  <a:schemeClr val="bg1"/>
                </a:solidFill>
              </a:rPr>
              <a:t>големи апартаменти</a:t>
            </a:r>
            <a:endParaRPr lang="en-US" sz="2799" b="1" dirty="0">
              <a:solidFill>
                <a:schemeClr val="bg1"/>
              </a:solidFill>
            </a:endParaRPr>
          </a:p>
          <a:p>
            <a:r>
              <a:rPr lang="bg-BG" sz="2799" dirty="0"/>
              <a:t>Входът се състои от </a:t>
            </a:r>
            <a:r>
              <a:rPr lang="bg-BG" sz="2799" b="1" dirty="0">
                <a:solidFill>
                  <a:schemeClr val="bg1"/>
                </a:solidFill>
              </a:rPr>
              <a:t>броя на етажите </a:t>
            </a:r>
            <a:r>
              <a:rPr lang="bg-BG" sz="2799" dirty="0"/>
              <a:t>и </a:t>
            </a:r>
            <a:r>
              <a:rPr lang="bg-BG" sz="2799" b="1" dirty="0">
                <a:solidFill>
                  <a:schemeClr val="bg1"/>
                </a:solidFill>
              </a:rPr>
              <a:t>броя на стаите </a:t>
            </a:r>
            <a:r>
              <a:rPr lang="bg-BG" sz="2799" dirty="0"/>
              <a:t>на един </a:t>
            </a:r>
            <a:r>
              <a:rPr lang="bg-BG" sz="2799" b="1" dirty="0">
                <a:solidFill>
                  <a:schemeClr val="bg1"/>
                </a:solidFill>
              </a:rPr>
              <a:t>етаж</a:t>
            </a:r>
            <a:endParaRPr lang="en-US" sz="2799" b="1" dirty="0">
              <a:solidFill>
                <a:schemeClr val="bg1"/>
              </a:solidFill>
            </a:endParaRPr>
          </a:p>
          <a:p>
            <a:r>
              <a:rPr lang="bg-BG" sz="2799" dirty="0"/>
              <a:t>Примерен вход и изход:</a:t>
            </a:r>
          </a:p>
          <a:p>
            <a:endParaRPr lang="bg-BG" sz="2799" dirty="0"/>
          </a:p>
          <a:p>
            <a:endParaRPr lang="bg-BG" sz="27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Сграда </a:t>
            </a:r>
            <a:r>
              <a:rPr lang="en-US" dirty="0"/>
              <a:t>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95401" y="4848394"/>
            <a:ext cx="679487" cy="95385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482730" y="5242396"/>
            <a:ext cx="35866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074765" y="4476494"/>
            <a:ext cx="3351926" cy="156914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37084" y="4149081"/>
            <a:ext cx="5529625" cy="2307555"/>
            <a:chOff x="2850034" y="4300647"/>
            <a:chExt cx="5515680" cy="2308156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703219" y="5000140"/>
              <a:ext cx="662495" cy="95409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0034" y="5392505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58470" y="4300647"/>
              <a:ext cx="3352799" cy="230815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3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695390B2-0ECA-4DE0-9584-5902A97C2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90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Сграда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2831" y="1398429"/>
            <a:ext cx="7790063" cy="48919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9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399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в зависимост от</a:t>
            </a:r>
            <a:b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номера на етажа</a:t>
            </a:r>
            <a:endParaRPr lang="en-US" sz="23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9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3732" y="2829082"/>
            <a:ext cx="7296587" cy="22854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3517" y="2529000"/>
            <a:ext cx="3072484" cy="1046724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3B8D1E9-6714-4246-8B39-3AE584357A1C}"/>
              </a:ext>
            </a:extLst>
          </p:cNvPr>
          <p:cNvSpPr/>
          <p:nvPr/>
        </p:nvSpPr>
        <p:spPr>
          <a:xfrm>
            <a:off x="507349" y="6357140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си в </a:t>
            </a:r>
            <a:r>
              <a:rPr lang="en-US" sz="2000" dirty="0"/>
              <a:t>Judge: </a:t>
            </a:r>
            <a:r>
              <a:rPr lang="en-US" sz="2000" dirty="0">
                <a:hlinkClick r:id="rId2"/>
              </a:rPr>
              <a:t>https://judge.softuni.org/Contests/Practice/Index/3899#12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8FF141A-9401-42B3-929D-921103B5A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69000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940606" y="1543222"/>
            <a:ext cx="1079805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по-сложни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89494" lvl="1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Цикли с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обратна стъпка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по-сложни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</a:p>
          <a:p>
            <a:pPr marL="989494" lvl="1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Прекъсване на вложени цикли -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</a:pPr>
            <a:endParaRPr lang="bg-BG" sz="36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3B3AAD-7217-489F-94C1-8EAF2B14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76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BD778-7E1C-4467-A38A-AF8A2C49F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3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EC08E1-B99A-4A53-9AA7-62823CF1E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9049" y="1674000"/>
            <a:ext cx="9333900" cy="41858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861000" y="2968864"/>
            <a:ext cx="1388405" cy="4570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Четни степени на 2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3765" y="3400353"/>
            <a:ext cx="2133044" cy="942811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Ползваме стъпка 2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EB3D24B-93FF-4053-8311-23A82731B5D6}"/>
              </a:ext>
            </a:extLst>
          </p:cNvPr>
          <p:cNvSpPr/>
          <p:nvPr/>
        </p:nvSpPr>
        <p:spPr>
          <a:xfrm>
            <a:off x="943219" y="6218175"/>
            <a:ext cx="10305559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https://judge.softuni.org/Contests/Practice/Index/3899#0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82F006-DF6C-4092-8836-213B62FAF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00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599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199" dirty="0"/>
              <a:t>Чете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199" dirty="0"/>
              <a:t> </a:t>
            </a:r>
            <a:r>
              <a:rPr lang="bg-BG" sz="3199" dirty="0"/>
              <a:t>на брой цели числа</a:t>
            </a:r>
            <a:endParaRPr lang="en-US" sz="3199" dirty="0"/>
          </a:p>
          <a:p>
            <a:pPr lvl="1" latinLnBrk="0"/>
            <a:r>
              <a:rPr lang="bg-BG" sz="3199" dirty="0"/>
              <a:t>Принтира най-голямото и най-малкото</a:t>
            </a:r>
            <a:r>
              <a:rPr lang="en-US" sz="3199" dirty="0"/>
              <a:t> </a:t>
            </a:r>
            <a:r>
              <a:rPr lang="bg-BG" sz="3199" dirty="0"/>
              <a:t>число</a:t>
            </a:r>
            <a:endParaRPr lang="en-US" sz="3199" dirty="0"/>
          </a:p>
          <a:p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5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endParaRPr lang="bg-BG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Редица цели числа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6168008" y="3925522"/>
            <a:ext cx="4673726" cy="2473476"/>
            <a:chOff x="1392116" y="4460402"/>
            <a:chExt cx="4674943" cy="24203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92116" y="4460402"/>
              <a:ext cx="1425695" cy="2420366"/>
              <a:chOff x="1392116" y="4460402"/>
              <a:chExt cx="1425695" cy="2420366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92116" y="4460402"/>
                <a:ext cx="914399" cy="24203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350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  <a:p>
                <a:endParaRPr lang="en-US" sz="1799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50724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99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6" y="5233860"/>
              <a:ext cx="3075973" cy="85156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Max number: 350</a:t>
              </a:r>
              <a:endParaRPr lang="bg-BG" sz="2599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Min number: 1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22046" y="3925522"/>
            <a:ext cx="4688730" cy="2473476"/>
            <a:chOff x="1336588" y="4211855"/>
            <a:chExt cx="4689951" cy="24741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36588" y="4211855"/>
              <a:ext cx="1470172" cy="2474120"/>
              <a:chOff x="1336588" y="4211855"/>
              <a:chExt cx="1470172" cy="2474120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36588" y="4211855"/>
                <a:ext cx="914399" cy="24741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</p:txBody>
          </p:sp>
          <p:sp>
            <p:nvSpPr>
              <p:cNvPr id="14" name="Right Arrow 11"/>
              <p:cNvSpPr/>
              <p:nvPr/>
            </p:nvSpPr>
            <p:spPr>
              <a:xfrm>
                <a:off x="2468739" y="5230704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99" dirty="0"/>
              </a:p>
            </p:txBody>
          </p:sp>
        </p:grp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3035452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599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6BFB2BDE-52B6-426B-A755-FF9919CBF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21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575643" y="5129731"/>
            <a:ext cx="2285404" cy="513691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4371" y="1633212"/>
              <a:ext cx="1226253" cy="415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</a:rPr>
                <a:t>Read input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5395" y="2149352"/>
            <a:ext cx="6419" cy="3110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8158" y="2443854"/>
            <a:ext cx="2594471" cy="1523603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12150" y="3073762"/>
              <a:ext cx="2880360" cy="40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i &lt; n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2942" y="2939952"/>
            <a:ext cx="2684494" cy="542058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2000" dirty="0">
                <a:solidFill>
                  <a:srgbClr val="FFFFFF"/>
                </a:solidFill>
              </a:rPr>
              <a:t>Print</a:t>
            </a:r>
            <a:r>
              <a:rPr lang="bg-BG" sz="2000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220" y="3961123"/>
            <a:ext cx="729845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dirty="0"/>
              <a:t>true</a:t>
            </a:r>
            <a:endParaRPr lang="en-US" sz="2399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981" y="5521346"/>
            <a:ext cx="1863802" cy="1003998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42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2794" y="4307240"/>
            <a:ext cx="1954174" cy="1003998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33689" y="5519032"/>
              <a:ext cx="1943639" cy="4909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746" y="5510537"/>
            <a:ext cx="636844" cy="38877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51" y="4809245"/>
            <a:ext cx="791332" cy="57733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4212" y="4809239"/>
            <a:ext cx="298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4193" y="6023345"/>
            <a:ext cx="2837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4440" y="4585467"/>
            <a:ext cx="1769773" cy="447545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8443" y="-280597"/>
            <a:ext cx="6730546" cy="1477349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389020" cy="1528374"/>
              <a:chOff x="4192090" y="201817"/>
              <a:chExt cx="6754844" cy="176738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258727" y="1476841"/>
                <a:ext cx="2688207" cy="492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000" dirty="0">
                    <a:solidFill>
                      <a:srgbClr val="FFFFFF"/>
                    </a:solidFill>
                  </a:rPr>
                  <a:t>biggest = </a:t>
                </a:r>
                <a:r>
                  <a:rPr lang="en-GB" sz="2000" dirty="0" err="1">
                    <a:solidFill>
                      <a:srgbClr val="FFFFFF"/>
                    </a:solidFill>
                  </a:rPr>
                  <a:t>int.MinValue</a:t>
                </a:r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sz="1799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425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7921" y="5793669"/>
            <a:ext cx="1856275" cy="45935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065944" y="5674505"/>
              <a:ext cx="1646528" cy="4002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4439" y="3205655"/>
            <a:ext cx="2833718" cy="1603584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90245" y="3205654"/>
            <a:ext cx="2827913" cy="280351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4733" y="2748004"/>
            <a:ext cx="896658" cy="539595"/>
            <a:chOff x="7353473" y="2274338"/>
            <a:chExt cx="896892" cy="978604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3" y="3104331"/>
              <a:ext cx="838982" cy="96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999" dirty="0"/>
                <a:t>false</a:t>
              </a:r>
              <a:endParaRPr lang="en-US" sz="2399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5821" y="1377331"/>
            <a:ext cx="1483744" cy="944277"/>
            <a:chOff x="4615555" y="2052201"/>
            <a:chExt cx="1485906" cy="109943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9943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199" dirty="0">
                  <a:solidFill>
                    <a:schemeClr val="bg2"/>
                  </a:solidFill>
                </a:rPr>
                <a:t> </a:t>
              </a:r>
              <a:r>
                <a:rPr lang="en-US" sz="2000" dirty="0">
                  <a:solidFill>
                    <a:schemeClr val="bg2"/>
                  </a:solidFill>
                </a:rPr>
                <a:t>Read n</a:t>
              </a:r>
              <a:endParaRPr lang="bg-BG" sz="20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noProof="1">
                  <a:solidFill>
                    <a:schemeClr val="bg2"/>
                  </a:solidFill>
                </a:rPr>
                <a:t>i = 0</a:t>
              </a:r>
              <a:endParaRPr lang="bg-BG" sz="20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11537" y="1187129"/>
            <a:ext cx="10276" cy="342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8532" y="3782707"/>
            <a:ext cx="1157387" cy="1502167"/>
          </a:xfrm>
          <a:prstGeom prst="bentConnector3">
            <a:avLst>
              <a:gd name="adj1" fmla="val 384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025AAA0C-3D2B-4E6F-BBD0-17CE81483D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4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Редица цели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379368"/>
            <a:ext cx="7771927" cy="48923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smallest = int.MaxValue;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biggest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Console.WriteLine($"Max number: {biggest}");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Console.WriteLine($"Min number: {smallest}");</a:t>
            </a: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8717198" y="1760938"/>
            <a:ext cx="1249959" cy="124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959" y="2833320"/>
            <a:ext cx="1536813" cy="174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655102" y="4404647"/>
            <a:ext cx="1379845" cy="137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86B8D285-DDF2-496B-AB69-0C3D2D7AE702}"/>
              </a:ext>
            </a:extLst>
          </p:cNvPr>
          <p:cNvSpPr/>
          <p:nvPr/>
        </p:nvSpPr>
        <p:spPr>
          <a:xfrm>
            <a:off x="1030801" y="6357269"/>
            <a:ext cx="10130398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5"/>
              </a:rPr>
              <a:t>https://judge.softuni.org/Contests/Practice/Index/3899#1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6BD3F86-F1BE-40A1-8822-AE0AA74071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52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599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Прочита цяло число </a:t>
            </a:r>
            <a:r>
              <a:rPr lang="en-US" sz="3599" b="1" dirty="0">
                <a:solidFill>
                  <a:schemeClr val="bg1"/>
                </a:solidFill>
              </a:rPr>
              <a:t>n</a:t>
            </a:r>
            <a:r>
              <a:rPr lang="en-US" sz="3599" dirty="0"/>
              <a:t> </a:t>
            </a:r>
            <a:r>
              <a:rPr lang="bg-BG" sz="3599" dirty="0"/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Прочита последователно </a:t>
            </a:r>
            <a:r>
              <a:rPr lang="en-US" sz="3599" b="1" dirty="0">
                <a:solidFill>
                  <a:schemeClr val="bg1"/>
                </a:solidFill>
              </a:rPr>
              <a:t>2*n</a:t>
            </a:r>
            <a:r>
              <a:rPr lang="en-US" sz="3599" dirty="0"/>
              <a:t> </a:t>
            </a:r>
            <a:r>
              <a:rPr lang="bg-BG" sz="3599" dirty="0"/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Проверява дали сумите на </a:t>
            </a:r>
            <a:r>
              <a:rPr lang="bg-BG" sz="3599" b="1" dirty="0">
                <a:solidFill>
                  <a:schemeClr val="bg1"/>
                </a:solidFill>
              </a:rPr>
              <a:t>левите</a:t>
            </a:r>
            <a:r>
              <a:rPr lang="bg-BG" sz="3599" b="1" dirty="0"/>
              <a:t> </a:t>
            </a:r>
            <a:r>
              <a:rPr lang="en-US" sz="3599" b="1" dirty="0"/>
              <a:t>n</a:t>
            </a:r>
            <a:r>
              <a:rPr lang="en-US" sz="3599" dirty="0"/>
              <a:t> </a:t>
            </a:r>
            <a:r>
              <a:rPr lang="bg-BG" sz="3599" dirty="0"/>
              <a:t>и </a:t>
            </a:r>
            <a:r>
              <a:rPr lang="bg-BG" sz="3599" b="1" dirty="0">
                <a:solidFill>
                  <a:schemeClr val="bg1"/>
                </a:solidFill>
              </a:rPr>
              <a:t>десните</a:t>
            </a:r>
            <a:r>
              <a:rPr lang="bg-BG" sz="3599" dirty="0"/>
              <a:t> </a:t>
            </a:r>
            <a:r>
              <a:rPr lang="en-US" sz="3599" b="1" dirty="0"/>
              <a:t>n</a:t>
            </a:r>
            <a:r>
              <a:rPr lang="en-US" sz="3599" dirty="0"/>
              <a:t> </a:t>
            </a:r>
            <a:r>
              <a:rPr lang="bg-BG" sz="3599" dirty="0"/>
              <a:t>числа са равни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При равенство извежда "</a:t>
            </a:r>
            <a:r>
              <a:rPr lang="en-US" sz="3599" b="1" dirty="0">
                <a:solidFill>
                  <a:schemeClr val="bg1"/>
                </a:solidFill>
              </a:rPr>
              <a:t>Yes</a:t>
            </a:r>
            <a:r>
              <a:rPr lang="bg-BG" sz="3599" dirty="0"/>
              <a:t>"</a:t>
            </a:r>
            <a:r>
              <a:rPr lang="en-US" sz="3599" dirty="0"/>
              <a:t> </a:t>
            </a:r>
            <a:r>
              <a:rPr lang="bg-BG" sz="3599" dirty="0"/>
              <a:t>и сумата, в противен случай - </a:t>
            </a:r>
            <a:r>
              <a:rPr lang="en-US" sz="3599" dirty="0"/>
              <a:t>"</a:t>
            </a:r>
            <a:r>
              <a:rPr lang="en-US" sz="3599" b="1" dirty="0">
                <a:solidFill>
                  <a:schemeClr val="bg1"/>
                </a:solidFill>
              </a:rPr>
              <a:t>No</a:t>
            </a:r>
            <a:r>
              <a:rPr lang="en-US" sz="3599" dirty="0"/>
              <a:t>" </a:t>
            </a:r>
            <a:r>
              <a:rPr lang="bg-BG" sz="3599" dirty="0"/>
              <a:t>и</a:t>
            </a:r>
            <a:r>
              <a:rPr lang="en-US" sz="3599" dirty="0"/>
              <a:t> </a:t>
            </a:r>
            <a:r>
              <a:rPr lang="bg-BG" sz="3599" dirty="0"/>
              <a:t>разликата</a:t>
            </a:r>
            <a:r>
              <a:rPr lang="en-US" sz="3599" dirty="0"/>
              <a:t> (</a:t>
            </a:r>
            <a:r>
              <a:rPr lang="bg-BG" sz="3599" dirty="0"/>
              <a:t>изчислена като положително число</a:t>
            </a:r>
            <a:r>
              <a:rPr lang="en-US" sz="3599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Задача: </a:t>
            </a:r>
            <a:r>
              <a:rPr lang="ru-RU" noProof="1"/>
              <a:t>Лява и дясна сума </a:t>
            </a:r>
            <a:r>
              <a:rPr lang="en-US" noProof="1"/>
              <a:t>(1)</a:t>
            </a:r>
            <a:endParaRPr lang="bg-BG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5FAFAE-0278-487F-9160-B262551B3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25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3459</TotalTime>
  <Words>3417</Words>
  <Application>Microsoft Macintosh PowerPoint</Application>
  <PresentationFormat>Widescreen</PresentationFormat>
  <Paragraphs>615</Paragraphs>
  <Slides>48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</vt:lpstr>
      <vt:lpstr>По-сложни цикли</vt:lpstr>
      <vt:lpstr>Съдържание</vt:lpstr>
      <vt:lpstr>По-сложни for-цикли</vt:lpstr>
      <vt:lpstr>Задача: Четни степени на 2 </vt:lpstr>
      <vt:lpstr>Решение: Четни степени на 2 </vt:lpstr>
      <vt:lpstr>Задача: Редица цели числа</vt:lpstr>
      <vt:lpstr>PowerPoint Presentation</vt:lpstr>
      <vt:lpstr>Решение: Редица цели числа</vt:lpstr>
      <vt:lpstr>Задача: Лява и дясна сума (1)</vt:lpstr>
      <vt:lpstr>Задача: Лява и дясна сума (2)</vt:lpstr>
      <vt:lpstr>Решение: Лява и дясна сума</vt:lpstr>
      <vt:lpstr>Задача: Четна / нечетна сума (1)</vt:lpstr>
      <vt:lpstr>Задача: Четна / нечетна сума (2) </vt:lpstr>
      <vt:lpstr>Решение: Четна / нечетна сума</vt:lpstr>
      <vt:lpstr>По-сложни while-цикли</vt:lpstr>
      <vt:lpstr>Задача: Редица числа 2K+1</vt:lpstr>
      <vt:lpstr>PowerPoint Presentation</vt:lpstr>
      <vt:lpstr>Решение: Редица числа 2K+1</vt:lpstr>
      <vt:lpstr>Задача: Най-голямо число</vt:lpstr>
      <vt:lpstr>Решение: Най-голямо число</vt:lpstr>
      <vt:lpstr>Задача: Най-малко число</vt:lpstr>
      <vt:lpstr>Решение: Най-малко число</vt:lpstr>
      <vt:lpstr>Задача: Баланс на сметка (1)</vt:lpstr>
      <vt:lpstr>Задача: Баланс на сметка (2)</vt:lpstr>
      <vt:lpstr>PowerPoint Presentation</vt:lpstr>
      <vt:lpstr>Решение: Баланс на сметка</vt:lpstr>
      <vt:lpstr>Продължаване на цикъла</vt:lpstr>
      <vt:lpstr>Задача: Завършване (1) </vt:lpstr>
      <vt:lpstr>Задача: Завършване (2) </vt:lpstr>
      <vt:lpstr>Задача: Завършване (3)</vt:lpstr>
      <vt:lpstr>Решение: Завършване </vt:lpstr>
      <vt:lpstr>Задача: Преместване (1)</vt:lpstr>
      <vt:lpstr>Задача: Преместване (2)</vt:lpstr>
      <vt:lpstr>Задача: Преместване (3)</vt:lpstr>
      <vt:lpstr>Решение: Преместване (1)</vt:lpstr>
      <vt:lpstr>Решение: Преместване (2)</vt:lpstr>
      <vt:lpstr>По-сложни вложени цикли</vt:lpstr>
      <vt:lpstr>Прекъсване на вложени цикли</vt:lpstr>
      <vt:lpstr>Задача: Сума от две числа (1) </vt:lpstr>
      <vt:lpstr>Задача: Сума от две числа (2) </vt:lpstr>
      <vt:lpstr>Решение: Сума от две числа</vt:lpstr>
      <vt:lpstr>Задача: Сграда (1) </vt:lpstr>
      <vt:lpstr>Задача: Сграда (2) </vt:lpstr>
      <vt:lpstr>Решение: Сграда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цикли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197</cp:revision>
  <dcterms:created xsi:type="dcterms:W3CDTF">2018-05-23T13:08:44Z</dcterms:created>
  <dcterms:modified xsi:type="dcterms:W3CDTF">2023-02-03T13:53:51Z</dcterms:modified>
  <cp:category>computer programming;programming;C#;програмиране;кодиране;11 клас</cp:category>
</cp:coreProperties>
</file>