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2"/>
  </p:notesMasterIdLst>
  <p:handoutMasterIdLst>
    <p:handoutMasterId r:id="rId63"/>
  </p:handoutMasterIdLst>
  <p:sldIdLst>
    <p:sldId id="508" r:id="rId2"/>
    <p:sldId id="509" r:id="rId3"/>
    <p:sldId id="544" r:id="rId4"/>
    <p:sldId id="609" r:id="rId5"/>
    <p:sldId id="599" r:id="rId6"/>
    <p:sldId id="722" r:id="rId7"/>
    <p:sldId id="682" r:id="rId8"/>
    <p:sldId id="706" r:id="rId9"/>
    <p:sldId id="721" r:id="rId10"/>
    <p:sldId id="686" r:id="rId11"/>
    <p:sldId id="684" r:id="rId12"/>
    <p:sldId id="723" r:id="rId13"/>
    <p:sldId id="716" r:id="rId14"/>
    <p:sldId id="685" r:id="rId15"/>
    <p:sldId id="724" r:id="rId16"/>
    <p:sldId id="717" r:id="rId17"/>
    <p:sldId id="725" r:id="rId18"/>
    <p:sldId id="718" r:id="rId19"/>
    <p:sldId id="726" r:id="rId20"/>
    <p:sldId id="719" r:id="rId21"/>
    <p:sldId id="532" r:id="rId22"/>
    <p:sldId id="709" r:id="rId23"/>
    <p:sldId id="526" r:id="rId24"/>
    <p:sldId id="528" r:id="rId25"/>
    <p:sldId id="529" r:id="rId26"/>
    <p:sldId id="530" r:id="rId27"/>
    <p:sldId id="734" r:id="rId28"/>
    <p:sldId id="531" r:id="rId29"/>
    <p:sldId id="727" r:id="rId30"/>
    <p:sldId id="729" r:id="rId31"/>
    <p:sldId id="730" r:id="rId32"/>
    <p:sldId id="736" r:id="rId33"/>
    <p:sldId id="737" r:id="rId34"/>
    <p:sldId id="731" r:id="rId35"/>
    <p:sldId id="739" r:id="rId36"/>
    <p:sldId id="738" r:id="rId37"/>
    <p:sldId id="742" r:id="rId38"/>
    <p:sldId id="740" r:id="rId39"/>
    <p:sldId id="741" r:id="rId40"/>
    <p:sldId id="743" r:id="rId41"/>
    <p:sldId id="744" r:id="rId42"/>
    <p:sldId id="511" r:id="rId43"/>
    <p:sldId id="512" r:id="rId44"/>
    <p:sldId id="759" r:id="rId45"/>
    <p:sldId id="760" r:id="rId46"/>
    <p:sldId id="714" r:id="rId47"/>
    <p:sldId id="715" r:id="rId48"/>
    <p:sldId id="745" r:id="rId49"/>
    <p:sldId id="746" r:id="rId50"/>
    <p:sldId id="747" r:id="rId51"/>
    <p:sldId id="748" r:id="rId52"/>
    <p:sldId id="749" r:id="rId53"/>
    <p:sldId id="712" r:id="rId54"/>
    <p:sldId id="533" r:id="rId55"/>
    <p:sldId id="545" r:id="rId56"/>
    <p:sldId id="732" r:id="rId57"/>
    <p:sldId id="735" r:id="rId58"/>
    <p:sldId id="554" r:id="rId59"/>
    <p:sldId id="401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4F0A0EE-2057-4776-9645-77555D04BE8F}">
          <p14:sldIdLst>
            <p14:sldId id="508"/>
            <p14:sldId id="509"/>
          </p14:sldIdLst>
        </p14:section>
        <p14:section name="Какво е компонентно тестване?" id="{7F956D1F-41F4-4C51-9B52-95991463C747}">
          <p14:sldIdLst>
            <p14:sldId id="544"/>
            <p14:sldId id="609"/>
            <p14:sldId id="599"/>
          </p14:sldIdLst>
        </p14:section>
        <p14:section name="Frameworks за тестване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Първи стъпки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8" autoAdjust="0"/>
    <p:restoredTop sz="95147" autoAdjust="0"/>
  </p:normalViewPr>
  <p:slideViewPr>
    <p:cSldViewPr showGuides="1">
      <p:cViewPr varScale="1">
        <p:scale>
          <a:sx n="62" d="100"/>
          <a:sy n="62" d="100"/>
        </p:scale>
        <p:origin x="208" y="17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2#0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0" y="1475220"/>
            <a:ext cx="11835000" cy="13687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Frameworks</a:t>
            </a:r>
            <a:r>
              <a:rPr lang="bg-BG" sz="3200" dirty="0"/>
              <a:t> за тестване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NUnit. </a:t>
            </a: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bg-BG" sz="5400" dirty="0"/>
              <a:t>Компонентно тестване (</a:t>
            </a:r>
            <a:r>
              <a:rPr lang="en-US" sz="5400" dirty="0"/>
              <a:t>Unit testing)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Конфигурация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първи тест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dirty="0"/>
              <a:t>framework</a:t>
            </a:r>
            <a:r>
              <a:rPr lang="bg-BG" dirty="0"/>
              <a:t> за тестване 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15" y="1228484"/>
            <a:ext cx="11845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празно решение </a:t>
            </a:r>
            <a:r>
              <a:rPr lang="bg-BG" dirty="0"/>
              <a:t>(</a:t>
            </a:r>
            <a:r>
              <a:rPr lang="en-US" dirty="0"/>
              <a:t>blank solution) </a:t>
            </a:r>
            <a:r>
              <a:rPr lang="bg-BG" dirty="0"/>
              <a:t>във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Ще съдържа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проекта за тестване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проекта за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компонентно тестване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79" y="2169000"/>
            <a:ext cx="6324334" cy="387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Добавете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компонентното тестване?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Frameworks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dirty="0"/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AAA – Arrange, Act, Assert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Assertions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Примери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en-US" sz="3400" dirty="0"/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Обхват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Утвърдени практики 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</a:t>
            </a:r>
            <a:r>
              <a:rPr lang="en-US" dirty="0"/>
              <a:t>cleanup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/>
              <a:t>true)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съвпадение с </a:t>
            </a:r>
            <a:r>
              <a:rPr lang="bg-BG" b="1" dirty="0" err="1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очаквани изключения (</a:t>
            </a:r>
            <a:r>
              <a:rPr lang="en-US" b="1" dirty="0">
                <a:solidFill>
                  <a:schemeClr val="bg1"/>
                </a:solidFill>
              </a:rPr>
              <a:t>expected exceptions)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колекции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диапазон на колекцията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</a:t>
            </a:r>
            <a:r>
              <a:rPr lang="bg-BG" dirty="0"/>
              <a:t>съобщения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Имплементиране на</a:t>
            </a:r>
            <a:r>
              <a:rPr lang="en-US" dirty="0"/>
              <a:t> NUnit </a:t>
            </a:r>
            <a:br>
              <a:rPr lang="bg-BG" dirty="0"/>
            </a:br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546112" y="3372013"/>
            <a:ext cx="7206918" cy="1360707"/>
          </a:xfrm>
        </p:spPr>
        <p:txBody>
          <a:bodyPr/>
          <a:lstStyle/>
          <a:p>
            <a:r>
              <a:rPr lang="bg-BG" sz="3800" dirty="0"/>
              <a:t>Автоматизирано тестване на софтуерни компоненти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161000" y="1719000"/>
            <a:ext cx="8234999" cy="990275"/>
          </a:xfrm>
        </p:spPr>
        <p:txBody>
          <a:bodyPr/>
          <a:lstStyle/>
          <a:p>
            <a:r>
              <a:rPr lang="bg-BG" sz="5000" dirty="0"/>
              <a:t>Какво е </a:t>
            </a:r>
            <a:br>
              <a:rPr lang="bg-BG" sz="5000" dirty="0"/>
            </a:br>
            <a:r>
              <a:rPr lang="bg-BG" sz="5000" dirty="0"/>
              <a:t>компонентно тестване</a:t>
            </a:r>
            <a:r>
              <a:rPr lang="en-US" sz="5000" dirty="0"/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97745-328D-4E65-A7D4-D5F1F27C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24" y="1643300"/>
            <a:ext cx="2479280" cy="247928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AEC1ED-96DD-4F55-B268-97E0DD0C51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Имплементиране на тестове за клас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https://judge.softuni.bg/Contests/Practice/Index/3162#0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3100" dirty="0"/>
              <a:t>Тестване на конструктор с един</a:t>
            </a:r>
            <a:r>
              <a:rPr lang="en-US" sz="3100" dirty="0"/>
              <a:t>/</a:t>
            </a:r>
            <a:r>
              <a:rPr lang="bg-BG" sz="3100" dirty="0"/>
              <a:t>множество</a:t>
            </a:r>
            <a:r>
              <a:rPr lang="en-US" sz="3100" dirty="0"/>
              <a:t> </a:t>
            </a:r>
            <a:r>
              <a:rPr lang="bg-BG" sz="3100" dirty="0"/>
              <a:t>параметри</a:t>
            </a:r>
            <a:endParaRPr lang="en-US" sz="3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Имплементиране на тестови </a:t>
            </a:r>
            <a:r>
              <a:rPr lang="en-US" sz="3500" dirty="0"/>
              <a:t>case-o</a:t>
            </a:r>
            <a:r>
              <a:rPr lang="bg-BG" sz="3500" dirty="0"/>
              <a:t>ве</a:t>
            </a:r>
            <a:r>
              <a:rPr lang="en-US" sz="3500" dirty="0"/>
              <a:t>: </a:t>
            </a:r>
            <a:r>
              <a:rPr lang="bg-BG" sz="3500" dirty="0"/>
              <a:t>Добавяне</a:t>
            </a:r>
            <a:endParaRPr lang="en-US" sz="3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 fontScale="90000"/>
          </a:bodyPr>
          <a:lstStyle/>
          <a:p>
            <a:r>
              <a:rPr lang="bg-BG" dirty="0"/>
              <a:t>Имплементиране на 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br>
              <a:rPr lang="bg-BG" dirty="0"/>
            </a:br>
            <a:r>
              <a:rPr lang="bg-BG" dirty="0"/>
              <a:t>Диапазон </a:t>
            </a:r>
            <a:r>
              <a:rPr lang="en-US" dirty="0"/>
              <a:t>+ </a:t>
            </a:r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bg-BG" sz="3400" dirty="0"/>
              <a:t>Взимане по невалиден индекс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което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en-US" sz="3400" noProof="1"/>
              <a:t>ToString() </a:t>
            </a:r>
            <a:r>
              <a:rPr lang="bg-BG" sz="3400" dirty="0"/>
              <a:t>за вложени колекции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Data-Driven </a:t>
            </a:r>
            <a:r>
              <a:rPr lang="bg-BG" dirty="0"/>
              <a:t>тестване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</a:t>
            </a:r>
            <a:r>
              <a:rPr lang="en-US" sz="3000" dirty="0"/>
              <a:t>dataset</a:t>
            </a:r>
            <a:r>
              <a:rPr lang="bg-BG" sz="3000" dirty="0"/>
              <a:t>-</a:t>
            </a:r>
            <a:r>
              <a:rPr lang="bg-BG" sz="3000" dirty="0" err="1"/>
              <a:t>ове</a:t>
            </a:r>
            <a:r>
              <a:rPr lang="en-US" sz="3000" dirty="0"/>
              <a:t> </a:t>
            </a:r>
            <a:r>
              <a:rPr lang="bg-BG" sz="3000" dirty="0"/>
              <a:t>от </a:t>
            </a:r>
            <a:r>
              <a:rPr lang="en-US" sz="3000" dirty="0"/>
              <a:t>C# code / Excel spreadsheet)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AE97E-981C-499D-B26B-86121F41B511}"/>
              </a:ext>
            </a:extLst>
          </p:cNvPr>
          <p:cNvSpPr txBox="1"/>
          <p:nvPr/>
        </p:nvSpPr>
        <p:spPr>
          <a:xfrm>
            <a:off x="146604" y="6055780"/>
            <a:ext cx="11888961" cy="53860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Data-driven framework</a:t>
            </a:r>
            <a:r>
              <a:rPr lang="bg-BG" sz="2900" b="1" dirty="0">
                <a:solidFill>
                  <a:schemeClr val="bg1"/>
                </a:solidFill>
              </a:rPr>
              <a:t> за тестване</a:t>
            </a:r>
            <a:r>
              <a:rPr lang="en-US" sz="2900" dirty="0"/>
              <a:t>: </a:t>
            </a:r>
            <a:r>
              <a:rPr lang="bg-BG" sz="2900" dirty="0"/>
              <a:t>кода</a:t>
            </a:r>
            <a:r>
              <a:rPr lang="en-US" sz="2900" dirty="0"/>
              <a:t> </a:t>
            </a:r>
            <a:r>
              <a:rPr lang="bg-BG" sz="2900" dirty="0"/>
              <a:t>и</a:t>
            </a:r>
            <a:r>
              <a:rPr lang="en-US" sz="2900" dirty="0"/>
              <a:t> </a:t>
            </a:r>
            <a:r>
              <a:rPr lang="bg-BG" sz="2900" dirty="0"/>
              <a:t>данните</a:t>
            </a:r>
            <a:r>
              <a:rPr lang="en-US" sz="2900" dirty="0"/>
              <a:t> </a:t>
            </a:r>
            <a:r>
              <a:rPr lang="bg-BG" sz="2900" dirty="0"/>
              <a:t>се съхраняват отделно</a:t>
            </a:r>
            <a:endParaRPr lang="en-US" sz="2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59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04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</a:t>
            </a:r>
            <a:r>
              <a:rPr lang="bg-BG" dirty="0"/>
              <a:t>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Проверяване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 err="1"/>
              <a:t>нетествани</a:t>
            </a:r>
            <a:r>
              <a:rPr lang="bg-BG" sz="2800" dirty="0"/>
              <a:t>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Обхвата на кода </a:t>
            </a:r>
            <a:r>
              <a:rPr lang="bg-BG" sz="3200" b="1" dirty="0"/>
              <a:t>за автоматизираните тестове </a:t>
            </a:r>
            <a:r>
              <a:rPr lang="bg-BG" sz="3200" dirty="0"/>
              <a:t>е важен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17" y="3429231"/>
            <a:ext cx="1993727" cy="1662392"/>
          </a:xfrm>
          <a:prstGeom prst="roundRect">
            <a:avLst>
              <a:gd name="adj" fmla="val 71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Тестване на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 err="1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(</a:t>
            </a:r>
            <a:r>
              <a:rPr lang="bg-BG" dirty="0"/>
              <a:t>налага се да се изчака, оцветяването отнема време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3069000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0" y="4914000"/>
            <a:ext cx="11340000" cy="768084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Имената </a:t>
            </a:r>
            <a:r>
              <a:rPr lang="bg-BG" sz="3000" dirty="0"/>
              <a:t>трябва да отговарят на въпроса </a:t>
            </a:r>
            <a:r>
              <a:rPr lang="en-US" sz="3000" dirty="0"/>
              <a:t>“</a:t>
            </a:r>
            <a:r>
              <a:rPr lang="bg-BG" sz="3000" i="1" dirty="0"/>
              <a:t>какво има в метода</a:t>
            </a:r>
            <a:r>
              <a:rPr lang="en-US" sz="3000" i="1" dirty="0"/>
              <a:t>?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Трябва да бъдат </a:t>
            </a:r>
            <a:r>
              <a:rPr lang="bg-BG" sz="3000" b="1" dirty="0">
                <a:solidFill>
                  <a:schemeClr val="bg1"/>
                </a:solidFill>
              </a:rPr>
              <a:t>описателни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четими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375011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2875027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535555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142541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трябва да </a:t>
            </a:r>
            <a:r>
              <a:rPr lang="bg-BG" b="1" dirty="0">
                <a:solidFill>
                  <a:schemeClr val="bg1"/>
                </a:solidFill>
              </a:rPr>
              <a:t>бъдат </a:t>
            </a:r>
            <a:r>
              <a:rPr lang="bg-BG" b="1" dirty="0" err="1">
                <a:solidFill>
                  <a:schemeClr val="bg1"/>
                </a:solidFill>
              </a:rPr>
              <a:t>повтаряеми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Трябва да имат еднакво поведение, ако се извикат множество пъти</a:t>
            </a:r>
            <a:endParaRPr lang="en-US" dirty="0"/>
          </a:p>
          <a:p>
            <a:pPr lvl="1"/>
            <a:r>
              <a:rPr lang="bg-BG" dirty="0"/>
              <a:t>Очакваните резултати трябва да бъдат </a:t>
            </a:r>
            <a:r>
              <a:rPr lang="bg-BG" b="1" dirty="0">
                <a:solidFill>
                  <a:schemeClr val="bg1"/>
                </a:solidFill>
              </a:rPr>
              <a:t>постоянни</a:t>
            </a:r>
            <a:r>
              <a:rPr lang="en-US" dirty="0"/>
              <a:t> </a:t>
            </a:r>
            <a:r>
              <a:rPr lang="bg-BG" dirty="0"/>
              <a:t>и лесно потвърдени</a:t>
            </a:r>
            <a:endParaRPr lang="en-US" dirty="0"/>
          </a:p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не трябва да имат зависимости (</a:t>
            </a:r>
            <a:r>
              <a:rPr lang="en-US" b="1" dirty="0">
                <a:solidFill>
                  <a:schemeClr val="bg1"/>
                </a:solidFill>
              </a:rPr>
              <a:t>dependencies)</a:t>
            </a:r>
          </a:p>
          <a:p>
            <a:pPr lvl="1"/>
            <a:r>
              <a:rPr lang="bg-BG" dirty="0"/>
              <a:t>Редът на изпълнение на тестовете не трябва да е от значение</a:t>
            </a:r>
            <a:endParaRPr lang="en-US" dirty="0"/>
          </a:p>
          <a:p>
            <a:pPr lvl="1"/>
            <a:r>
              <a:rPr lang="bg-BG" dirty="0"/>
              <a:t>Входните данни и</a:t>
            </a:r>
            <a:r>
              <a:rPr lang="en-US" dirty="0"/>
              <a:t> </a:t>
            </a:r>
            <a:r>
              <a:rPr lang="bg-BG" dirty="0"/>
              <a:t>входящите условия трябва да се задават в теста</a:t>
            </a:r>
            <a:endParaRPr lang="en-US" dirty="0"/>
          </a:p>
          <a:p>
            <a:pPr lvl="1"/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може да зависят само от инициализацията на тестовете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dirty="0"/>
              <a:t>Тестовете трябва да </a:t>
            </a:r>
            <a:r>
              <a:rPr lang="bg-BG" b="1" dirty="0"/>
              <a:t>зачистват (</a:t>
            </a:r>
            <a:r>
              <a:rPr lang="en-US" b="1" dirty="0"/>
              <a:t>cleanup)</a:t>
            </a:r>
            <a:r>
              <a:rPr lang="en-US" dirty="0"/>
              <a:t> </a:t>
            </a:r>
            <a:r>
              <a:rPr lang="bg-BG" dirty="0"/>
              <a:t>всички използвани ресурси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dirty="0"/>
              <a:t>не повече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индиректно</a:t>
            </a:r>
            <a:endParaRPr lang="en-US" sz="3000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100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564510" cy="4856038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dirty="0"/>
              <a:t>== </a:t>
            </a:r>
            <a:r>
              <a:rPr lang="bg-BG" dirty="0"/>
              <a:t>автоматизирано тестване на конкретен компонент </a:t>
            </a:r>
            <a:r>
              <a:rPr lang="en-US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dirty="0"/>
              <a:t> == </a:t>
            </a:r>
            <a:r>
              <a:rPr lang="bg-BG" dirty="0"/>
              <a:t>основата за писане на тестове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</a:t>
            </a:r>
            <a:r>
              <a:rPr lang="bg-BG" dirty="0"/>
              <a:t>автоматизиран</a:t>
            </a:r>
            <a:r>
              <a:rPr lang="en-US" dirty="0"/>
              <a:t> framework </a:t>
            </a:r>
            <a:r>
              <a:rPr lang="bg-BG" dirty="0"/>
              <a:t>за тестване за</a:t>
            </a:r>
            <a:r>
              <a:rPr lang="en-US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== проверка на резултатите </a:t>
            </a:r>
            <a:r>
              <a:rPr lang="en-US" dirty="0"/>
              <a:t>/ </a:t>
            </a:r>
            <a:r>
              <a:rPr lang="bg-BG" dirty="0"/>
              <a:t>изходните условия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en-US" dirty="0"/>
              <a:t>== </a:t>
            </a:r>
            <a:r>
              <a:rPr lang="bg-BG" dirty="0"/>
              <a:t>проследява кои редове код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LOC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са тествани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3113726"/>
            <a:ext cx="7206918" cy="844892"/>
          </a:xfrm>
        </p:spPr>
        <p:txBody>
          <a:bodyPr/>
          <a:lstStyle/>
          <a:p>
            <a:r>
              <a:rPr lang="bg-BG" sz="3800" dirty="0"/>
              <a:t>Концепции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2034000"/>
            <a:ext cx="7206918" cy="990275"/>
          </a:xfrm>
        </p:spPr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833267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Frameworks</a:t>
            </a:r>
            <a:r>
              <a:rPr lang="bg-BG" sz="3400" b="1" dirty="0">
                <a:solidFill>
                  <a:schemeClr val="bg1"/>
                </a:solidFill>
              </a:rPr>
              <a:t> за тестване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дават</a:t>
            </a:r>
            <a:r>
              <a:rPr lang="en-US" sz="3400" dirty="0"/>
              <a:t> </a:t>
            </a:r>
            <a:r>
              <a:rPr lang="bg-BG" sz="3400" b="1" dirty="0"/>
              <a:t>основа</a:t>
            </a:r>
            <a:r>
              <a:rPr lang="en-US" sz="3400" b="1" dirty="0"/>
              <a:t> </a:t>
            </a:r>
            <a:r>
              <a:rPr lang="bg-BG" sz="3400" b="1" dirty="0"/>
              <a:t>за автоматизация на тестове</a:t>
            </a:r>
            <a:endParaRPr lang="en-US" sz="3400" b="0" dirty="0"/>
          </a:p>
          <a:p>
            <a:pPr lvl="1"/>
            <a:r>
              <a:rPr lang="bg-BG" sz="3200" dirty="0"/>
              <a:t>Състоят се от </a:t>
            </a:r>
            <a:r>
              <a:rPr lang="bg-BG" sz="3200" b="1" dirty="0"/>
              <a:t>библиотеки</a:t>
            </a:r>
            <a:r>
              <a:rPr lang="en-US" sz="3200" dirty="0"/>
              <a:t>, </a:t>
            </a:r>
            <a:r>
              <a:rPr lang="bg-BG" sz="3200" b="1" dirty="0"/>
              <a:t>модули</a:t>
            </a:r>
            <a:r>
              <a:rPr lang="en-US" sz="3200" dirty="0"/>
              <a:t> </a:t>
            </a:r>
            <a:r>
              <a:rPr lang="bg-BG" sz="3200" dirty="0"/>
              <a:t>от код и</a:t>
            </a:r>
            <a:r>
              <a:rPr lang="en-US" sz="3200" dirty="0"/>
              <a:t> </a:t>
            </a:r>
            <a:r>
              <a:rPr lang="bg-BG" sz="3200" b="1" dirty="0"/>
              <a:t>инструменти</a:t>
            </a:r>
            <a:r>
              <a:rPr lang="en-US" sz="3200" dirty="0"/>
              <a:t> </a:t>
            </a:r>
            <a:r>
              <a:rPr lang="bg-BG" sz="3200" dirty="0"/>
              <a:t>за автоматизация на тестове</a:t>
            </a:r>
            <a:endParaRPr lang="en-US" sz="3200" dirty="0"/>
          </a:p>
          <a:p>
            <a:pPr lvl="1"/>
            <a:r>
              <a:rPr lang="bg-BG" sz="3200" b="1" dirty="0"/>
              <a:t>Тестовете се структурират </a:t>
            </a:r>
            <a:r>
              <a:rPr lang="bg-BG" sz="3200" dirty="0"/>
              <a:t>в йерархична или друга форма</a:t>
            </a:r>
            <a:endParaRPr lang="en-US" sz="3200" dirty="0"/>
          </a:p>
          <a:p>
            <a:pPr lvl="1"/>
            <a:r>
              <a:rPr lang="bg-BG" b="1" dirty="0"/>
              <a:t>Тестовете се имплементират</a:t>
            </a:r>
            <a:r>
              <a:rPr lang="en-US" dirty="0"/>
              <a:t>, </a:t>
            </a:r>
            <a:r>
              <a:rPr lang="bg-BG" b="1" dirty="0"/>
              <a:t>изпълняват се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се генерират доклади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</a:t>
            </a:r>
            <a:r>
              <a:rPr lang="bg-BG" sz="3200" b="0" dirty="0"/>
              <a:t>резултатите и</a:t>
            </a:r>
            <a:r>
              <a:rPr lang="en-US" sz="3200" b="0" dirty="0"/>
              <a:t> </a:t>
            </a:r>
            <a:r>
              <a:rPr lang="bg-BG" sz="3200" b="0" dirty="0"/>
              <a:t>изходните условия</a:t>
            </a:r>
            <a:endParaRPr lang="en-US" sz="3200" b="0" dirty="0"/>
          </a:p>
          <a:p>
            <a:pPr lvl="1"/>
            <a:r>
              <a:rPr lang="bg-BG" sz="3200" b="0" dirty="0"/>
              <a:t>Извършва се инициализация при </a:t>
            </a:r>
            <a:r>
              <a:rPr lang="bg-BG" sz="3200" b="1" dirty="0"/>
              <a:t>стартиране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bg-BG" sz="3200" dirty="0"/>
              <a:t>зачистване</a:t>
            </a:r>
            <a:r>
              <a:rPr lang="en-US" sz="3200" b="0" dirty="0"/>
              <a:t> </a:t>
            </a:r>
            <a:r>
              <a:rPr lang="bg-BG" sz="3200" b="0" dirty="0"/>
              <a:t>при</a:t>
            </a:r>
            <a:r>
              <a:rPr lang="en-US" sz="3200" b="0" dirty="0"/>
              <a:t> </a:t>
            </a:r>
            <a:r>
              <a:rPr lang="bg-BG" sz="3200" b="1" dirty="0"/>
              <a:t>приключване</a:t>
            </a:r>
            <a:endParaRPr lang="en-US" sz="3200" b="1" dirty="0"/>
          </a:p>
          <a:p>
            <a:r>
              <a:rPr lang="bg-BG" b="1" dirty="0"/>
              <a:t>Примери</a:t>
            </a:r>
            <a:r>
              <a:rPr lang="en-US" b="1" dirty="0"/>
              <a:t> </a:t>
            </a:r>
            <a:r>
              <a:rPr lang="bg-BG" dirty="0"/>
              <a:t>за </a:t>
            </a:r>
            <a:r>
              <a:rPr lang="en-US" dirty="0"/>
              <a:t>frameworks</a:t>
            </a:r>
            <a:r>
              <a:rPr lang="bg-BG" dirty="0"/>
              <a:t> за тестване</a:t>
            </a:r>
            <a:r>
              <a:rPr lang="en-US" dirty="0"/>
              <a:t>:</a:t>
            </a:r>
          </a:p>
          <a:p>
            <a:pPr lvl="1"/>
            <a:r>
              <a:rPr lang="en-US" sz="3100" dirty="0"/>
              <a:t>NUnit, </a:t>
            </a:r>
            <a:r>
              <a:rPr lang="en-US" sz="3100" noProof="1"/>
              <a:t>xUnit</a:t>
            </a:r>
            <a:r>
              <a:rPr lang="en-US" sz="3100" dirty="0"/>
              <a:t>, </a:t>
            </a:r>
            <a:r>
              <a:rPr lang="en-US" sz="3100" noProof="1"/>
              <a:t>MSTest</a:t>
            </a:r>
            <a:r>
              <a:rPr lang="en-US" sz="3100" dirty="0"/>
              <a:t> (C#), JUnit (Java), Mocha (JS), </a:t>
            </a:r>
            <a:r>
              <a:rPr lang="en-US" sz="3100" noProof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Frameworks</a:t>
            </a:r>
            <a:r>
              <a:rPr lang="en-US" sz="3000" b="1" dirty="0"/>
              <a:t> </a:t>
            </a:r>
            <a:r>
              <a:rPr lang="bg-BG" sz="3000" dirty="0"/>
              <a:t>за тестване 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него.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Framework </a:t>
            </a:r>
            <a:r>
              <a:rPr lang="bg-BG" sz="3200" dirty="0"/>
              <a:t>за компонентно тестване </a:t>
            </a:r>
            <a:r>
              <a:rPr lang="en-US" sz="3200" dirty="0"/>
              <a:t>vs. </a:t>
            </a:r>
            <a:br>
              <a:rPr lang="bg-BG" sz="3200" dirty="0"/>
            </a:br>
            <a:r>
              <a:rPr lang="en-US" sz="3200" dirty="0"/>
              <a:t>Framework</a:t>
            </a:r>
            <a:r>
              <a:rPr lang="bg-BG" sz="3200" dirty="0"/>
              <a:t> за тестване</a:t>
            </a:r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3431</Words>
  <Application>Microsoft Macintosh PowerPoint</Application>
  <PresentationFormat>Widescreen</PresentationFormat>
  <Paragraphs>520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Consolas</vt:lpstr>
      <vt:lpstr>Wingdings</vt:lpstr>
      <vt:lpstr>Wingdings 2</vt:lpstr>
      <vt:lpstr>SoftUni</vt:lpstr>
      <vt:lpstr>Компонентно тестване (Unit testing)</vt:lpstr>
      <vt:lpstr>Съдържание</vt:lpstr>
      <vt:lpstr>Какво е  компонентно тестване?</vt:lpstr>
      <vt:lpstr>Компонентно тестване</vt:lpstr>
      <vt:lpstr>Нива на тестване</vt:lpstr>
      <vt:lpstr>Frameworks за тестване</vt:lpstr>
      <vt:lpstr>Frameworks за тестване</vt:lpstr>
      <vt:lpstr>Framework за тестване – Пример</vt:lpstr>
      <vt:lpstr>Framework за компонентно тестване vs.  Framework за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Добавете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cleanup</vt:lpstr>
      <vt:lpstr>Arrange, Act, Assert</vt:lpstr>
      <vt:lpstr>Моделът за тестване "AAA"</vt:lpstr>
      <vt:lpstr>Проверка на резултатите и  изходните изисквания</vt:lpstr>
      <vt:lpstr>Assertions (1)</vt:lpstr>
      <vt:lpstr>Assertions (2)</vt:lpstr>
      <vt:lpstr>Assertions (3)</vt:lpstr>
      <vt:lpstr>Assertion съобщения</vt:lpstr>
      <vt:lpstr>Имплементиране на NUnit  тестови Case-ове</vt:lpstr>
      <vt:lpstr>Имплементиране на 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Тестови case-ове: Празен конструктор</vt:lpstr>
      <vt:lpstr>Тестване на конструктор с един/множество параметри</vt:lpstr>
      <vt:lpstr>Имплементиране на тестови case-oве: Добавяне</vt:lpstr>
      <vt:lpstr>Имплементиране на тестови case-ове:  Диапазон + разширяване</vt:lpstr>
      <vt:lpstr>Тестови case-ове: Взимане по индекс</vt:lpstr>
      <vt:lpstr>Тестови case-ове: Взимане по невалиден индекс</vt:lpstr>
      <vt:lpstr>Тестови case-ове: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Testing с NUnit (2)</vt:lpstr>
      <vt:lpstr>Проверяване на кода,  обхванат от компонентните тестове</vt:lpstr>
      <vt:lpstr>Обхват на тестовете</vt:lpstr>
      <vt:lpstr>Обхват на тестовете: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Автоматизирани тестове: Утвърдени практики (1)</vt:lpstr>
      <vt:lpstr>Автоматизирани тестове: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Компонентно тестване</dc:title>
  <dc:subject>Модул 1 - ООП</dc:subject>
  <dc:creator>Software University</dc:creator>
  <cp:keywords>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224</cp:revision>
  <dcterms:created xsi:type="dcterms:W3CDTF">2018-05-23T13:08:44Z</dcterms:created>
  <dcterms:modified xsi:type="dcterms:W3CDTF">2023-01-18T10:06:27Z</dcterms:modified>
  <cp:category>computer programming;programming;software development;software engineering</cp:category>
</cp:coreProperties>
</file>