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8"/>
  </p:notesMasterIdLst>
  <p:handoutMasterIdLst>
    <p:handoutMasterId r:id="rId39"/>
  </p:handoutMasterIdLst>
  <p:sldIdLst>
    <p:sldId id="503" r:id="rId5"/>
    <p:sldId id="276" r:id="rId6"/>
    <p:sldId id="520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5" r:id="rId16"/>
    <p:sldId id="542" r:id="rId17"/>
    <p:sldId id="541" r:id="rId18"/>
    <p:sldId id="536" r:id="rId19"/>
    <p:sldId id="537" r:id="rId20"/>
    <p:sldId id="539" r:id="rId21"/>
    <p:sldId id="538" r:id="rId22"/>
    <p:sldId id="540" r:id="rId23"/>
    <p:sldId id="530" r:id="rId24"/>
    <p:sldId id="511" r:id="rId25"/>
    <p:sldId id="512" r:id="rId26"/>
    <p:sldId id="513" r:id="rId27"/>
    <p:sldId id="514" r:id="rId28"/>
    <p:sldId id="515" r:id="rId29"/>
    <p:sldId id="516" r:id="rId30"/>
    <p:sldId id="531" r:id="rId31"/>
    <p:sldId id="532" r:id="rId32"/>
    <p:sldId id="534" r:id="rId33"/>
    <p:sldId id="533" r:id="rId34"/>
    <p:sldId id="349" r:id="rId35"/>
    <p:sldId id="256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дове връзки&#10;" id="{12370640-ABFE-CA45-BD93-8C491885DFB9}">
          <p14:sldIdLst>
            <p14:sldId id="520"/>
            <p14:sldId id="522"/>
            <p14:sldId id="523"/>
            <p14:sldId id="524"/>
            <p14:sldId id="525"/>
            <p14:sldId id="526"/>
          </p14:sldIdLst>
        </p14:section>
        <p14:section name="Ограничения на целостта&#10;" id="{BFAE36EB-683B-8848-8076-A744F507B256}">
          <p14:sldIdLst>
            <p14:sldId id="527"/>
            <p14:sldId id="528"/>
            <p14:sldId id="529"/>
          </p14:sldIdLst>
        </p14:section>
        <p14:section name="Каскадни операции&#10;" id="{CB1102E2-3982-8049-86F5-5DB3F7BD09CA}">
          <p14:sldIdLst>
            <p14:sldId id="535"/>
            <p14:sldId id="541"/>
            <p14:sldId id="536"/>
            <p14:sldId id="537"/>
            <p14:sldId id="539"/>
            <p14:sldId id="538"/>
            <p14:sldId id="540"/>
          </p14:sldIdLst>
        </p14:section>
        <p14:section name="Нормализиране на БД&#10;" id="{9CB1CE64-60E7-574E-B2F5-A61040A3DFA9}">
          <p14:sldIdLst>
            <p14:sldId id="53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E/R диаграми" id="{21DE0C8A-F39E-FA42-BA9C-E9A512F9D717}">
          <p14:sldIdLst>
            <p14:sldId id="531"/>
            <p14:sldId id="532"/>
            <p14:sldId id="534"/>
            <p14:sldId id="533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4464"/>
    <a:srgbClr val="D0D4DC"/>
    <a:srgbClr val="D0D4FF"/>
    <a:srgbClr val="5F9ABF"/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/>
    <p:restoredTop sz="94719"/>
  </p:normalViewPr>
  <p:slideViewPr>
    <p:cSldViewPr>
      <p:cViewPr varScale="1">
        <p:scale>
          <a:sx n="80" d="100"/>
          <a:sy n="80" d="100"/>
        </p:scale>
        <p:origin x="-144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3455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60974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32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20144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6008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2354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5D8943ED-62FC-43CF-9220-3EBB34288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61868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1181F38-7E25-4CF0-8477-2E5E962919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076401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FE55E717-ED34-4F6A-893D-66C4219058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93284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80D8324-A1E3-4093-A148-79A57C1E1C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00498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=""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=""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21.8.2023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10" Type="http://schemas.openxmlformats.org/officeDocument/2006/relationships/image" Target="../media/image36.sv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11331575" cy="686880"/>
          </a:xfrm>
        </p:spPr>
        <p:txBody>
          <a:bodyPr>
            <a:normAutofit fontScale="92500"/>
          </a:bodyPr>
          <a:lstStyle/>
          <a:p>
            <a:r>
              <a:rPr lang="bg-BG" dirty="0"/>
              <a:t>Връзки, релационна схема, аномалии</a:t>
            </a:r>
            <a:r>
              <a:rPr lang="en-US" dirty="0"/>
              <a:t> </a:t>
            </a:r>
            <a:r>
              <a:rPr lang="bg-BG" dirty="0"/>
              <a:t>и нормални форми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11083636" cy="1066800"/>
          </a:xfrm>
        </p:spPr>
        <p:txBody>
          <a:bodyPr>
            <a:normAutofit/>
          </a:bodyPr>
          <a:lstStyle/>
          <a:p>
            <a:r>
              <a:rPr lang="bg-BG" sz="4400" dirty="0"/>
              <a:t>Връзки и </a:t>
            </a:r>
            <a:r>
              <a:rPr lang="en-US" sz="4400" dirty="0"/>
              <a:t>E/R </a:t>
            </a:r>
            <a:r>
              <a:rPr lang="bg-BG" sz="4400" dirty="0"/>
              <a:t>диаграми</a:t>
            </a:r>
          </a:p>
        </p:txBody>
      </p:sp>
      <p:pic>
        <p:nvPicPr>
          <p:cNvPr id="31752" name="Picture 8" descr="Entity Relationship Diagrams with draw.io - draw.i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2743200"/>
            <a:ext cx="4724400" cy="2103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dirty="0"/>
              <a:t>Гарантират целостта на данните в таблиците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Налага</a:t>
            </a:r>
            <a:r>
              <a:rPr lang="bg-BG" dirty="0"/>
              <a:t>т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правила за данни</a:t>
            </a:r>
            <a:r>
              <a:rPr lang="ru-RU" dirty="0"/>
              <a:t>, които не могат да бъдат нарушавани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Първичният ключ на таблица има </a:t>
            </a:r>
            <a:r>
              <a:rPr lang="ru-RU" b="1" dirty="0">
                <a:solidFill>
                  <a:schemeClr val="bg1"/>
                </a:solidFill>
              </a:rPr>
              <a:t>уникална</a:t>
            </a:r>
            <a:r>
              <a:rPr lang="ru-RU" dirty="0"/>
              <a:t> стойност за </a:t>
            </a:r>
            <a:r>
              <a:rPr lang="ru-RU" b="1" dirty="0">
                <a:solidFill>
                  <a:schemeClr val="bg1"/>
                </a:solidFill>
              </a:rPr>
              <a:t>всеки ред</a:t>
            </a:r>
            <a:r>
              <a:rPr lang="ru-RU" dirty="0"/>
              <a:t> в нея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Unique </a:t>
            </a:r>
            <a:r>
              <a:rPr lang="bg-BG" dirty="0"/>
              <a:t>ограничение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Гарантира, че всички стойности в </a:t>
            </a:r>
            <a:r>
              <a:rPr lang="ru-RU" b="1" dirty="0">
                <a:solidFill>
                  <a:schemeClr val="bg1"/>
                </a:solidFill>
              </a:rPr>
              <a:t>определена</a:t>
            </a:r>
            <a:r>
              <a:rPr lang="ru-RU" dirty="0"/>
              <a:t> колона (или група от колони) са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</a:t>
            </a:r>
            <a:r>
              <a:rPr lang="en-US" dirty="0"/>
              <a:t> (1)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3785417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>
                <a:solidFill>
                  <a:schemeClr val="bg1"/>
                </a:solidFill>
              </a:rPr>
              <a:t>външен ключ</a:t>
            </a:r>
          </a:p>
          <a:p>
            <a:pPr lvl="1"/>
            <a:r>
              <a:rPr lang="ru-RU" dirty="0"/>
              <a:t>Гарантира, че стойността в дадена колона е ключ от </a:t>
            </a:r>
            <a:r>
              <a:rPr lang="ru-RU" b="1" dirty="0">
                <a:solidFill>
                  <a:schemeClr val="bg1"/>
                </a:solidFill>
              </a:rPr>
              <a:t>друга таблица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</a:t>
            </a:r>
          </a:p>
          <a:p>
            <a:pPr lvl="1"/>
            <a:r>
              <a:rPr lang="ru-RU" dirty="0"/>
              <a:t>Гарантира, че стойностите в определена колона отговарят на някакво </a:t>
            </a:r>
            <a:r>
              <a:rPr lang="ru-RU" b="1" dirty="0">
                <a:solidFill>
                  <a:schemeClr val="bg1"/>
                </a:solidFill>
              </a:rPr>
              <a:t>предварително зададено условие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noProof="1"/>
              <a:t>Примери: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0" y="5732253"/>
            <a:ext cx="5486400" cy="4341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(Hour &gt;= 0) AND (Hour &lt; 24)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04080" y="5715000"/>
            <a:ext cx="4343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(TotalAmount &gt;= 0)</a:t>
            </a:r>
          </a:p>
        </p:txBody>
      </p:sp>
    </p:spTree>
    <p:extLst>
      <p:ext uri="{BB962C8B-B14F-4D97-AF65-F5344CB8AC3E}">
        <p14:creationId xmlns="" xmlns:p14="http://schemas.microsoft.com/office/powerpoint/2010/main" val="2026340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="" xmlns:a16="http://schemas.microsoft.com/office/drawing/2014/main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DFB02FC4-7CB6-4AD9-B76E-D615EDB8893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09600" y="4572000"/>
            <a:ext cx="10961783" cy="768084"/>
          </a:xfrm>
        </p:spPr>
        <p:txBody>
          <a:bodyPr/>
          <a:lstStyle/>
          <a:p>
            <a:r>
              <a:rPr lang="bg-BG" dirty="0"/>
              <a:t>Каскадни операции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6E4B1920-6F4F-482A-A98E-6FB068F0057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304800" y="5715000"/>
            <a:ext cx="11506199" cy="768084"/>
          </a:xfrm>
        </p:spPr>
        <p:txBody>
          <a:bodyPr/>
          <a:lstStyle/>
          <a:p>
            <a:r>
              <a:rPr lang="bg-BG" dirty="0" smtClean="0"/>
              <a:t>Аномалии при вмъкване на записи. Каскадно </a:t>
            </a:r>
            <a:r>
              <a:rPr lang="bg-BG" dirty="0"/>
              <a:t>изтриване и променяне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14104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Възниква, когато се опитате да вмъкнете нов запис в таблица, </a:t>
            </a:r>
            <a:r>
              <a:rPr lang="bg-BG" dirty="0" smtClean="0"/>
              <a:t>който </a:t>
            </a:r>
            <a:r>
              <a:rPr lang="ru-RU" dirty="0" smtClean="0"/>
              <a:t>изисква </a:t>
            </a:r>
            <a:r>
              <a:rPr lang="ru-RU" dirty="0" smtClean="0"/>
              <a:t>добавяне на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r>
              <a:rPr lang="ru-RU" dirty="0" smtClean="0"/>
              <a:t>, които все още </a:t>
            </a:r>
            <a:r>
              <a:rPr lang="ru-RU" b="1" dirty="0" smtClean="0">
                <a:solidFill>
                  <a:schemeClr val="bg1"/>
                </a:solidFill>
              </a:rPr>
              <a:t>нямат </a:t>
            </a:r>
            <a:r>
              <a:rPr lang="ru-RU" b="1" dirty="0" smtClean="0">
                <a:solidFill>
                  <a:schemeClr val="bg1"/>
                </a:solidFill>
              </a:rPr>
              <a:t>смисъл</a:t>
            </a:r>
          </a:p>
          <a:p>
            <a:r>
              <a:rPr lang="ru-RU" dirty="0" smtClean="0">
                <a:solidFill>
                  <a:srgbClr val="224464"/>
                </a:solidFill>
              </a:rPr>
              <a:t>Например,</a:t>
            </a:r>
            <a:r>
              <a:rPr lang="ru-RU" dirty="0" smtClean="0"/>
              <a:t> </a:t>
            </a:r>
            <a:r>
              <a:rPr lang="ru-RU" dirty="0" smtClean="0"/>
              <a:t>ако </a:t>
            </a:r>
            <a:r>
              <a:rPr lang="ru-RU" dirty="0" smtClean="0"/>
              <a:t>има</a:t>
            </a:r>
            <a:r>
              <a:rPr lang="bg-BG" dirty="0" smtClean="0"/>
              <a:t>м</a:t>
            </a:r>
            <a:r>
              <a:rPr lang="ru-RU" dirty="0" smtClean="0"/>
              <a:t>е таблица </a:t>
            </a:r>
            <a:r>
              <a:rPr lang="ru-RU" dirty="0" smtClean="0"/>
              <a:t>за </a:t>
            </a:r>
            <a:r>
              <a:rPr lang="ru-RU" b="1" dirty="0" smtClean="0">
                <a:solidFill>
                  <a:schemeClr val="bg1"/>
                </a:solidFill>
              </a:rPr>
              <a:t>клиенти</a:t>
            </a:r>
            <a:r>
              <a:rPr lang="ru-RU" dirty="0" smtClean="0"/>
              <a:t> и трябва да вмъкнете нов запис за </a:t>
            </a:r>
            <a:r>
              <a:rPr lang="ru-RU" b="1" dirty="0" smtClean="0">
                <a:solidFill>
                  <a:schemeClr val="bg1"/>
                </a:solidFill>
              </a:rPr>
              <a:t>клиент</a:t>
            </a:r>
            <a:r>
              <a:rPr lang="ru-RU" dirty="0" smtClean="0"/>
              <a:t>, но </a:t>
            </a:r>
            <a:r>
              <a:rPr lang="ru-RU" b="1" dirty="0" smtClean="0">
                <a:solidFill>
                  <a:schemeClr val="bg1"/>
                </a:solidFill>
              </a:rPr>
              <a:t>не е </a:t>
            </a:r>
            <a:r>
              <a:rPr lang="ru-RU" b="1" dirty="0" smtClean="0">
                <a:solidFill>
                  <a:schemeClr val="bg1"/>
                </a:solidFill>
              </a:rPr>
              <a:t>въведен адрес на клиента</a:t>
            </a:r>
          </a:p>
          <a:p>
            <a:pPr lvl="1"/>
            <a:r>
              <a:rPr lang="ru-RU" dirty="0" smtClean="0"/>
              <a:t>Това може да доведе до възникване на </a:t>
            </a:r>
            <a:r>
              <a:rPr lang="ru-RU" b="1" dirty="0" smtClean="0">
                <a:solidFill>
                  <a:schemeClr val="bg1"/>
                </a:solidFill>
              </a:rPr>
              <a:t>празни</a:t>
            </a:r>
            <a:r>
              <a:rPr lang="ru-RU" dirty="0" smtClean="0"/>
              <a:t> или </a:t>
            </a:r>
            <a:r>
              <a:rPr lang="ru-RU" b="1" dirty="0" smtClean="0">
                <a:solidFill>
                  <a:schemeClr val="bg1"/>
                </a:solidFill>
              </a:rPr>
              <a:t>невалидни</a:t>
            </a:r>
            <a:r>
              <a:rPr lang="ru-RU" dirty="0" smtClean="0"/>
              <a:t> записи</a:t>
            </a:r>
            <a:endParaRPr lang="en-US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Аномалии </a:t>
            </a:r>
            <a:r>
              <a:rPr lang="bg-BG" dirty="0" smtClean="0"/>
              <a:t>при вмъкване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51830" y="1108911"/>
            <a:ext cx="9601200" cy="5546589"/>
          </a:xfrm>
        </p:spPr>
        <p:txBody>
          <a:bodyPr>
            <a:normAutofit/>
          </a:bodyPr>
          <a:lstStyle/>
          <a:p>
            <a:r>
              <a:rPr lang="ru-RU" dirty="0"/>
              <a:t>Позволява, когато се направи </a:t>
            </a:r>
            <a:r>
              <a:rPr lang="ru-RU" b="1" dirty="0">
                <a:solidFill>
                  <a:schemeClr val="bg1"/>
                </a:solidFill>
              </a:rPr>
              <a:t>промяна</a:t>
            </a:r>
            <a:r>
              <a:rPr lang="ru-RU" dirty="0"/>
              <a:t> в определен обект, тази промяна да се приложи към </a:t>
            </a:r>
            <a:r>
              <a:rPr lang="ru-RU" b="1" dirty="0">
                <a:solidFill>
                  <a:schemeClr val="bg1"/>
                </a:solidFill>
              </a:rPr>
              <a:t>всички</a:t>
            </a:r>
            <a:r>
              <a:rPr lang="ru-RU" dirty="0"/>
              <a:t> </a:t>
            </a:r>
            <a:r>
              <a:rPr lang="ru-RU" b="1" dirty="0" err="1">
                <a:solidFill>
                  <a:schemeClr val="bg1"/>
                </a:solidFill>
              </a:rPr>
              <a:t>свързани</a:t>
            </a:r>
            <a:r>
              <a:rPr lang="ru-RU" dirty="0"/>
              <a:t> </a:t>
            </a:r>
            <a:r>
              <a:rPr lang="ru-RU" b="1" dirty="0" err="1">
                <a:solidFill>
                  <a:schemeClr val="bg1"/>
                </a:solidFill>
              </a:rPr>
              <a:t>обекти</a:t>
            </a:r>
            <a:endParaRPr lang="ru-RU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Каскадно </a:t>
            </a:r>
            <a:r>
              <a:rPr lang="bg-BG" dirty="0"/>
              <a:t>може да бъде или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изтриването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или </a:t>
            </a:r>
            <a:r>
              <a:rPr lang="bg-BG" b="1" dirty="0">
                <a:solidFill>
                  <a:schemeClr val="bg1"/>
                </a:solidFill>
              </a:rPr>
              <a:t>променянето</a:t>
            </a:r>
            <a:endParaRPr lang="en-US" dirty="0"/>
          </a:p>
          <a:p>
            <a:pPr marL="0" indent="0">
              <a:buNone/>
            </a:pP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="" xmlns:a16="http://schemas.microsoft.com/office/drawing/2014/main" id="{D3EF8FBF-E19B-4398-8FC3-74D3D31791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22" name="Picture 2" descr="database-schema-1895779 - American Nonsmokers' Rights Foundation |  no-smoke.o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581400"/>
            <a:ext cx="3552774" cy="3103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26659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93607901"/>
              </p:ext>
            </p:extLst>
          </p:nvPr>
        </p:nvGraphicFramePr>
        <p:xfrm>
          <a:off x="6325408" y="3315458"/>
          <a:ext cx="4342592" cy="20947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71296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2171296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523685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0634117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97279702"/>
              </p:ext>
            </p:extLst>
          </p:nvPr>
        </p:nvGraphicFramePr>
        <p:xfrm>
          <a:off x="1219200" y="3500005"/>
          <a:ext cx="3656441" cy="162745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87366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2169075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542486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 – Пример</a:t>
            </a:r>
            <a:endParaRPr lang="en-US" dirty="0"/>
          </a:p>
        </p:txBody>
      </p:sp>
      <p:cxnSp>
        <p:nvCxnSpPr>
          <p:cNvPr id="8" name="Straight Arrow Connector 10"/>
          <p:cNvCxnSpPr>
            <a:cxnSpLocks/>
          </p:cNvCxnSpPr>
          <p:nvPr/>
        </p:nvCxnSpPr>
        <p:spPr>
          <a:xfrm flipV="1">
            <a:off x="4970400" y="4073210"/>
            <a:ext cx="1152639" cy="961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2398782" y="2955456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7373638" y="28240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4970400" y="4169400"/>
            <a:ext cx="1132515" cy="783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1219200" y="4038600"/>
            <a:ext cx="3656441" cy="5454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6325408" y="4818245"/>
            <a:ext cx="4327601" cy="5785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6310418" y="3801692"/>
            <a:ext cx="4342591" cy="54544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304800" y="2522114"/>
            <a:ext cx="2758206" cy="523222"/>
          </a:xfrm>
          <a:prstGeom prst="wedgeRoundRectCallout">
            <a:avLst>
              <a:gd name="adj1" fmla="val -4506"/>
              <a:gd name="adj2" fmla="val 1374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4419600" y="2142446"/>
            <a:ext cx="3026450" cy="523221"/>
          </a:xfrm>
          <a:prstGeom prst="wedgeRoundRectCallout">
            <a:avLst>
              <a:gd name="adj1" fmla="val 20786"/>
              <a:gd name="adj2" fmla="val 1664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9144000" y="2187737"/>
            <a:ext cx="2438400" cy="523221"/>
          </a:xfrm>
          <a:prstGeom prst="wedgeRoundRectCallout">
            <a:avLst>
              <a:gd name="adj1" fmla="val -39642"/>
              <a:gd name="adj2" fmla="val 161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3072648" y="5615199"/>
            <a:ext cx="3605985" cy="545445"/>
          </a:xfrm>
          <a:prstGeom prst="wedgeRoundRectCallout">
            <a:avLst>
              <a:gd name="adj1" fmla="val 17485"/>
              <a:gd name="adj2" fmla="val -1809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Каскадно изтриване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="" xmlns:a16="http://schemas.microsoft.com/office/drawing/2014/main" id="{D3EF8FBF-E19B-4398-8FC3-74D3D31791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8057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76834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dirty="0"/>
              <a:t>Свързаните обекти са </a:t>
            </a:r>
            <a:r>
              <a:rPr lang="ru-RU" b="1" dirty="0">
                <a:solidFill>
                  <a:schemeClr val="bg1"/>
                </a:solidFill>
              </a:rPr>
              <a:t>безсмислени</a:t>
            </a:r>
            <a:r>
              <a:rPr lang="ru-RU" dirty="0"/>
              <a:t> без "главния"</a:t>
            </a:r>
            <a:endParaRPr lang="en-US" dirty="0"/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Не </a:t>
            </a: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bg-BG" dirty="0"/>
              <a:t>Извършвате </a:t>
            </a:r>
            <a:r>
              <a:rPr lang="bg-BG" b="1" dirty="0">
                <a:solidFill>
                  <a:schemeClr val="bg1"/>
                </a:solidFill>
              </a:rPr>
              <a:t>логическо изтриване</a:t>
            </a:r>
            <a:endParaRPr lang="en-US" dirty="0"/>
          </a:p>
          <a:p>
            <a:pPr lvl="2">
              <a:lnSpc>
                <a:spcPct val="114000"/>
              </a:lnSpc>
            </a:pPr>
            <a:r>
              <a:rPr lang="ru-RU" dirty="0"/>
              <a:t>Обектите са </a:t>
            </a:r>
            <a:r>
              <a:rPr lang="ru-RU" b="1" dirty="0">
                <a:solidFill>
                  <a:schemeClr val="bg1"/>
                </a:solidFill>
              </a:rPr>
              <a:t>маркирани</a:t>
            </a:r>
            <a:r>
              <a:rPr lang="ru-RU" dirty="0"/>
              <a:t> като изтрити (но всъщност не са)</a:t>
            </a:r>
            <a:endParaRPr lang="en-US" dirty="0"/>
          </a:p>
          <a:p>
            <a:pPr lvl="1">
              <a:lnSpc>
                <a:spcPct val="114000"/>
              </a:lnSpc>
            </a:pPr>
            <a:r>
              <a:rPr lang="ru-RU" dirty="0"/>
              <a:t>При по-сложни връзки каскадното изтриване няма да работи с </a:t>
            </a:r>
            <a:r>
              <a:rPr lang="ru-RU" b="1" dirty="0">
                <a:solidFill>
                  <a:schemeClr val="bg1"/>
                </a:solidFill>
              </a:rPr>
              <a:t>кръгови</a:t>
            </a:r>
            <a:r>
              <a:rPr lang="ru-RU" dirty="0"/>
              <a:t> зависимости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 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9DB0AC1-6C98-4A02-9B4F-3957D4666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8948054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164432"/>
            <a:ext cx="2229557" cy="559968"/>
          </a:xfrm>
          <a:prstGeom prst="wedgeRoundRectCallout">
            <a:avLst>
              <a:gd name="adj1" fmla="val -39704"/>
              <a:gd name="adj2" fmla="val 104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00800" y="6197282"/>
            <a:ext cx="19247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0B8DB210-4898-4797-8B2A-155617073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56663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</a:t>
            </a:r>
            <a:r>
              <a:rPr lang="ru-RU" sz="3400" b="1" dirty="0">
                <a:solidFill>
                  <a:schemeClr val="bg1"/>
                </a:solidFill>
              </a:rPr>
              <a:t>не е самонарастващ </a:t>
            </a:r>
            <a:r>
              <a:rPr lang="ru-RU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) </a:t>
            </a:r>
            <a:r>
              <a:rPr lang="ru-RU" sz="3400" dirty="0"/>
              <a:t>и следователно </a:t>
            </a:r>
            <a:r>
              <a:rPr lang="ru-RU" sz="3400" b="1" dirty="0">
                <a:solidFill>
                  <a:schemeClr val="bg1"/>
                </a:solidFill>
              </a:rPr>
              <a:t>може да бъде </a:t>
            </a:r>
            <a:r>
              <a:rPr lang="ru-RU" sz="3400" dirty="0"/>
              <a:t>променен</a:t>
            </a:r>
            <a:endParaRPr lang="en-US" sz="34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Най-добре се използва с уникално ограничение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)</a:t>
            </a:r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sz="3600" b="1" dirty="0">
                <a:solidFill>
                  <a:schemeClr val="bg1"/>
                </a:solidFill>
              </a:rPr>
              <a:t>Не </a:t>
            </a: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е </a:t>
            </a:r>
            <a:r>
              <a:rPr lang="ru-RU" sz="3400" b="1" dirty="0">
                <a:solidFill>
                  <a:schemeClr val="bg1"/>
                </a:solidFill>
              </a:rPr>
              <a:t>самонарастващ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59131C5-00D1-4FB3-95AA-7614C6DCB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117820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 –</a:t>
            </a:r>
            <a:r>
              <a:rPr lang="en-US" dirty="0"/>
              <a:t>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34400" y="41910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2A3C680B-F8C7-4B51-848C-D9ED716A5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36927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ru-RU" sz="3400" dirty="0"/>
              <a:t>Видове връзки</a:t>
            </a:r>
          </a:p>
          <a:p>
            <a:r>
              <a:rPr lang="bg-BG" sz="3400" dirty="0"/>
              <a:t>Ограничения на целостта</a:t>
            </a:r>
            <a:endParaRPr lang="ru-RU" sz="3400" dirty="0"/>
          </a:p>
          <a:p>
            <a:r>
              <a:rPr lang="bg-BG" sz="3400" dirty="0"/>
              <a:t>Каскадни </a:t>
            </a:r>
            <a:r>
              <a:rPr lang="bg-BG" sz="3400" dirty="0" smtClean="0"/>
              <a:t>операции</a:t>
            </a:r>
            <a:r>
              <a:rPr lang="en-US" sz="3400" dirty="0" smtClean="0"/>
              <a:t> </a:t>
            </a:r>
            <a:r>
              <a:rPr lang="bg-BG" sz="3400" dirty="0" smtClean="0"/>
              <a:t>и аномалии</a:t>
            </a:r>
          </a:p>
          <a:p>
            <a:pPr lvl="1"/>
            <a:r>
              <a:rPr lang="bg-BG" sz="3200" dirty="0" smtClean="0"/>
              <a:t>При </a:t>
            </a:r>
            <a:r>
              <a:rPr lang="ru-RU" sz="3200" b="1" dirty="0" smtClean="0">
                <a:solidFill>
                  <a:schemeClr val="bg1"/>
                </a:solidFill>
              </a:rPr>
              <a:t>вмъкване </a:t>
            </a:r>
            <a:r>
              <a:rPr lang="ru-RU" sz="3200" dirty="0" smtClean="0"/>
              <a:t>на записи</a:t>
            </a:r>
            <a:endParaRPr lang="en-US" sz="3200" dirty="0"/>
          </a:p>
          <a:p>
            <a:pPr lvl="1"/>
            <a:r>
              <a:rPr lang="bg-BG" sz="3200" dirty="0"/>
              <a:t>При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редактиране</a:t>
            </a:r>
            <a:r>
              <a:rPr lang="ru-RU" sz="3200" dirty="0"/>
              <a:t> на записи</a:t>
            </a:r>
          </a:p>
          <a:p>
            <a:pPr lvl="1"/>
            <a:r>
              <a:rPr lang="ru-RU" sz="3200" dirty="0"/>
              <a:t>При </a:t>
            </a:r>
            <a:r>
              <a:rPr lang="ru-RU" sz="3200" b="1" dirty="0">
                <a:solidFill>
                  <a:schemeClr val="bg1"/>
                </a:solidFill>
              </a:rPr>
              <a:t>изтриване</a:t>
            </a:r>
            <a:r>
              <a:rPr lang="ru-RU" sz="3200" dirty="0"/>
              <a:t> на записи</a:t>
            </a:r>
            <a:endParaRPr lang="en-US" sz="3200" dirty="0"/>
          </a:p>
          <a:p>
            <a:r>
              <a:rPr lang="bg-BG" sz="3400" dirty="0"/>
              <a:t>Нормализиране на БД</a:t>
            </a:r>
            <a:endParaRPr lang="en-US" sz="3400" dirty="0"/>
          </a:p>
          <a:p>
            <a:r>
              <a:rPr lang="en-US" sz="3400" dirty="0"/>
              <a:t>E/R </a:t>
            </a:r>
            <a:r>
              <a:rPr lang="bg-BG" sz="3400" dirty="0"/>
              <a:t>диаграми и релационна схема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z="3600" dirty="0"/>
              <a:t>Избягване на дублирани данни чрез нормализиране на схемата на БД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4572000"/>
            <a:ext cx="10961783" cy="768084"/>
          </a:xfrm>
        </p:spPr>
        <p:txBody>
          <a:bodyPr/>
          <a:lstStyle/>
          <a:p>
            <a:r>
              <a:rPr lang="bg-BG" dirty="0"/>
              <a:t>Нормализиране на БД</a:t>
            </a:r>
            <a:endParaRPr lang="en-US" dirty="0"/>
          </a:p>
        </p:txBody>
      </p:sp>
      <p:pic>
        <p:nvPicPr>
          <p:cNvPr id="56322" name="Picture 2" descr="Data, database, ok, online, server, storage, tick icon - Download on 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1" y="1447800"/>
            <a:ext cx="2590799" cy="2590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Нормализирането</a:t>
            </a:r>
            <a:r>
              <a:rPr lang="ru-RU" dirty="0"/>
              <a:t> на релационната схема </a:t>
            </a:r>
            <a:r>
              <a:rPr lang="ru-RU" b="1" dirty="0">
                <a:solidFill>
                  <a:schemeClr val="bg1"/>
                </a:solidFill>
              </a:rPr>
              <a:t>премахва повтарящи се данни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/>
              <a:t>Ненормализираните схеми могат да съдържат много повтарящи се данни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  <a:r>
              <a:rPr lang="en-US" dirty="0"/>
              <a:t> (1)</a:t>
            </a:r>
          </a:p>
        </p:txBody>
      </p:sp>
      <p:graphicFrame>
        <p:nvGraphicFramePr>
          <p:cNvPr id="8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409700" y="3559475"/>
          <a:ext cx="9372600" cy="3026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06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06657"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Product</a:t>
                      </a:r>
                      <a:endParaRPr lang="en-GB" sz="2000" b="1" kern="1200" noProof="1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Producer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Price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Category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Shop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Town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yoghurt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Mlexis</a:t>
                      </a:r>
                      <a:r>
                        <a:rPr lang="en-GB" sz="2200" baseline="0" noProof="1"/>
                        <a:t> Ltd.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</a:t>
                      </a:r>
                      <a:r>
                        <a:rPr lang="en-GB" sz="2200" baseline="0" noProof="1"/>
                        <a:t> "Mente"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bread</a:t>
                      </a:r>
                      <a:r>
                        <a:rPr lang="en-GB" sz="2200" baseline="0" noProof="1"/>
                        <a:t> "Dobrudja"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Bakery</a:t>
                      </a:r>
                      <a:r>
                        <a:rPr lang="en-GB" sz="2200" baseline="0" noProof="1"/>
                        <a:t> "Smoky"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 "Mente"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"Zagorka"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Zagorka</a:t>
                      </a:r>
                      <a:r>
                        <a:rPr lang="en-GB" sz="2200" baseline="0" noProof="1"/>
                        <a:t>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0.68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 "non-stop"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0075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"Tuborg"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Shoumen</a:t>
                      </a:r>
                      <a:r>
                        <a:rPr lang="en-GB" sz="2200" baseline="0" noProof="1"/>
                        <a:t> Drinks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</a:t>
                      </a:r>
                      <a:r>
                        <a:rPr lang="en-GB" sz="2200" baseline="0" noProof="1"/>
                        <a:t> "non-stop"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701961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Първа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Данните се съхраняват в таблици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Полетата в редовете са </a:t>
            </a:r>
            <a:r>
              <a:rPr lang="ru-RU" b="1" dirty="0">
                <a:solidFill>
                  <a:schemeClr val="bg1"/>
                </a:solidFill>
              </a:rPr>
              <a:t>неразделими</a:t>
            </a:r>
            <a:r>
              <a:rPr lang="ru-RU" dirty="0"/>
              <a:t> стойности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В рамките на един ред </a:t>
            </a:r>
            <a:r>
              <a:rPr lang="ru-RU" b="1" dirty="0">
                <a:solidFill>
                  <a:schemeClr val="bg1"/>
                </a:solidFill>
              </a:rPr>
              <a:t>няма повторения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 всяка таблица се дефинира първичен ключ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(2)</a:t>
            </a:r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600200" y="45720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ISBN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3847028437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Mr.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7234534450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Santa Claus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dedo@mraz.org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2079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Втора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1-ва </a:t>
            </a:r>
            <a:r>
              <a:rPr lang="ru-RU" dirty="0">
                <a:solidFill>
                  <a:srgbClr val="224464"/>
                </a:solidFill>
              </a:rPr>
              <a:t>нормална форма</a:t>
            </a:r>
            <a:endParaRPr lang="en-US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Няма колони, които да не зависят от част от първичния ключ (ако се състои от няколко колони)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(3)</a:t>
            </a:r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600200" y="48006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 </a:t>
                      </a:r>
                      <a:r>
                        <a:rPr lang="bg-BG" sz="2200" b="1" noProof="1">
                          <a:effectLst/>
                          <a:latin typeface="+mj-lt"/>
                        </a:rPr>
                        <a:t>(</a:t>
                      </a:r>
                      <a:r>
                        <a:rPr lang="en-US" sz="2200" b="1" noProof="1">
                          <a:effectLst/>
                          <a:latin typeface="+mj-lt"/>
                        </a:rPr>
                        <a:t>PK)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3847028437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Mr.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7234534450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Santa Claus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dedo@mraz.org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1400" y="3581400"/>
            <a:ext cx="3200400" cy="9906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Цената</a:t>
            </a:r>
            <a:r>
              <a:rPr lang="bg-BG" sz="2399" b="1" noProof="1">
                <a:solidFill>
                  <a:srgbClr val="FFFFFF"/>
                </a:solidFill>
              </a:rPr>
              <a:t> принадлежи на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книгата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6200" y="3505200"/>
            <a:ext cx="3352800" cy="990600"/>
          </a:xfrm>
          <a:prstGeom prst="wedgeRoundRectCallout">
            <a:avLst>
              <a:gd name="adj1" fmla="val 469"/>
              <a:gd name="adj2" fmla="val 84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Имейлът </a:t>
            </a:r>
            <a:r>
              <a:rPr lang="bg-BG" sz="2399" b="1" noProof="1">
                <a:solidFill>
                  <a:srgbClr val="FFFFFF"/>
                </a:solidFill>
              </a:rPr>
              <a:t>принадлежи на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автора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1409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Трета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2-ра</a:t>
            </a:r>
            <a:r>
              <a:rPr lang="ru-RU" dirty="0"/>
              <a:t> нормална форма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Единствените зависимости между колоните са от тип "колона зависи от PK"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(4)</a:t>
            </a:r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104900" y="3733800"/>
          <a:ext cx="9982200" cy="2689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44617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ProducerId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CategoryId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ShopId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TownId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yoghourt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bread "Tipov"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0.85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rakiya "Biserna"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6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6.83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5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 "Tuborg"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0.87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12561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Четвърта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3-та</a:t>
            </a:r>
            <a:r>
              <a:rPr lang="ru-RU" dirty="0"/>
              <a:t> нормална форма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Във всяка таблица има най-много една колона, с много възможни стойности за един ключ (атрибут с множество стойности)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  <a:r>
              <a:rPr lang="en-US" dirty="0"/>
              <a:t> (5)</a:t>
            </a:r>
            <a:endParaRPr lang="bg-BG" dirty="0"/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2362200" y="4953000"/>
          <a:ext cx="74676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945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84174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Article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6989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Programming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Regular</a:t>
                      </a:r>
                      <a:r>
                        <a:rPr lang="en-GB" sz="2200" baseline="0" noProof="1"/>
                        <a:t> Expressions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143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Mastering</a:t>
                      </a:r>
                      <a:r>
                        <a:rPr lang="en-GB" sz="2200" baseline="0" noProof="1"/>
                        <a:t> JavaScript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AJAX</a:t>
                      </a:r>
                      <a:r>
                        <a:rPr lang="en-GB" sz="2200" baseline="0" noProof="1"/>
                        <a:t> Performance Patterns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828800" y="3962400"/>
            <a:ext cx="3048000" cy="8382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>
                <a:solidFill>
                  <a:schemeClr val="bg2"/>
                </a:solidFill>
              </a:rPr>
              <a:t>може да има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книги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81800" y="3886200"/>
            <a:ext cx="3048000" cy="838200"/>
          </a:xfrm>
          <a:prstGeom prst="wedgeRoundRectCallout">
            <a:avLst>
              <a:gd name="adj1" fmla="val 2348"/>
              <a:gd name="adj2" fmla="val 96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>
                <a:solidFill>
                  <a:schemeClr val="bg2"/>
                </a:solidFill>
              </a:rPr>
              <a:t>може да има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статии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244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Пример за нормализирана схема (в </a:t>
            </a:r>
            <a:r>
              <a:rPr lang="ru-RU" b="1" dirty="0">
                <a:solidFill>
                  <a:schemeClr val="bg1"/>
                </a:solidFill>
              </a:rPr>
              <a:t>4-та </a:t>
            </a:r>
            <a:r>
              <a:rPr lang="ru-RU" dirty="0">
                <a:solidFill>
                  <a:srgbClr val="224464"/>
                </a:solidFill>
              </a:rPr>
              <a:t>нормална форма</a:t>
            </a:r>
            <a:r>
              <a:rPr lang="ru-RU" dirty="0"/>
              <a:t>):</a:t>
            </a:r>
            <a:endParaRPr lang="bg-BG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(6)</a:t>
            </a:r>
            <a:endParaRPr lang="bg-BG" dirty="0"/>
          </a:p>
        </p:txBody>
      </p:sp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4724400" y="1676400"/>
            <a:ext cx="22098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1905000" y="4953000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Producers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4495800" y="4953000"/>
            <a:ext cx="188384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70104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Shops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88392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3739008" y="4401510"/>
            <a:ext cx="1491284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6305056" y="4325310"/>
            <a:ext cx="1288053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7853625" y="4325310"/>
            <a:ext cx="80656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9725613" y="4401510"/>
            <a:ext cx="7787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676400" y="2133600"/>
          <a:ext cx="8343899" cy="2654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5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77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94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0199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554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ProducerId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CategoryId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ShopId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TownId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Youghurt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bread "Dobrudja"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0.55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rakia "Peshtera"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6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4.38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5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beer "Tuborg"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0.67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524000" y="5410200"/>
          <a:ext cx="24002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382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"Milk" Ltd.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"</a:t>
                      </a:r>
                      <a:r>
                        <a:rPr lang="en-US" sz="2000" noProof="1"/>
                        <a:t>Zagorka</a:t>
                      </a:r>
                      <a:r>
                        <a:rPr lang="en-GB" sz="2000" dirty="0"/>
                        <a:t>" AD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4267200" y="5410200"/>
          <a:ext cx="22478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15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beer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food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66294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METRO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84582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Sofia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76055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74" grpId="0"/>
      <p:bldP spid="497775" grpId="0"/>
      <p:bldP spid="497776" grpId="0"/>
      <p:bldP spid="497777" grpId="0"/>
      <p:bldP spid="4977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Релационна схема, значение и примери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  <a:endParaRPr lang="en-US" dirty="0"/>
          </a:p>
        </p:txBody>
      </p:sp>
      <p:pic>
        <p:nvPicPr>
          <p:cNvPr id="13318" name="Picture 6" descr="Share icon PNG on Transparent Background 14455886 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343400" y="1371600"/>
            <a:ext cx="3122489" cy="26289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2"/>
              </a:buClr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Колекцията от:</a:t>
            </a:r>
          </a:p>
          <a:p>
            <a:pPr lvl="1"/>
            <a:r>
              <a:rPr lang="bg-BG" dirty="0"/>
              <a:t>Схемите на всички таблици</a:t>
            </a:r>
          </a:p>
          <a:p>
            <a:pPr lvl="2"/>
            <a:r>
              <a:rPr lang="bg-BG" dirty="0"/>
              <a:t>Релации</a:t>
            </a:r>
            <a:endParaRPr lang="en-US" dirty="0"/>
          </a:p>
          <a:p>
            <a:pPr lvl="2"/>
            <a:r>
              <a:rPr lang="ru-RU" dirty="0"/>
              <a:t>Всички други обекти на базата данни (напр. ограничения)</a:t>
            </a:r>
          </a:p>
          <a:p>
            <a:r>
              <a:rPr lang="ru-RU" dirty="0"/>
              <a:t>Релационната схема описва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на базата данни</a:t>
            </a:r>
            <a:endParaRPr lang="bg-BG" sz="3200" dirty="0"/>
          </a:p>
          <a:p>
            <a:pPr lvl="1"/>
            <a:r>
              <a:rPr lang="ru-RU" dirty="0"/>
              <a:t>Няма данни, но съдържа </a:t>
            </a:r>
            <a:r>
              <a:rPr lang="ru-RU" b="1" dirty="0">
                <a:solidFill>
                  <a:schemeClr val="bg1"/>
                </a:solidFill>
              </a:rPr>
              <a:t>метаданни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ru-RU" dirty="0"/>
              <a:t>Релационните схеми се показват </a:t>
            </a:r>
            <a:r>
              <a:rPr lang="ru-RU" b="1" dirty="0">
                <a:solidFill>
                  <a:schemeClr val="bg1"/>
                </a:solidFill>
              </a:rPr>
              <a:t>графично</a:t>
            </a:r>
            <a:r>
              <a:rPr lang="ru-RU" dirty="0"/>
              <a:t> в диаграми на обект/връзка (</a:t>
            </a:r>
            <a:r>
              <a:rPr lang="ru-RU" b="1" dirty="0">
                <a:solidFill>
                  <a:schemeClr val="bg1"/>
                </a:solidFill>
              </a:rPr>
              <a:t>E/R диаграми</a:t>
            </a:r>
            <a:r>
              <a:rPr lang="ru-RU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схема</a:t>
            </a:r>
          </a:p>
        </p:txBody>
      </p:sp>
    </p:spTree>
    <p:extLst>
      <p:ext uri="{BB962C8B-B14F-4D97-AF65-F5344CB8AC3E}">
        <p14:creationId xmlns=""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2"/>
              </a:buClr>
            </a:pPr>
            <a:r>
              <a:rPr lang="ru-RU" dirty="0"/>
              <a:t>Графични инструменти за </a:t>
            </a:r>
            <a:r>
              <a:rPr lang="ru-RU" b="1" dirty="0">
                <a:solidFill>
                  <a:schemeClr val="bg1"/>
                </a:solidFill>
              </a:rPr>
              <a:t>моделиране на данни </a:t>
            </a:r>
            <a:r>
              <a:rPr lang="ru-RU" dirty="0"/>
              <a:t>в информационни системи</a:t>
            </a:r>
            <a:endParaRPr lang="en-US" dirty="0"/>
          </a:p>
          <a:p>
            <a:pPr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омагат за </a:t>
            </a:r>
            <a:r>
              <a:rPr lang="ru-RU" b="1" dirty="0">
                <a:solidFill>
                  <a:schemeClr val="bg1"/>
                </a:solidFill>
              </a:rPr>
              <a:t>визуализиране</a:t>
            </a:r>
            <a:r>
              <a:rPr lang="ru-RU" dirty="0"/>
              <a:t> на </a:t>
            </a:r>
            <a:r>
              <a:rPr lang="ru-RU" dirty="0">
                <a:solidFill>
                  <a:srgbClr val="224464"/>
                </a:solidFill>
              </a:rPr>
              <a:t>съотношенията</a:t>
            </a:r>
            <a:r>
              <a:rPr lang="ru-RU" dirty="0"/>
              <a:t> между обекти и техните </a:t>
            </a:r>
            <a:r>
              <a:rPr lang="ru-RU" dirty="0">
                <a:solidFill>
                  <a:srgbClr val="224464"/>
                </a:solidFill>
              </a:rPr>
              <a:t>връзки</a:t>
            </a:r>
          </a:p>
          <a:p>
            <a:pPr>
              <a:buClr>
                <a:schemeClr val="tx2"/>
              </a:buClr>
            </a:pPr>
            <a:r>
              <a:rPr lang="ru-RU" dirty="0"/>
              <a:t>Помагат да се разбере как информацията се </a:t>
            </a:r>
            <a:r>
              <a:rPr lang="ru-RU" b="1" dirty="0">
                <a:solidFill>
                  <a:schemeClr val="bg1"/>
                </a:solidFill>
              </a:rPr>
              <a:t>организира</a:t>
            </a:r>
            <a:r>
              <a:rPr lang="ru-RU" dirty="0"/>
              <a:t> и как обектите се </a:t>
            </a:r>
            <a:r>
              <a:rPr lang="ru-RU" b="1" dirty="0">
                <a:solidFill>
                  <a:schemeClr val="bg1"/>
                </a:solidFill>
              </a:rPr>
              <a:t>свързват</a:t>
            </a:r>
          </a:p>
          <a:p>
            <a:pPr>
              <a:buClr>
                <a:schemeClr val="tx2"/>
              </a:buClr>
            </a:pPr>
            <a:r>
              <a:rPr lang="ru-RU" dirty="0"/>
              <a:t>Използват </a:t>
            </a:r>
            <a:r>
              <a:rPr lang="ru-RU" b="1" dirty="0">
                <a:solidFill>
                  <a:schemeClr val="bg1"/>
                </a:solidFill>
              </a:rPr>
              <a:t>абстрактни символи</a:t>
            </a:r>
            <a:r>
              <a:rPr lang="ru-RU" dirty="0"/>
              <a:t>, което прави моделирането </a:t>
            </a:r>
            <a:r>
              <a:rPr lang="ru-RU" dirty="0">
                <a:solidFill>
                  <a:srgbClr val="224464"/>
                </a:solidFill>
              </a:rPr>
              <a:t>по-прегледно</a:t>
            </a:r>
          </a:p>
          <a:p>
            <a:pPr lvl="1">
              <a:buClr>
                <a:schemeClr val="tx2"/>
              </a:buClr>
            </a:pPr>
            <a:r>
              <a:rPr lang="ru-RU" dirty="0"/>
              <a:t>Фокусиране върху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връзките</a:t>
            </a:r>
            <a:r>
              <a:rPr lang="ru-RU" dirty="0"/>
              <a:t>, без да се оглеждат детайлите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4724400"/>
            <a:ext cx="10961783" cy="768084"/>
          </a:xfrm>
        </p:spPr>
        <p:txBody>
          <a:bodyPr/>
          <a:lstStyle/>
          <a:p>
            <a:r>
              <a:rPr lang="bg-BG" dirty="0"/>
              <a:t>Видове връзки</a:t>
            </a:r>
            <a:endParaRPr lang="en-US" dirty="0"/>
          </a:p>
        </p:txBody>
      </p:sp>
      <p:pic>
        <p:nvPicPr>
          <p:cNvPr id="31746" name="Picture 2" descr="Key | Bandipedia | Fand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143000"/>
            <a:ext cx="2743200" cy="28999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</a:t>
            </a:r>
            <a:r>
              <a:rPr lang="bg-BG" dirty="0"/>
              <a:t> диаграми – Пример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0672" y="1524000"/>
            <a:ext cx="6850657" cy="4880649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661275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2578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Видове връзки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едно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Ограничения на целостта</a:t>
            </a:r>
            <a:endParaRPr lang="en-US" sz="2800" dirty="0"/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2"/>
                </a:solidFill>
              </a:rPr>
              <a:t>Уникални стойности в колоната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Check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(Age &gt; 0)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dirty="0"/>
              <a:t>Cascade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2800" dirty="0"/>
              <a:t> </a:t>
            </a:r>
            <a:r>
              <a:rPr lang="bg-BG" sz="2800" dirty="0"/>
              <a:t>/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Нормални форми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E/R</a:t>
            </a:r>
            <a:r>
              <a:rPr lang="en-US" sz="2800" dirty="0"/>
              <a:t> </a:t>
            </a:r>
            <a:r>
              <a:rPr lang="bg-BG" sz="2800" dirty="0"/>
              <a:t>диаграми</a:t>
            </a:r>
            <a:endParaRPr lang="bg-BG" sz="32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bg-BG" sz="28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3000" b="1" dirty="0"/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=""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=""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=""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=""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=""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=""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=""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=""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=""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=""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4060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ru-RU" sz="3400" b="1" dirty="0">
                <a:solidFill>
                  <a:schemeClr val="bg1"/>
                </a:solidFill>
              </a:rPr>
              <a:t>Външният ключ </a:t>
            </a:r>
            <a:r>
              <a:rPr lang="ru-RU" sz="3400" dirty="0"/>
              <a:t>е идентификатор на запис, разположен в </a:t>
            </a:r>
            <a:r>
              <a:rPr lang="ru-RU" sz="3400" b="1" dirty="0">
                <a:solidFill>
                  <a:schemeClr val="bg1"/>
                </a:solidFill>
              </a:rPr>
              <a:t>друга</a:t>
            </a:r>
            <a:r>
              <a:rPr lang="ru-RU" sz="3400" dirty="0"/>
              <a:t> таблица (обикновено нейният </a:t>
            </a:r>
            <a:r>
              <a:rPr lang="ru-RU" sz="3400" b="1" dirty="0">
                <a:solidFill>
                  <a:schemeClr val="bg1"/>
                </a:solidFill>
              </a:rPr>
              <a:t>първичен ключ</a:t>
            </a:r>
            <a:r>
              <a:rPr lang="ru-RU" sz="3400" dirty="0"/>
              <a:t>)</a:t>
            </a:r>
            <a:endParaRPr lang="bg-BG" sz="3400" dirty="0"/>
          </a:p>
          <a:p>
            <a:r>
              <a:rPr lang="ru-RU" sz="3400" dirty="0"/>
              <a:t>Чрез използването на </a:t>
            </a:r>
            <a:r>
              <a:rPr lang="ru-RU" sz="3400" b="1" dirty="0">
                <a:solidFill>
                  <a:schemeClr val="bg1"/>
                </a:solidFill>
              </a:rPr>
              <a:t>релации</a:t>
            </a:r>
            <a:r>
              <a:rPr lang="ru-RU" sz="3400" dirty="0"/>
              <a:t> избягваме </a:t>
            </a:r>
            <a:r>
              <a:rPr lang="ru-RU" sz="3400" b="1" dirty="0">
                <a:solidFill>
                  <a:schemeClr val="bg1"/>
                </a:solidFill>
              </a:rPr>
              <a:t>повтарянето</a:t>
            </a:r>
            <a:r>
              <a:rPr lang="ru-RU" sz="3400" dirty="0"/>
              <a:t> на данни в БД</a:t>
            </a:r>
          </a:p>
          <a:p>
            <a:r>
              <a:rPr lang="bg-BG" sz="3400" dirty="0"/>
              <a:t>Връзките имат множество: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Едно към много (</a:t>
            </a:r>
            <a:r>
              <a:rPr lang="en-US" sz="3200" b="1" dirty="0">
                <a:solidFill>
                  <a:schemeClr val="bg1"/>
                </a:solidFill>
              </a:rPr>
              <a:t>One-to-many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>
                <a:solidFill>
                  <a:schemeClr val="tx2"/>
                </a:solidFill>
              </a:rPr>
              <a:t>държава</a:t>
            </a:r>
            <a:r>
              <a:rPr lang="bg-BG" sz="3200" dirty="0"/>
              <a:t> / </a:t>
            </a:r>
            <a:r>
              <a:rPr lang="bg-BG" sz="3200" b="1" dirty="0">
                <a:solidFill>
                  <a:schemeClr val="tx2"/>
                </a:solidFill>
              </a:rPr>
              <a:t>град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Много към много 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/>
              <a:t>студент</a:t>
            </a:r>
            <a:r>
              <a:rPr lang="bg-BG" sz="3200" dirty="0"/>
              <a:t> / </a:t>
            </a:r>
            <a:r>
              <a:rPr lang="bg-BG" sz="3200" b="1" dirty="0"/>
              <a:t>курс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Едно към едно (</a:t>
            </a:r>
            <a:r>
              <a:rPr lang="en-US" sz="3200" b="1" dirty="0">
                <a:solidFill>
                  <a:schemeClr val="bg1"/>
                </a:solidFill>
              </a:rPr>
              <a:t>One-to-one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/>
              <a:t> – </a:t>
            </a:r>
            <a:r>
              <a:rPr lang="bg-BG" sz="3200" dirty="0"/>
              <a:t>пример: </a:t>
            </a:r>
            <a:r>
              <a:rPr lang="bg-BG" sz="3200" b="1" dirty="0"/>
              <a:t>човек</a:t>
            </a:r>
            <a:r>
              <a:rPr lang="bg-BG" sz="3200" dirty="0"/>
              <a:t> / </a:t>
            </a:r>
            <a:r>
              <a:rPr lang="bg-BG" sz="3200" b="1" dirty="0"/>
              <a:t>паспорт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Връзки</a:t>
            </a:r>
          </a:p>
        </p:txBody>
      </p:sp>
    </p:spTree>
    <p:extLst>
      <p:ext uri="{BB962C8B-B14F-4D97-AF65-F5344CB8AC3E}">
        <p14:creationId xmlns="" xmlns:p14="http://schemas.microsoft.com/office/powerpoint/2010/main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228600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Един запис </a:t>
            </a:r>
            <a:r>
              <a:rPr lang="ru-RU" sz="3400" dirty="0"/>
              <a:t>в първата таблица има </a:t>
            </a:r>
            <a:r>
              <a:rPr lang="ru-RU" sz="3400" b="1" dirty="0">
                <a:solidFill>
                  <a:schemeClr val="bg1"/>
                </a:solidFill>
              </a:rPr>
              <a:t>много</a:t>
            </a:r>
            <a:r>
              <a:rPr lang="ru-RU" sz="3400" dirty="0"/>
              <a:t> съответстващи записи във втората таблица</a:t>
            </a:r>
            <a:endParaRPr lang="en-US" sz="3400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</a:t>
            </a:r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2667000" y="2644069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8418727" y="2923846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6400800" y="4161137"/>
            <a:ext cx="1524000" cy="22860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 flipV="1">
            <a:off x="6400800" y="4542139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 flipV="1">
            <a:off x="6400800" y="4999339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6400800" y="5151739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 flipV="1">
            <a:off x="6400800" y="5608939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30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57345507"/>
              </p:ext>
            </p:extLst>
          </p:nvPr>
        </p:nvGraphicFramePr>
        <p:xfrm>
          <a:off x="1143000" y="3246739"/>
          <a:ext cx="5257800" cy="3058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7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71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69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93635694"/>
              </p:ext>
            </p:extLst>
          </p:nvPr>
        </p:nvGraphicFramePr>
        <p:xfrm>
          <a:off x="7924800" y="3571695"/>
          <a:ext cx="2947556" cy="2249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9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15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702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54313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2192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/>
              <a:t>Записите в </a:t>
            </a:r>
            <a:r>
              <a:rPr lang="ru-RU" sz="3200" dirty="0">
                <a:solidFill>
                  <a:schemeClr val="tx2"/>
                </a:solidFill>
              </a:rPr>
              <a:t>първата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таблица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имат </a:t>
            </a:r>
            <a:r>
              <a:rPr lang="ru-RU" sz="3200" b="1" dirty="0">
                <a:solidFill>
                  <a:schemeClr val="bg1"/>
                </a:solidFill>
              </a:rPr>
              <a:t>много</a:t>
            </a:r>
            <a:r>
              <a:rPr lang="ru-RU" sz="3200" dirty="0"/>
              <a:t> съответстващи записи във </a:t>
            </a:r>
            <a:r>
              <a:rPr lang="ru-RU" sz="3200" dirty="0">
                <a:solidFill>
                  <a:schemeClr val="tx2"/>
                </a:solidFill>
              </a:rPr>
              <a:t>втората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обратно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3200" dirty="0"/>
              <a:t>Реализира се чрез </a:t>
            </a:r>
            <a:r>
              <a:rPr lang="ru-RU" sz="3200" b="1" dirty="0">
                <a:solidFill>
                  <a:schemeClr val="bg1"/>
                </a:solidFill>
              </a:rPr>
              <a:t>допълнителна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 към много</a:t>
            </a:r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9144000" y="3755736"/>
            <a:ext cx="156485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Courses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 flipV="1">
            <a:off x="3657599" y="4593936"/>
            <a:ext cx="11430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3698248" y="4798790"/>
            <a:ext cx="1102352" cy="55714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3657599" y="5736936"/>
            <a:ext cx="1142997" cy="762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3657599" y="5889336"/>
            <a:ext cx="1142998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7620000" y="4822536"/>
            <a:ext cx="9144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>
            <a:off x="7620397" y="5489354"/>
            <a:ext cx="914003" cy="9518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 flipV="1">
            <a:off x="7620396" y="5736935"/>
            <a:ext cx="914004" cy="13341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7620000" y="6117935"/>
            <a:ext cx="914400" cy="2701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1295400" y="3222336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67441557"/>
              </p:ext>
            </p:extLst>
          </p:nvPr>
        </p:nvGraphicFramePr>
        <p:xfrm>
          <a:off x="990600" y="3831936"/>
          <a:ext cx="2590800" cy="2719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3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04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1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Ivan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spc="-1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Peter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3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George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4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Maria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4495800" y="3374736"/>
            <a:ext cx="33528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6951290"/>
              </p:ext>
            </p:extLst>
          </p:nvPr>
        </p:nvGraphicFramePr>
        <p:xfrm>
          <a:off x="4800600" y="3984336"/>
          <a:ext cx="2819400" cy="2645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CourseId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51134192"/>
              </p:ext>
            </p:extLst>
          </p:nvPr>
        </p:nvGraphicFramePr>
        <p:xfrm>
          <a:off x="8610600" y="4365336"/>
          <a:ext cx="2667000" cy="198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.</a:t>
                      </a:r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Databases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JavaScript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84399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26" grpId="0"/>
      <p:bldP spid="477251" grpId="0" animBg="1"/>
      <p:bldP spid="477252" grpId="0" animBg="1"/>
      <p:bldP spid="477254" grpId="0" animBg="1"/>
      <p:bldP spid="477255" grpId="0" animBg="1"/>
      <p:bldP spid="477257" grpId="0" animBg="1"/>
      <p:bldP spid="477258" grpId="0" animBg="1"/>
      <p:bldP spid="477259" grpId="0" animBg="1"/>
      <p:bldP spid="477260" grpId="0" animBg="1"/>
      <p:bldP spid="2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287645"/>
            <a:ext cx="12192000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Един</a:t>
            </a:r>
            <a:r>
              <a:rPr lang="ru-RU" sz="3200" dirty="0"/>
              <a:t> запис в първата таблица съответства на </a:t>
            </a:r>
            <a:r>
              <a:rPr lang="ru-RU" sz="3200" b="1" dirty="0">
                <a:solidFill>
                  <a:schemeClr val="bg1"/>
                </a:solidFill>
              </a:rPr>
              <a:t>един</a:t>
            </a:r>
            <a:r>
              <a:rPr lang="ru-RU" sz="3200" dirty="0"/>
              <a:t> запис във втората таблица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ru-RU" sz="3200" dirty="0"/>
              <a:t>Използва се за </a:t>
            </a:r>
            <a:r>
              <a:rPr lang="ru-RU" sz="3200" b="1" dirty="0">
                <a:solidFill>
                  <a:schemeClr val="bg1"/>
                </a:solidFill>
              </a:rPr>
              <a:t>наследяване</a:t>
            </a:r>
            <a:r>
              <a:rPr lang="ru-RU" sz="3200" dirty="0"/>
              <a:t> между таблици</a:t>
            </a:r>
            <a:endParaRPr lang="bg-BG" sz="320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42274"/>
            <a:ext cx="9715594" cy="882654"/>
          </a:xfrm>
        </p:spPr>
        <p:txBody>
          <a:bodyPr/>
          <a:lstStyle/>
          <a:p>
            <a:r>
              <a:rPr lang="bg-BG" dirty="0"/>
              <a:t>Едно към едно</a:t>
            </a:r>
          </a:p>
        </p:txBody>
      </p:sp>
      <p:sp>
        <p:nvSpPr>
          <p:cNvPr id="478249" name="Line 41"/>
          <p:cNvSpPr>
            <a:spLocks noChangeShapeType="1"/>
          </p:cNvSpPr>
          <p:nvPr/>
        </p:nvSpPr>
        <p:spPr bwMode="auto">
          <a:xfrm flipV="1">
            <a:off x="5257800" y="64008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5257800" y="59436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5312568" y="3505201"/>
            <a:ext cx="3145631" cy="182106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2514600" y="40386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People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905000" y="4572000"/>
          <a:ext cx="3352800" cy="212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7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18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Age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Peter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Stoyan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Ivan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152400" y="3810000"/>
            <a:ext cx="1676400" cy="914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467600" y="45720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6553200" y="5105400"/>
          <a:ext cx="3733800" cy="1487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56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Specialty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Computer Science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Chemistry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5334000" y="3657600"/>
            <a:ext cx="2209800" cy="990600"/>
          </a:xfrm>
          <a:prstGeom prst="wedgeRoundRectCallout">
            <a:avLst>
              <a:gd name="adj1" fmla="val 26906"/>
              <a:gd name="adj2" fmla="val 1053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8686800" y="2362200"/>
            <a:ext cx="215636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Professors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15327295"/>
              </p:ext>
            </p:extLst>
          </p:nvPr>
        </p:nvGraphicFramePr>
        <p:xfrm>
          <a:off x="8534400" y="2895600"/>
          <a:ext cx="2438400" cy="994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Ph.D.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9982200" y="3962400"/>
            <a:ext cx="2133600" cy="914400"/>
          </a:xfrm>
          <a:prstGeom prst="wedgeRoundRectCallout">
            <a:avLst>
              <a:gd name="adj1" fmla="val -72986"/>
              <a:gd name="adj2" fmla="val -694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306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49" grpId="0" animBg="1"/>
      <p:bldP spid="478250" grpId="0" animBg="1"/>
      <p:bldP spid="478251" grpId="0" animBg="1"/>
      <p:bldP spid="18" grpId="0"/>
      <p:bldP spid="23" grpId="0" animBg="1"/>
      <p:bldP spid="24" grpId="0"/>
      <p:bldP spid="26" grpId="0" animBg="1"/>
      <p:bldP spid="27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Връзка между записи в същата таблица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Връзките </a:t>
            </a:r>
            <a:r>
              <a:rPr lang="ru-RU" b="1" dirty="0">
                <a:solidFill>
                  <a:schemeClr val="bg1"/>
                </a:solidFill>
              </a:rPr>
              <a:t>първичен</a:t>
            </a:r>
            <a:r>
              <a:rPr lang="ru-RU" dirty="0"/>
              <a:t> / </a:t>
            </a:r>
            <a:r>
              <a:rPr lang="ru-RU" b="1" dirty="0">
                <a:solidFill>
                  <a:schemeClr val="bg1"/>
                </a:solidFill>
              </a:rPr>
              <a:t>външен</a:t>
            </a:r>
            <a:r>
              <a:rPr lang="ru-RU" dirty="0"/>
              <a:t> ключ могат да сочат към </a:t>
            </a:r>
            <a:r>
              <a:rPr lang="ru-RU" b="1" dirty="0">
                <a:solidFill>
                  <a:schemeClr val="bg1"/>
                </a:solidFill>
              </a:rPr>
              <a:t>една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съща</a:t>
            </a:r>
            <a:r>
              <a:rPr lang="ru-RU" dirty="0"/>
              <a:t> таблица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Пример: </a:t>
            </a:r>
            <a:r>
              <a:rPr lang="bg-BG" b="1" dirty="0">
                <a:solidFill>
                  <a:schemeClr val="tx2"/>
                </a:solidFill>
              </a:rPr>
              <a:t>папките</a:t>
            </a:r>
            <a:r>
              <a:rPr lang="bg-BG" dirty="0"/>
              <a:t> съдържат </a:t>
            </a:r>
            <a:r>
              <a:rPr lang="bg-BG" b="1" dirty="0">
                <a:solidFill>
                  <a:schemeClr val="tx2"/>
                </a:solidFill>
              </a:rPr>
              <a:t>подпапки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5257800" y="32004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Folders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988250"/>
              </p:ext>
            </p:extLst>
          </p:nvPr>
        </p:nvGraphicFramePr>
        <p:xfrm>
          <a:off x="3886200" y="3810000"/>
          <a:ext cx="4419600" cy="2652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24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65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ParentId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Root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Documents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Pictures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Birthday</a:t>
                      </a:r>
                      <a:r>
                        <a:rPr lang="en-GB" baseline="0" noProof="1"/>
                        <a:t> Party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1447800" y="3352800"/>
            <a:ext cx="2438400" cy="533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9" name="Freeform 33"/>
          <p:cNvSpPr>
            <a:spLocks/>
          </p:cNvSpPr>
          <p:nvPr/>
        </p:nvSpPr>
        <p:spPr bwMode="auto">
          <a:xfrm>
            <a:off x="8320402" y="4724400"/>
            <a:ext cx="797133" cy="914401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>
            <a:off x="8320402" y="4495801"/>
            <a:ext cx="797133" cy="685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Freeform 35"/>
          <p:cNvSpPr>
            <a:spLocks/>
          </p:cNvSpPr>
          <p:nvPr/>
        </p:nvSpPr>
        <p:spPr bwMode="auto">
          <a:xfrm>
            <a:off x="8305800" y="5715000"/>
            <a:ext cx="797133" cy="49554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05800" y="2888404"/>
            <a:ext cx="2667000" cy="540596"/>
          </a:xfrm>
          <a:prstGeom prst="wedgeRoundRectCallout">
            <a:avLst>
              <a:gd name="adj1" fmla="val -62462"/>
              <a:gd name="adj2" fmla="val 142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601200" y="4329662"/>
            <a:ext cx="1600200" cy="540596"/>
          </a:xfrm>
          <a:prstGeom prst="wedgeRoundRectCallout">
            <a:avLst>
              <a:gd name="adj1" fmla="val -76269"/>
              <a:gd name="adj2" fmla="val 44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Връзки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5283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Правила и</a:t>
            </a:r>
            <a:r>
              <a:rPr lang="en-US" dirty="0"/>
              <a:t> </a:t>
            </a:r>
            <a:r>
              <a:rPr lang="bg-BG" dirty="0"/>
              <a:t>проверки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Ограничение на целостта</a:t>
            </a:r>
            <a:endParaRPr lang="en-US" dirty="0"/>
          </a:p>
        </p:txBody>
      </p:sp>
      <p:pic>
        <p:nvPicPr>
          <p:cNvPr id="23554" name="Picture 2" descr="Barrier PNGs for Free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1295" y="1752600"/>
            <a:ext cx="2569411" cy="183070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16896</TotalTime>
  <Words>1676</Words>
  <Application>Microsoft Office PowerPoint</Application>
  <PresentationFormat>Custom</PresentationFormat>
  <Paragraphs>506</Paragraphs>
  <Slides>33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SoftUni</vt:lpstr>
      <vt:lpstr>Връзки и E/R диаграми</vt:lpstr>
      <vt:lpstr>Съдържание</vt:lpstr>
      <vt:lpstr>Видове връзки</vt:lpstr>
      <vt:lpstr>Връзки</vt:lpstr>
      <vt:lpstr>Едно към много</vt:lpstr>
      <vt:lpstr>Много към много</vt:lpstr>
      <vt:lpstr>Едно към едно</vt:lpstr>
      <vt:lpstr>Връзка между записи в същата таблица</vt:lpstr>
      <vt:lpstr>Ограничение на целостта</vt:lpstr>
      <vt:lpstr>Ограничения на целостта (1)</vt:lpstr>
      <vt:lpstr>Ограничения на целостта (2)</vt:lpstr>
      <vt:lpstr>Каскадни операции</vt:lpstr>
      <vt:lpstr>Аномалии при вмъкване</vt:lpstr>
      <vt:lpstr>Каскадиране</vt:lpstr>
      <vt:lpstr>Каскадиране – Пример</vt:lpstr>
      <vt:lpstr>Каскадно изтриване </vt:lpstr>
      <vt:lpstr>Каскадно изтриване – Пример</vt:lpstr>
      <vt:lpstr>Каскадно променяне</vt:lpstr>
      <vt:lpstr>Каскадно променяне – Пример</vt:lpstr>
      <vt:lpstr>Нормализиране на БД</vt:lpstr>
      <vt:lpstr>Нормализация (1)</vt:lpstr>
      <vt:lpstr>Нормализация (2)</vt:lpstr>
      <vt:lpstr>Нормализация (3)</vt:lpstr>
      <vt:lpstr>Нормализация (4)</vt:lpstr>
      <vt:lpstr>Нормализация (5)</vt:lpstr>
      <vt:lpstr>Нормализация (6)</vt:lpstr>
      <vt:lpstr>E/R диаграми</vt:lpstr>
      <vt:lpstr>Релационна схема</vt:lpstr>
      <vt:lpstr>E/R диаграми</vt:lpstr>
      <vt:lpstr>E/R диаграми – Пример</vt:lpstr>
      <vt:lpstr>Обобщение</vt:lpstr>
      <vt:lpstr>Slide 32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510</cp:revision>
  <dcterms:created xsi:type="dcterms:W3CDTF">2018-05-23T13:08:44Z</dcterms:created>
  <dcterms:modified xsi:type="dcterms:W3CDTF">2023-08-21T15:15:48Z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