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6"/>
  </p:notesMasterIdLst>
  <p:handoutMasterIdLst>
    <p:handoutMasterId r:id="rId47"/>
  </p:handoutMasterIdLst>
  <p:sldIdLst>
    <p:sldId id="503" r:id="rId2"/>
    <p:sldId id="276" r:id="rId3"/>
    <p:sldId id="511" r:id="rId4"/>
    <p:sldId id="580" r:id="rId5"/>
    <p:sldId id="522" r:id="rId6"/>
    <p:sldId id="581" r:id="rId7"/>
    <p:sldId id="527" r:id="rId8"/>
    <p:sldId id="588" r:id="rId9"/>
    <p:sldId id="590" r:id="rId10"/>
    <p:sldId id="591" r:id="rId11"/>
    <p:sldId id="523" r:id="rId12"/>
    <p:sldId id="525" r:id="rId13"/>
    <p:sldId id="528" r:id="rId14"/>
    <p:sldId id="526" r:id="rId15"/>
    <p:sldId id="531" r:id="rId16"/>
    <p:sldId id="532" r:id="rId17"/>
    <p:sldId id="582" r:id="rId18"/>
    <p:sldId id="541" r:id="rId19"/>
    <p:sldId id="529" r:id="rId20"/>
    <p:sldId id="583" r:id="rId21"/>
    <p:sldId id="584" r:id="rId22"/>
    <p:sldId id="586" r:id="rId23"/>
    <p:sldId id="585" r:id="rId24"/>
    <p:sldId id="533" r:id="rId25"/>
    <p:sldId id="535" r:id="rId26"/>
    <p:sldId id="536" r:id="rId27"/>
    <p:sldId id="537" r:id="rId28"/>
    <p:sldId id="539" r:id="rId29"/>
    <p:sldId id="567" r:id="rId30"/>
    <p:sldId id="568" r:id="rId31"/>
    <p:sldId id="569" r:id="rId32"/>
    <p:sldId id="570" r:id="rId33"/>
    <p:sldId id="571" r:id="rId34"/>
    <p:sldId id="540" r:id="rId35"/>
    <p:sldId id="572" r:id="rId36"/>
    <p:sldId id="573" r:id="rId37"/>
    <p:sldId id="574" r:id="rId38"/>
    <p:sldId id="575" r:id="rId39"/>
    <p:sldId id="576" r:id="rId40"/>
    <p:sldId id="577" r:id="rId41"/>
    <p:sldId id="578" r:id="rId42"/>
    <p:sldId id="349" r:id="rId43"/>
    <p:sldId id="504" r:id="rId44"/>
    <p:sldId id="505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12253654-39A0-4003-A010-24A4C8409234}">
          <p14:sldIdLst>
            <p14:sldId id="503"/>
            <p14:sldId id="276"/>
          </p14:sldIdLst>
        </p14:section>
        <p14:section name="MS Access" id="{C7B5FA04-B036-4CD8-93B0-2258A2CCF7B8}">
          <p14:sldIdLst>
            <p14:sldId id="511"/>
            <p14:sldId id="580"/>
            <p14:sldId id="522"/>
            <p14:sldId id="581"/>
            <p14:sldId id="527"/>
          </p14:sldIdLst>
        </p14:section>
        <p14:section name="Инсталация" id="{4BBEB371-A5D0-4E65-AC34-C8F24BA88BDB}">
          <p14:sldIdLst>
            <p14:sldId id="588"/>
            <p14:sldId id="590"/>
            <p14:sldId id="591"/>
          </p14:sldIdLst>
        </p14:section>
        <p14:section name="Създаване на таблици и попълване на данни" id="{88EB3967-9F31-46D3-92C6-CE5DA32A0EF2}">
          <p14:sldIdLst>
            <p14:sldId id="523"/>
            <p14:sldId id="525"/>
            <p14:sldId id="528"/>
            <p14:sldId id="526"/>
            <p14:sldId id="531"/>
            <p14:sldId id="532"/>
            <p14:sldId id="582"/>
            <p14:sldId id="541"/>
            <p14:sldId id="529"/>
            <p14:sldId id="583"/>
            <p14:sldId id="584"/>
            <p14:sldId id="586"/>
            <p14:sldId id="585"/>
          </p14:sldIdLst>
        </p14:section>
        <p14:section name="Импортиране на външни данни" id="{0DBCC3B5-0DF5-4C39-8BA5-99E6B341D311}">
          <p14:sldIdLst>
            <p14:sldId id="533"/>
            <p14:sldId id="535"/>
            <p14:sldId id="536"/>
            <p14:sldId id="537"/>
            <p14:sldId id="539"/>
            <p14:sldId id="567"/>
            <p14:sldId id="568"/>
            <p14:sldId id="569"/>
            <p14:sldId id="570"/>
            <p14:sldId id="571"/>
            <p14:sldId id="540"/>
            <p14:sldId id="572"/>
            <p14:sldId id="573"/>
            <p14:sldId id="574"/>
            <p14:sldId id="575"/>
            <p14:sldId id="576"/>
            <p14:sldId id="577"/>
            <p14:sldId id="578"/>
          </p14:sldIdLst>
        </p14:section>
        <p14:section name="Обобщение" id="{0A2E3CAC-982A-482C-86F1-356E59259FB0}">
          <p14:sldIdLst>
            <p14:sldId id="349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53" autoAdjust="0"/>
    <p:restoredTop sz="96247" autoAdjust="0"/>
  </p:normalViewPr>
  <p:slideViewPr>
    <p:cSldViewPr showGuides="1">
      <p:cViewPr varScale="1">
        <p:scale>
          <a:sx n="106" d="100"/>
          <a:sy n="106" d="100"/>
        </p:scale>
        <p:origin x="162" y="114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11.12.2023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7">
            <a:extLst>
              <a:ext uri="{FF2B5EF4-FFF2-40B4-BE49-F238E27FC236}">
                <a16:creationId xmlns:a16="http://schemas.microsoft.com/office/drawing/2014/main" id="{91654337-433E-3EA6-5C9C-67D2B9AFEC9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128776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831AFD4C-D5A4-4438-945F-69757AEAE94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7586201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DC922E6-CD6A-DFFC-200D-5E732211C95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23748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912A3AAE-885B-D70C-2870-9BDE460702C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6610272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87873718-4EF7-D4BA-768F-C09AAEC16FC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0079794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43D7C48-C60E-C798-AF10-2753C9FD587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7489961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Footer Placeholder 7">
            <a:extLst>
              <a:ext uri="{FF2B5EF4-FFF2-40B4-BE49-F238E27FC236}">
                <a16:creationId xmlns:a16="http://schemas.microsoft.com/office/drawing/2014/main" id="{2331AFF1-62C0-3D66-96AA-6FAB4558621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4524133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7BD34A9-61F6-28B6-ECB9-7376D465D4A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5314952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B0A9A5B-352E-1A1F-4B1F-52F34056749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7542700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B0A9A5B-352E-1A1F-4B1F-52F34056749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8945493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9015653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0271594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010C10F-5C2B-94DA-D9E4-44AF4A5C699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4705112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71B6FEE5-3694-5CFB-E58C-1EF4E10412F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1176426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7.gif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portal.office.com/account/#installs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uthor Position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bg-BG" noProof="1"/>
              <a:t>Софтуерни и хардуерни науки</a:t>
            </a:r>
            <a:endParaRPr lang="en-US" dirty="0"/>
          </a:p>
        </p:txBody>
      </p:sp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>
            <a:normAutofit lnSpcReduction="10000"/>
          </a:bodyPr>
          <a:lstStyle/>
          <a:p>
            <a:r>
              <a:rPr lang="bg-BG" dirty="0">
                <a:solidFill>
                  <a:srgbClr val="234465"/>
                </a:solidFill>
              </a:rPr>
              <a:t>Курс "Релационни бази данни"</a:t>
            </a:r>
          </a:p>
        </p:txBody>
      </p:sp>
      <p:sp>
        <p:nvSpPr>
          <p:cNvPr id="12" name="Company Web Site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https://about.softuni.bg</a:t>
            </a:r>
            <a:endParaRPr lang="en-US" dirty="0"/>
          </a:p>
        </p:txBody>
      </p:sp>
      <p:sp>
        <p:nvSpPr>
          <p:cNvPr id="11" name="Company Name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42128" y="1402942"/>
            <a:ext cx="8908872" cy="1306057"/>
          </a:xfrm>
        </p:spPr>
        <p:txBody>
          <a:bodyPr>
            <a:normAutofit lnSpcReduction="10000"/>
          </a:bodyPr>
          <a:lstStyle/>
          <a:p>
            <a:r>
              <a:rPr lang="bg-BG" dirty="0"/>
              <a:t>Създаване на таблици</a:t>
            </a:r>
          </a:p>
          <a:p>
            <a:r>
              <a:rPr lang="bg-BG" dirty="0"/>
              <a:t>Импортиране на данни</a:t>
            </a:r>
            <a:endParaRPr lang="en-US" dirty="0"/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09D526E5-16F9-CDC3-F025-1D308EB5C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800" dirty="0"/>
              <a:t>Работа с </a:t>
            </a:r>
            <a:r>
              <a:rPr lang="en-US" sz="4800" dirty="0"/>
              <a:t>MS Access</a:t>
            </a:r>
            <a:endParaRPr lang="bg-BG" sz="4800" dirty="0"/>
          </a:p>
        </p:txBody>
      </p:sp>
      <p:pic>
        <p:nvPicPr>
          <p:cNvPr id="46082" name="Picture 2" descr="Finweb Business Consultancy | Microsoft Access Basic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156000" y="2844000"/>
            <a:ext cx="2575397" cy="2528482"/>
          </a:xfrm>
          <a:prstGeom prst="rect">
            <a:avLst/>
          </a:prstGeom>
          <a:noFill/>
        </p:spPr>
      </p:pic>
      <p:pic>
        <p:nvPicPr>
          <p:cNvPr id="4" name="Picture 3" descr="A yellow and blue sign with white text&#10;&#10;Description automatically generated">
            <a:extLst>
              <a:ext uri="{FF2B5EF4-FFF2-40B4-BE49-F238E27FC236}">
                <a16:creationId xmlns:a16="http://schemas.microsoft.com/office/drawing/2014/main" id="{9D48BA8A-5BB8-9D84-E56D-D9D783E2E86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311" y="3001428"/>
            <a:ext cx="1956689" cy="877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587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A451BBE-07CA-CD8A-918C-AEC30C3F0AF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A45F43-20C9-2083-32CF-9F5094C8FFF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/>
          <a:lstStyle/>
          <a:p>
            <a:r>
              <a:rPr lang="bg-BG" dirty="0"/>
              <a:t>Натиснете </a:t>
            </a:r>
            <a:r>
              <a:rPr lang="en-US" dirty="0"/>
              <a:t>[</a:t>
            </a:r>
            <a:r>
              <a:rPr lang="en-US" b="1" dirty="0"/>
              <a:t>Install apps</a:t>
            </a:r>
            <a:r>
              <a:rPr lang="en-US" dirty="0"/>
              <a:t>] -&gt; </a:t>
            </a:r>
            <a:r>
              <a:rPr lang="en-US" b="1" dirty="0"/>
              <a:t>Microsoft 365 apps</a:t>
            </a:r>
            <a:endParaRPr lang="bg-BG" b="1" dirty="0"/>
          </a:p>
          <a:p>
            <a:r>
              <a:rPr lang="bg-BG" dirty="0"/>
              <a:t>Следвайте </a:t>
            </a:r>
            <a:r>
              <a:rPr lang="bg-BG" b="1" dirty="0">
                <a:solidFill>
                  <a:schemeClr val="bg1"/>
                </a:solidFill>
              </a:rPr>
              <a:t>стъпките</a:t>
            </a:r>
            <a:r>
              <a:rPr lang="bg-BG" dirty="0"/>
              <a:t> за </a:t>
            </a:r>
            <a:r>
              <a:rPr lang="bg-BG" b="1" dirty="0">
                <a:solidFill>
                  <a:schemeClr val="bg1"/>
                </a:solidFill>
              </a:rPr>
              <a:t>инсталация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C1DF142-959E-5E61-B324-ACE4BFAFB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Инсталация на </a:t>
            </a:r>
            <a:r>
              <a:rPr lang="en-US" dirty="0"/>
              <a:t>MS Access</a:t>
            </a:r>
            <a:r>
              <a:rPr lang="bg-BG" dirty="0"/>
              <a:t> (2)</a:t>
            </a:r>
            <a:endParaRPr lang="en-US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325AD31C-35A2-CDE2-BF6C-CBD0AE1100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502" y="2799000"/>
            <a:ext cx="5468498" cy="336898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31B6ADDD-F6B8-699B-D022-5C3897E6BD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1000" y="2799001"/>
            <a:ext cx="5592645" cy="336898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750093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2" name="Picture 4" descr="Database table - Free computer icon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00600" y="1295400"/>
            <a:ext cx="2438400" cy="2438401"/>
          </a:xfrm>
          <a:prstGeom prst="rect">
            <a:avLst/>
          </a:prstGeom>
          <a:noFill/>
        </p:spPr>
      </p:pic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DB2D3FF0-1A92-9C55-24B5-FEFA686225E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1566338" y="4524407"/>
            <a:ext cx="9059325" cy="1811102"/>
          </a:xfrm>
        </p:spPr>
        <p:txBody>
          <a:bodyPr/>
          <a:lstStyle/>
          <a:p>
            <a:r>
              <a:rPr lang="bg-BG"/>
              <a:t>Създаване на таблици и </a:t>
            </a:r>
            <a:br>
              <a:rPr lang="bg-BG"/>
            </a:br>
            <a:r>
              <a:rPr lang="bg-BG"/>
              <a:t>попълване на данни</a:t>
            </a:r>
          </a:p>
        </p:txBody>
      </p:sp>
    </p:spTree>
    <p:extLst>
      <p:ext uri="{BB962C8B-B14F-4D97-AF65-F5344CB8AC3E}">
        <p14:creationId xmlns:p14="http://schemas.microsoft.com/office/powerpoint/2010/main" val="1222362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313999"/>
            <a:ext cx="11818096" cy="5410891"/>
          </a:xfrm>
        </p:spPr>
        <p:txBody>
          <a:bodyPr>
            <a:normAutofit/>
          </a:bodyPr>
          <a:lstStyle/>
          <a:p>
            <a:r>
              <a:rPr lang="bg-BG" dirty="0"/>
              <a:t>Натиснете </a:t>
            </a:r>
            <a:r>
              <a:rPr lang="en-US" sz="3400" dirty="0">
                <a:latin typeface="Consolas" pitchFamily="49" charset="0"/>
              </a:rPr>
              <a:t>[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File</a:t>
            </a:r>
            <a:r>
              <a:rPr lang="en-US" sz="3400" dirty="0">
                <a:latin typeface="Consolas" pitchFamily="49" charset="0"/>
              </a:rPr>
              <a:t>]</a:t>
            </a:r>
            <a:r>
              <a:rPr lang="en-US" dirty="0"/>
              <a:t> &gt; </a:t>
            </a:r>
            <a:r>
              <a:rPr lang="en-US" dirty="0">
                <a:latin typeface="Consolas" pitchFamily="49" charset="0"/>
              </a:rPr>
              <a:t>[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New</a:t>
            </a:r>
            <a:r>
              <a:rPr lang="en-US" dirty="0">
                <a:latin typeface="Consolas" pitchFamily="49" charset="0"/>
              </a:rPr>
              <a:t>]</a:t>
            </a:r>
            <a:r>
              <a:rPr lang="bg-BG" dirty="0">
                <a:latin typeface="Consolas" pitchFamily="49" charset="0"/>
              </a:rPr>
              <a:t> </a:t>
            </a:r>
            <a:r>
              <a:rPr lang="bg-BG" dirty="0"/>
              <a:t>и изберете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Blank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Database</a:t>
            </a:r>
          </a:p>
          <a:p>
            <a:r>
              <a:rPr lang="bg-BG" dirty="0"/>
              <a:t>Изберете име на файл и местоположение</a:t>
            </a:r>
            <a:endParaRPr lang="ru-RU" b="1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база данни</a:t>
            </a:r>
            <a:r>
              <a:rPr lang="en-US" dirty="0"/>
              <a:t> (1)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824D2F67-7DD7-DD34-7766-BB43F8117F7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D0495DB-7A68-B440-954D-DB8BB14FEBFC}"/>
              </a:ext>
            </a:extLst>
          </p:cNvPr>
          <p:cNvGrpSpPr/>
          <p:nvPr/>
        </p:nvGrpSpPr>
        <p:grpSpPr>
          <a:xfrm>
            <a:off x="576885" y="2889000"/>
            <a:ext cx="10874115" cy="3419952"/>
            <a:chOff x="291000" y="2889000"/>
            <a:chExt cx="10874115" cy="3419952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1275551D-EDAE-5A75-B650-9601D224CE5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11000" y="2889000"/>
              <a:ext cx="6554115" cy="3419952"/>
            </a:xfrm>
            <a:prstGeom prst="rect">
              <a:avLst/>
            </a:prstGeom>
          </p:spPr>
        </p:pic>
        <p:sp>
          <p:nvSpPr>
            <p:cNvPr id="10" name="Arrow: Right 9">
              <a:extLst>
                <a:ext uri="{FF2B5EF4-FFF2-40B4-BE49-F238E27FC236}">
                  <a16:creationId xmlns:a16="http://schemas.microsoft.com/office/drawing/2014/main" id="{6F980976-422F-A48F-F264-FA8DF064E4AB}"/>
                </a:ext>
              </a:extLst>
            </p:cNvPr>
            <p:cNvSpPr/>
            <p:nvPr/>
          </p:nvSpPr>
          <p:spPr bwMode="auto">
            <a:xfrm>
              <a:off x="3846000" y="4454093"/>
              <a:ext cx="585000" cy="289766"/>
            </a:xfrm>
            <a:prstGeom prst="right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54B4D3E3-2E40-6956-0FD4-C9F4C3998D5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91000" y="3176530"/>
              <a:ext cx="3319042" cy="284489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95003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43000"/>
            <a:ext cx="11818096" cy="5528766"/>
          </a:xfrm>
        </p:spPr>
        <p:txBody>
          <a:bodyPr/>
          <a:lstStyle/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ru-RU" sz="3200" dirty="0"/>
              <a:t>Натиснете </a:t>
            </a:r>
            <a:r>
              <a:rPr lang="en-US" sz="3200" dirty="0">
                <a:latin typeface="Consolas" pitchFamily="49" charset="0"/>
              </a:rPr>
              <a:t>[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Create</a:t>
            </a:r>
            <a:r>
              <a:rPr lang="en-US" sz="3200" dirty="0">
                <a:latin typeface="Consolas" pitchFamily="49" charset="0"/>
              </a:rPr>
              <a:t>]</a:t>
            </a:r>
          </a:p>
          <a:p>
            <a:pPr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</a:pPr>
            <a:r>
              <a:rPr lang="bg-BG" sz="3200" dirty="0"/>
              <a:t>Отваря се новата </a:t>
            </a:r>
            <a:r>
              <a:rPr lang="bg-BG" sz="3200" b="1" dirty="0">
                <a:solidFill>
                  <a:schemeClr val="bg1"/>
                </a:solidFill>
              </a:rPr>
              <a:t>база данни </a:t>
            </a:r>
            <a:r>
              <a:rPr lang="bg-BG" sz="3200" dirty="0"/>
              <a:t>и се </a:t>
            </a:r>
            <a:r>
              <a:rPr lang="bg-BG" sz="3200" b="1" dirty="0">
                <a:solidFill>
                  <a:schemeClr val="bg1"/>
                </a:solidFill>
              </a:rPr>
              <a:t>създава таблица </a:t>
            </a:r>
            <a:r>
              <a:rPr lang="bg-BG" sz="3200" dirty="0"/>
              <a:t>с името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Table1</a:t>
            </a:r>
            <a:r>
              <a:rPr lang="bg-BG" sz="3200" dirty="0"/>
              <a:t>, която се отваря в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Datasheet</a:t>
            </a:r>
            <a:r>
              <a:rPr lang="en-US" sz="3200" dirty="0"/>
              <a:t> </a:t>
            </a:r>
            <a:r>
              <a:rPr lang="bg-BG" sz="3200" dirty="0"/>
              <a:t>изглед</a:t>
            </a:r>
            <a:endParaRPr lang="en-US" sz="3200" b="1" dirty="0">
              <a:solidFill>
                <a:schemeClr val="bg1"/>
              </a:solidFill>
              <a:latin typeface="Consolas" pitchFamily="49" charset="0"/>
            </a:endParaRP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база данни</a:t>
            </a:r>
            <a:r>
              <a:rPr lang="en-US" dirty="0"/>
              <a:t> (2)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1AC80178-66A8-8722-3CBE-5C78A72B3F4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4DC48CE-DF34-914D-15E5-3B6091C9BE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292" y="2935468"/>
            <a:ext cx="7513416" cy="3720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037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В раздела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Create</a:t>
            </a:r>
            <a:r>
              <a:rPr lang="bg-BG" dirty="0"/>
              <a:t>, в групата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Tables</a:t>
            </a:r>
            <a:r>
              <a:rPr lang="en-US" dirty="0"/>
              <a:t>, </a:t>
            </a:r>
            <a:r>
              <a:rPr lang="bg-BG" dirty="0"/>
              <a:t>натиснете </a:t>
            </a:r>
            <a:r>
              <a:rPr lang="en-US" sz="3400" dirty="0">
                <a:latin typeface="Consolas" pitchFamily="49" charset="0"/>
              </a:rPr>
              <a:t>[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</a:rPr>
              <a:t>Table</a:t>
            </a:r>
            <a:r>
              <a:rPr lang="en-US" sz="3400" dirty="0">
                <a:latin typeface="Consolas" pitchFamily="49" charset="0"/>
              </a:rPr>
              <a:t>]</a:t>
            </a:r>
            <a:endParaRPr lang="en-US" sz="3400" dirty="0"/>
          </a:p>
          <a:p>
            <a:endParaRPr lang="en-US" sz="3400" dirty="0"/>
          </a:p>
          <a:p>
            <a:endParaRPr lang="en-US" sz="3400" dirty="0"/>
          </a:p>
          <a:p>
            <a:endParaRPr lang="en-US" sz="3400" dirty="0"/>
          </a:p>
          <a:p>
            <a:endParaRPr lang="en-US" sz="3400" dirty="0"/>
          </a:p>
          <a:p>
            <a:endParaRPr lang="en-US" sz="3400" dirty="0"/>
          </a:p>
          <a:p>
            <a:r>
              <a:rPr lang="bg-BG" sz="3400" dirty="0"/>
              <a:t>Нова таблица се вмъква в базата данни и се отваря в 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</a:rPr>
              <a:t>Datasheet</a:t>
            </a:r>
            <a:r>
              <a:rPr lang="en-US" sz="3400" dirty="0"/>
              <a:t> </a:t>
            </a:r>
            <a:r>
              <a:rPr lang="bg-BG" sz="3400" dirty="0"/>
              <a:t>изглед</a:t>
            </a:r>
            <a:endParaRPr lang="bg-BG" sz="3400" b="1" dirty="0">
              <a:solidFill>
                <a:schemeClr val="bg1"/>
              </a:solidFill>
              <a:latin typeface="Consolas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таблици (2)</a:t>
            </a:r>
            <a:endParaRPr lang="en-US" dirty="0"/>
          </a:p>
        </p:txBody>
      </p:sp>
      <p:pic>
        <p:nvPicPr>
          <p:cNvPr id="7270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56131" y="2286000"/>
            <a:ext cx="6879739" cy="2576512"/>
          </a:xfrm>
          <a:prstGeom prst="rect">
            <a:avLst/>
          </a:prstGeom>
          <a:noFill/>
          <a:ln w="9525">
            <a:solidFill>
              <a:schemeClr val="bg2">
                <a:lumMod val="75000"/>
              </a:schemeClr>
            </a:solidFill>
            <a:miter lim="800000"/>
            <a:headEnd/>
            <a:tailEnd/>
          </a:ln>
        </p:spPr>
      </p:pic>
      <p:sp>
        <p:nvSpPr>
          <p:cNvPr id="10" name="Rectangle: Rounded Corners 17"/>
          <p:cNvSpPr/>
          <p:nvPr/>
        </p:nvSpPr>
        <p:spPr>
          <a:xfrm>
            <a:off x="3962400" y="2347911"/>
            <a:ext cx="1371600" cy="60960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799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1" name="Rectangle: Rounded Corners 17"/>
          <p:cNvSpPr/>
          <p:nvPr/>
        </p:nvSpPr>
        <p:spPr>
          <a:xfrm>
            <a:off x="3733800" y="4557711"/>
            <a:ext cx="1143000" cy="30480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799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2" name="Rectangle: Rounded Corners 17"/>
          <p:cNvSpPr/>
          <p:nvPr/>
        </p:nvSpPr>
        <p:spPr>
          <a:xfrm>
            <a:off x="2743200" y="2957511"/>
            <a:ext cx="838200" cy="121920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799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E8FC4C44-AFFD-3334-F3A9-33B27135D73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45740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rgbClr val="224464"/>
              </a:buClr>
            </a:pPr>
            <a:r>
              <a:rPr lang="bg-BG" sz="3200" b="1" dirty="0">
                <a:solidFill>
                  <a:schemeClr val="bg1"/>
                </a:solidFill>
              </a:rPr>
              <a:t>Листът с данни </a:t>
            </a:r>
            <a:r>
              <a:rPr lang="bg-BG" sz="3200" dirty="0"/>
              <a:t>е </a:t>
            </a:r>
            <a:r>
              <a:rPr lang="bg-BG" sz="3200" b="1" dirty="0">
                <a:solidFill>
                  <a:schemeClr val="bg1"/>
                </a:solidFill>
              </a:rPr>
              <a:t>визуално представяне</a:t>
            </a:r>
            <a:r>
              <a:rPr lang="bg-BG" sz="3200" dirty="0"/>
              <a:t> на </a:t>
            </a:r>
            <a:r>
              <a:rPr lang="bg-BG" sz="3200" b="1" dirty="0">
                <a:solidFill>
                  <a:schemeClr val="bg1"/>
                </a:solidFill>
              </a:rPr>
              <a:t>информацията</a:t>
            </a:r>
            <a:r>
              <a:rPr lang="bg-BG" sz="3200" dirty="0"/>
              <a:t>, съдържаща се в </a:t>
            </a:r>
            <a:r>
              <a:rPr lang="bg-BG" sz="3200" b="1" dirty="0">
                <a:solidFill>
                  <a:schemeClr val="bg1"/>
                </a:solidFill>
              </a:rPr>
              <a:t>таблица</a:t>
            </a:r>
            <a:r>
              <a:rPr lang="bg-BG" sz="3200" dirty="0"/>
              <a:t> на база данни</a:t>
            </a:r>
            <a:endParaRPr lang="en-US" sz="3200" dirty="0"/>
          </a:p>
          <a:p>
            <a:pPr>
              <a:buClr>
                <a:schemeClr val="tx1"/>
              </a:buClr>
            </a:pPr>
            <a:r>
              <a:rPr lang="bg-BG" sz="3200" b="1" dirty="0">
                <a:solidFill>
                  <a:schemeClr val="bg1"/>
                </a:solidFill>
              </a:rPr>
              <a:t>Колоната</a:t>
            </a:r>
            <a:r>
              <a:rPr lang="bg-BG" sz="3200" dirty="0"/>
              <a:t> представлява </a:t>
            </a:r>
            <a:r>
              <a:rPr lang="bg-BG" sz="3200" b="1" dirty="0">
                <a:solidFill>
                  <a:schemeClr val="bg1"/>
                </a:solidFill>
              </a:rPr>
              <a:t>поле</a:t>
            </a:r>
            <a:r>
              <a:rPr lang="bg-BG" sz="3200" dirty="0"/>
              <a:t> в </a:t>
            </a:r>
            <a:r>
              <a:rPr lang="bg-BG" sz="3200" b="1" dirty="0">
                <a:solidFill>
                  <a:schemeClr val="bg1"/>
                </a:solidFill>
              </a:rPr>
              <a:t>таблица</a:t>
            </a:r>
            <a:r>
              <a:rPr lang="bg-BG" sz="3200" dirty="0"/>
              <a:t> на база данни</a:t>
            </a:r>
            <a:endParaRPr lang="en-US" sz="3200" dirty="0"/>
          </a:p>
          <a:p>
            <a:r>
              <a:rPr lang="bg-BG" sz="3200" dirty="0"/>
              <a:t>Когато </a:t>
            </a:r>
            <a:r>
              <a:rPr lang="bg-BG" sz="3200" b="1" dirty="0">
                <a:solidFill>
                  <a:schemeClr val="bg1"/>
                </a:solidFill>
              </a:rPr>
              <a:t>добавяте</a:t>
            </a:r>
            <a:r>
              <a:rPr lang="bg-BG" sz="3200" dirty="0"/>
              <a:t> или </a:t>
            </a:r>
            <a:r>
              <a:rPr lang="bg-BG" sz="3200" b="1" dirty="0">
                <a:solidFill>
                  <a:schemeClr val="bg1"/>
                </a:solidFill>
              </a:rPr>
              <a:t>премахвате</a:t>
            </a:r>
            <a:r>
              <a:rPr lang="bg-BG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колона</a:t>
            </a:r>
            <a:r>
              <a:rPr lang="bg-BG" sz="3200" dirty="0"/>
              <a:t> от </a:t>
            </a:r>
            <a:r>
              <a:rPr lang="bg-BG" sz="3200" b="1" dirty="0">
                <a:solidFill>
                  <a:schemeClr val="bg1"/>
                </a:solidFill>
              </a:rPr>
              <a:t>листа с данни</a:t>
            </a:r>
            <a:r>
              <a:rPr lang="bg-BG" sz="3200" dirty="0"/>
              <a:t>, вие </a:t>
            </a:r>
            <a:r>
              <a:rPr lang="bg-BG" sz="3200" b="1" dirty="0">
                <a:solidFill>
                  <a:schemeClr val="bg1"/>
                </a:solidFill>
              </a:rPr>
              <a:t>добавяте</a:t>
            </a:r>
            <a:r>
              <a:rPr lang="bg-BG" sz="3200" dirty="0"/>
              <a:t> или </a:t>
            </a:r>
            <a:r>
              <a:rPr lang="bg-BG" sz="3200" b="1" dirty="0">
                <a:solidFill>
                  <a:schemeClr val="bg1"/>
                </a:solidFill>
              </a:rPr>
              <a:t>премахвате</a:t>
            </a:r>
            <a:r>
              <a:rPr lang="bg-BG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поле</a:t>
            </a:r>
            <a:r>
              <a:rPr lang="bg-BG" sz="3200" dirty="0"/>
              <a:t> от </a:t>
            </a:r>
            <a:r>
              <a:rPr lang="bg-BG" sz="3200" b="1" dirty="0">
                <a:solidFill>
                  <a:schemeClr val="bg1"/>
                </a:solidFill>
              </a:rPr>
              <a:t>таблицата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Данни в таблиците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5418A4B-CF13-CB40-4CD0-84D033425E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10A019B-B429-3DB4-6BB3-8EEA65A0DB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7887" y="4312050"/>
            <a:ext cx="7896225" cy="226695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927546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500" dirty="0"/>
              <a:t>За да създадете </a:t>
            </a:r>
            <a:r>
              <a:rPr lang="bg-BG" sz="3500" b="1" dirty="0">
                <a:solidFill>
                  <a:schemeClr val="bg1"/>
                </a:solidFill>
              </a:rPr>
              <a:t>нова колона </a:t>
            </a:r>
            <a:r>
              <a:rPr lang="bg-BG" sz="3500" dirty="0"/>
              <a:t>натиснете </a:t>
            </a:r>
            <a:r>
              <a:rPr lang="en-US" sz="3500" dirty="0">
                <a:latin typeface="Consolas" pitchFamily="49" charset="0"/>
              </a:rPr>
              <a:t>[</a:t>
            </a:r>
            <a:r>
              <a:rPr lang="en-US" sz="3500" b="1" dirty="0">
                <a:solidFill>
                  <a:schemeClr val="bg1"/>
                </a:solidFill>
                <a:latin typeface="Consolas" pitchFamily="49" charset="0"/>
              </a:rPr>
              <a:t>Click</a:t>
            </a:r>
            <a:r>
              <a:rPr lang="en-US" sz="3500" b="1" dirty="0">
                <a:solidFill>
                  <a:schemeClr val="bg1"/>
                </a:solidFill>
              </a:rPr>
              <a:t> </a:t>
            </a:r>
            <a:r>
              <a:rPr lang="en-US" sz="3500" b="1" dirty="0">
                <a:solidFill>
                  <a:schemeClr val="bg1"/>
                </a:solidFill>
                <a:latin typeface="Consolas" pitchFamily="49" charset="0"/>
              </a:rPr>
              <a:t>to</a:t>
            </a:r>
            <a:r>
              <a:rPr lang="en-US" sz="3500" b="1" dirty="0">
                <a:solidFill>
                  <a:schemeClr val="bg1"/>
                </a:solidFill>
              </a:rPr>
              <a:t> </a:t>
            </a:r>
            <a:r>
              <a:rPr lang="en-US" sz="3500" b="1" dirty="0">
                <a:solidFill>
                  <a:schemeClr val="bg1"/>
                </a:solidFill>
                <a:latin typeface="Consolas" pitchFamily="49" charset="0"/>
              </a:rPr>
              <a:t>Add</a:t>
            </a:r>
            <a:r>
              <a:rPr lang="en-US" sz="3500" dirty="0">
                <a:latin typeface="Consolas" pitchFamily="49" charset="0"/>
              </a:rPr>
              <a:t>]</a:t>
            </a:r>
            <a:endParaRPr lang="en-US" sz="3500" b="1" dirty="0">
              <a:solidFill>
                <a:schemeClr val="bg1"/>
              </a:solidFill>
              <a:latin typeface="Consolas" pitchFamily="49" charset="0"/>
            </a:endParaRPr>
          </a:p>
          <a:p>
            <a:r>
              <a:rPr lang="ru-RU" sz="3500" dirty="0"/>
              <a:t>Въведете </a:t>
            </a:r>
            <a:r>
              <a:rPr lang="ru-RU" sz="3500" b="1" dirty="0">
                <a:solidFill>
                  <a:schemeClr val="bg1"/>
                </a:solidFill>
              </a:rPr>
              <a:t>данни</a:t>
            </a:r>
            <a:r>
              <a:rPr lang="ru-RU" sz="3500" dirty="0"/>
              <a:t> в </a:t>
            </a:r>
            <a:r>
              <a:rPr lang="ru-RU" sz="3500" b="1" dirty="0">
                <a:solidFill>
                  <a:schemeClr val="bg1"/>
                </a:solidFill>
              </a:rPr>
              <a:t>първия</a:t>
            </a:r>
            <a:r>
              <a:rPr lang="ru-RU" sz="3500" dirty="0"/>
              <a:t> празен ред под заглавието, след </a:t>
            </a:r>
            <a:r>
              <a:rPr lang="ru-RU" sz="3500" dirty="0" err="1"/>
              <a:t>което</a:t>
            </a:r>
            <a:r>
              <a:rPr lang="ru-RU" sz="3500" dirty="0"/>
              <a:t> </a:t>
            </a:r>
            <a:r>
              <a:rPr lang="bg-BG" sz="3500" b="1" dirty="0">
                <a:solidFill>
                  <a:schemeClr val="bg1"/>
                </a:solidFill>
              </a:rPr>
              <a:t>запазете промените</a:t>
            </a:r>
          </a:p>
          <a:p>
            <a:endParaRPr lang="en-US" sz="3500" b="1" dirty="0">
              <a:solidFill>
                <a:schemeClr val="bg1"/>
              </a:solidFill>
            </a:endParaRPr>
          </a:p>
          <a:p>
            <a:endParaRPr lang="en-US" sz="3500" b="1" dirty="0">
              <a:solidFill>
                <a:schemeClr val="bg1"/>
              </a:solidFill>
            </a:endParaRPr>
          </a:p>
          <a:p>
            <a:endParaRPr lang="ru-RU" sz="3500" b="1" dirty="0">
              <a:solidFill>
                <a:schemeClr val="bg1"/>
              </a:solidFill>
            </a:endParaRPr>
          </a:p>
          <a:p>
            <a:pPr lvl="1"/>
            <a:r>
              <a:rPr lang="bg-BG" sz="3200" dirty="0"/>
              <a:t>Според</a:t>
            </a:r>
            <a:r>
              <a:rPr lang="en-US" sz="3200" dirty="0"/>
              <a:t> </a:t>
            </a:r>
            <a:r>
              <a:rPr lang="bg-BG" sz="3200" dirty="0"/>
              <a:t>въведеното, </a:t>
            </a:r>
            <a:r>
              <a:rPr lang="en-US" sz="3200" dirty="0"/>
              <a:t>MS Access </a:t>
            </a:r>
            <a:r>
              <a:rPr lang="bg-BG" sz="3200" dirty="0"/>
              <a:t>избира </a:t>
            </a:r>
            <a:r>
              <a:rPr lang="bg-BG" sz="3200" b="1" dirty="0">
                <a:solidFill>
                  <a:schemeClr val="bg1"/>
                </a:solidFill>
              </a:rPr>
              <a:t>тип</a:t>
            </a:r>
            <a:r>
              <a:rPr lang="bg-BG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данни</a:t>
            </a:r>
            <a:r>
              <a:rPr lang="bg-BG" sz="3200" dirty="0"/>
              <a:t> за </a:t>
            </a:r>
            <a:r>
              <a:rPr lang="bg-BG" sz="3200" b="1" dirty="0">
                <a:solidFill>
                  <a:schemeClr val="bg1"/>
                </a:solidFill>
              </a:rPr>
              <a:t>полето</a:t>
            </a:r>
          </a:p>
          <a:p>
            <a:pPr lvl="1"/>
            <a:r>
              <a:rPr lang="bg-BG" sz="3200" dirty="0"/>
              <a:t>Например, ако въведете </a:t>
            </a:r>
            <a:r>
              <a:rPr lang="bg-BG" sz="3200" b="1" dirty="0">
                <a:solidFill>
                  <a:schemeClr val="bg1"/>
                </a:solidFill>
              </a:rPr>
              <a:t>име</a:t>
            </a:r>
            <a:r>
              <a:rPr lang="bg-BG" sz="3200" dirty="0"/>
              <a:t>, ще бъде избран тип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Text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Попълване на данни в таблица (1)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BB65C19F-C424-CDC0-7080-A4FFD699D88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0258C32-615A-88E9-0673-15E226943D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968" y="3249000"/>
            <a:ext cx="11314062" cy="186975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991212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500" dirty="0"/>
              <a:t>Натиснете</a:t>
            </a:r>
            <a:r>
              <a:rPr lang="ru-RU" sz="3500" dirty="0"/>
              <a:t> с десния бутон върху </a:t>
            </a:r>
            <a:r>
              <a:rPr lang="ru-RU" sz="3500" b="1" dirty="0">
                <a:solidFill>
                  <a:schemeClr val="bg1"/>
                </a:solidFill>
              </a:rPr>
              <a:t>заглавието</a:t>
            </a:r>
            <a:r>
              <a:rPr lang="ru-RU" sz="3500" dirty="0"/>
              <a:t> на </a:t>
            </a:r>
            <a:r>
              <a:rPr lang="ru-RU" sz="3500" b="1" dirty="0">
                <a:solidFill>
                  <a:schemeClr val="bg1"/>
                </a:solidFill>
              </a:rPr>
              <a:t>колоната</a:t>
            </a:r>
            <a:r>
              <a:rPr lang="ru-RU" sz="3500" dirty="0"/>
              <a:t> и изберете </a:t>
            </a:r>
            <a:r>
              <a:rPr lang="en-US" sz="3500" dirty="0">
                <a:latin typeface="Consolas" pitchFamily="49" charset="0"/>
              </a:rPr>
              <a:t>[</a:t>
            </a:r>
            <a:r>
              <a:rPr lang="en-US" sz="3500" b="1" dirty="0">
                <a:solidFill>
                  <a:schemeClr val="bg1"/>
                </a:solidFill>
                <a:latin typeface="Consolas" pitchFamily="49" charset="0"/>
              </a:rPr>
              <a:t>Rename</a:t>
            </a:r>
            <a:r>
              <a:rPr lang="en-US" sz="3500" b="1" dirty="0">
                <a:solidFill>
                  <a:schemeClr val="bg1"/>
                </a:solidFill>
              </a:rPr>
              <a:t> </a:t>
            </a:r>
            <a:r>
              <a:rPr lang="en-US" sz="3500" b="1" dirty="0">
                <a:solidFill>
                  <a:schemeClr val="bg1"/>
                </a:solidFill>
                <a:latin typeface="Consolas" pitchFamily="49" charset="0"/>
              </a:rPr>
              <a:t>Field</a:t>
            </a:r>
            <a:r>
              <a:rPr lang="en-US" sz="3500" dirty="0">
                <a:latin typeface="Consolas" pitchFamily="49" charset="0"/>
              </a:rPr>
              <a:t>]</a:t>
            </a:r>
            <a:endParaRPr lang="ru-RU" sz="3500" dirty="0"/>
          </a:p>
          <a:p>
            <a:pPr lvl="1"/>
            <a:r>
              <a:rPr lang="bg-BG" sz="3200" dirty="0"/>
              <a:t>В</a:t>
            </a:r>
            <a:r>
              <a:rPr lang="ru-RU" sz="3200" dirty="0"/>
              <a:t>ъведете </a:t>
            </a:r>
            <a:r>
              <a:rPr lang="ru-RU" sz="3200" b="1" dirty="0">
                <a:solidFill>
                  <a:schemeClr val="bg1"/>
                </a:solidFill>
              </a:rPr>
              <a:t>име</a:t>
            </a:r>
            <a:r>
              <a:rPr lang="ru-RU" sz="3200" dirty="0"/>
              <a:t> на </a:t>
            </a:r>
            <a:r>
              <a:rPr lang="ru-RU" sz="3200" b="1" dirty="0">
                <a:solidFill>
                  <a:schemeClr val="bg1"/>
                </a:solidFill>
              </a:rPr>
              <a:t>полето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Попълване на данни в таблица (1)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BB65C19F-C424-CDC0-7080-A4FFD699D88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332CC5-8FAB-74A1-B2B9-7B1B8613E6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000" y="3294000"/>
            <a:ext cx="10710000" cy="317016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531169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bg-BG" dirty="0"/>
              <a:t>Можете директно да изберете какъв </a:t>
            </a:r>
            <a:r>
              <a:rPr lang="bg-BG" b="1" dirty="0">
                <a:solidFill>
                  <a:schemeClr val="bg1"/>
                </a:solidFill>
              </a:rPr>
              <a:t>тип</a:t>
            </a:r>
            <a:r>
              <a:rPr lang="bg-BG" dirty="0"/>
              <a:t> </a:t>
            </a:r>
            <a:r>
              <a:rPr lang="bg-BG" b="1" dirty="0">
                <a:solidFill>
                  <a:schemeClr val="bg1"/>
                </a:solidFill>
              </a:rPr>
              <a:t>данни</a:t>
            </a:r>
            <a:r>
              <a:rPr lang="bg-BG" dirty="0"/>
              <a:t> да съдържа колоната</a:t>
            </a:r>
            <a:r>
              <a:rPr lang="en-US" dirty="0"/>
              <a:t> </a:t>
            </a:r>
            <a:r>
              <a:rPr lang="bg-BG" dirty="0"/>
              <a:t>при създаването ѝ</a:t>
            </a:r>
          </a:p>
          <a:p>
            <a:pPr lvl="1">
              <a:buClr>
                <a:schemeClr val="tx1"/>
              </a:buClr>
            </a:pPr>
            <a:r>
              <a:rPr lang="bg-BG" dirty="0"/>
              <a:t>Натиснете </a:t>
            </a:r>
            <a:r>
              <a:rPr lang="en-US" sz="3200" dirty="0">
                <a:latin typeface="Consolas" pitchFamily="49" charset="0"/>
              </a:rPr>
              <a:t>[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Click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to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Add</a:t>
            </a:r>
            <a:r>
              <a:rPr lang="en-US" sz="3200" dirty="0">
                <a:latin typeface="Consolas" pitchFamily="49" charset="0"/>
              </a:rPr>
              <a:t>]</a:t>
            </a:r>
            <a:r>
              <a:rPr lang="en-US" sz="3200" dirty="0"/>
              <a:t> </a:t>
            </a:r>
            <a:r>
              <a:rPr lang="bg-BG" dirty="0"/>
              <a:t>и от </a:t>
            </a:r>
            <a:r>
              <a:rPr lang="bg-BG" b="1" dirty="0">
                <a:solidFill>
                  <a:schemeClr val="bg1"/>
                </a:solidFill>
              </a:rPr>
              <a:t>падащото меню</a:t>
            </a:r>
            <a:r>
              <a:rPr lang="bg-BG" dirty="0"/>
              <a:t> изберете </a:t>
            </a:r>
            <a:r>
              <a:rPr lang="bg-BG" b="1" dirty="0">
                <a:solidFill>
                  <a:schemeClr val="bg1"/>
                </a:solidFill>
              </a:rPr>
              <a:t>типа</a:t>
            </a:r>
            <a:r>
              <a:rPr lang="bg-BG" dirty="0"/>
              <a:t> на </a:t>
            </a:r>
            <a:r>
              <a:rPr lang="bg-BG" b="1" dirty="0">
                <a:solidFill>
                  <a:schemeClr val="bg1"/>
                </a:solidFill>
              </a:rPr>
              <a:t>данни</a:t>
            </a:r>
            <a:r>
              <a:rPr lang="bg-BG" dirty="0"/>
              <a:t> за колоната</a:t>
            </a: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  <a:buNone/>
            </a:pPr>
            <a:endParaRPr lang="bg-BG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r>
              <a:rPr lang="bg-BG" dirty="0"/>
              <a:t>Въведете </a:t>
            </a:r>
            <a:r>
              <a:rPr lang="bg-BG" b="1" dirty="0">
                <a:solidFill>
                  <a:schemeClr val="bg1"/>
                </a:solidFill>
              </a:rPr>
              <a:t>име</a:t>
            </a:r>
            <a:r>
              <a:rPr lang="bg-BG" dirty="0"/>
              <a:t> на колоната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типизирана колона в таблица</a:t>
            </a:r>
            <a:endParaRPr lang="en-US" dirty="0"/>
          </a:p>
        </p:txBody>
      </p:sp>
      <p:pic>
        <p:nvPicPr>
          <p:cNvPr id="4915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66846" y="3505200"/>
            <a:ext cx="5658309" cy="2133600"/>
          </a:xfrm>
          <a:prstGeom prst="rect">
            <a:avLst/>
          </a:prstGeom>
          <a:noFill/>
          <a:ln w="9525">
            <a:solidFill>
              <a:schemeClr val="bg2">
                <a:lumMod val="75000"/>
              </a:schemeClr>
            </a:solidFill>
            <a:miter lim="800000"/>
            <a:headEnd/>
            <a:tailEnd/>
          </a:ln>
        </p:spPr>
      </p:pic>
      <p:sp>
        <p:nvSpPr>
          <p:cNvPr id="7" name="Rectangle: Rounded Corners 17"/>
          <p:cNvSpPr/>
          <p:nvPr/>
        </p:nvSpPr>
        <p:spPr>
          <a:xfrm>
            <a:off x="5257800" y="4191000"/>
            <a:ext cx="1600200" cy="34290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799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7620000" y="4533900"/>
            <a:ext cx="2286000" cy="647700"/>
          </a:xfrm>
          <a:prstGeom prst="wedgeRoundRectCallout">
            <a:avLst>
              <a:gd name="adj1" fmla="val -82175"/>
              <a:gd name="adj2" fmla="val 4419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399" b="1" noProof="1">
                <a:solidFill>
                  <a:srgbClr val="FFFFFF"/>
                </a:solidFill>
              </a:rPr>
              <a:t>Типове данни</a:t>
            </a:r>
            <a:endParaRPr lang="en-US" sz="2399" b="1" noProof="1">
              <a:solidFill>
                <a:srgbClr val="FFFFFF"/>
              </a:solidFill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B25CEEBC-6DF7-212D-ED3E-879F3393CAD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75730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190402" y="1314001"/>
            <a:ext cx="11818096" cy="5410890"/>
          </a:xfrm>
        </p:spPr>
        <p:txBody>
          <a:bodyPr/>
          <a:lstStyle/>
          <a:p>
            <a:r>
              <a:rPr lang="bg-BG" dirty="0"/>
              <a:t>Можете да </a:t>
            </a:r>
            <a:r>
              <a:rPr lang="bg-BG" b="1" dirty="0">
                <a:solidFill>
                  <a:schemeClr val="bg1"/>
                </a:solidFill>
              </a:rPr>
              <a:t>попълните</a:t>
            </a:r>
            <a:r>
              <a:rPr lang="bg-BG" dirty="0"/>
              <a:t> таблицата със </a:t>
            </a:r>
            <a:r>
              <a:rPr lang="bg-BG" b="1" dirty="0">
                <a:solidFill>
                  <a:schemeClr val="bg1"/>
                </a:solidFill>
              </a:rPr>
              <a:t>записи</a:t>
            </a:r>
            <a:r>
              <a:rPr lang="bg-BG" dirty="0"/>
              <a:t> на ръка: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Попълване на данни в таблица (2)</a:t>
            </a:r>
            <a:endParaRPr lang="en-US" dirty="0"/>
          </a:p>
        </p:txBody>
      </p:sp>
      <p:sp>
        <p:nvSpPr>
          <p:cNvPr id="3" name="Slide Number">
            <a:extLst>
              <a:ext uri="{FF2B5EF4-FFF2-40B4-BE49-F238E27FC236}">
                <a16:creationId xmlns:a16="http://schemas.microsoft.com/office/drawing/2014/main" id="{CD1DAC95-2495-E1CD-0D65-231A9DE5B4D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E80B8D-DCC9-AF38-9E98-89DA4378B8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968" y="2187845"/>
            <a:ext cx="11254062" cy="248231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5755729" y="4779000"/>
            <a:ext cx="4191000" cy="685800"/>
          </a:xfrm>
          <a:prstGeom prst="wedgeRoundRectCallout">
            <a:avLst>
              <a:gd name="adj1" fmla="val 34084"/>
              <a:gd name="adj2" fmla="val -12893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399" b="1" noProof="1">
                <a:solidFill>
                  <a:srgbClr val="FFFFFF"/>
                </a:solidFill>
              </a:rPr>
              <a:t>Ръчно въвеждане на данни</a:t>
            </a:r>
            <a:endParaRPr lang="en-US" sz="2399" b="1" noProof="1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968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291000" y="1224000"/>
            <a:ext cx="8460000" cy="5520646"/>
          </a:xfrm>
        </p:spPr>
        <p:txBody>
          <a:bodyPr>
            <a:noAutofit/>
          </a:bodyPr>
          <a:lstStyle/>
          <a:p>
            <a:pPr>
              <a:spcBef>
                <a:spcPts val="400"/>
              </a:spcBef>
            </a:pPr>
            <a:r>
              <a:rPr lang="bg-BG" dirty="0"/>
              <a:t>Какво е͏ </a:t>
            </a:r>
            <a:r>
              <a:rPr lang="bg-BG" b="1" dirty="0">
                <a:solidFill>
                  <a:schemeClr val="bg1"/>
                </a:solidFill>
              </a:rPr>
              <a:t>MS Access</a:t>
            </a:r>
            <a:r>
              <a:rPr lang="bg-BG" dirty="0"/>
              <a:t>?</a:t>
            </a:r>
            <a:endParaRPr lang="bg-BG" b="1" dirty="0">
              <a:solidFill>
                <a:schemeClr val="bg1"/>
              </a:solidFill>
            </a:endParaRPr>
          </a:p>
          <a:p>
            <a:pPr>
              <a:spcBef>
                <a:spcPts val="400"/>
              </a:spcBef>
            </a:pPr>
            <a:r>
              <a:rPr lang="bg-BG" dirty="0"/>
              <a:t>Създаване на </a:t>
            </a:r>
            <a:r>
              <a:rPr lang="bg-BG" b="1" dirty="0">
                <a:solidFill>
                  <a:schemeClr val="bg1"/>
                </a:solidFill>
              </a:rPr>
              <a:t>таблици</a:t>
            </a:r>
            <a:r>
              <a:rPr lang="bg-BG" dirty="0"/>
              <a:t> и </a:t>
            </a:r>
            <a:br>
              <a:rPr lang="bg-BG" dirty="0"/>
            </a:br>
            <a:r>
              <a:rPr lang="bg-BG" dirty="0"/>
              <a:t>попълване на </a:t>
            </a:r>
            <a:r>
              <a:rPr lang="bg-BG" b="1" dirty="0">
                <a:solidFill>
                  <a:schemeClr val="bg1"/>
                </a:solidFill>
              </a:rPr>
              <a:t>данни</a:t>
            </a:r>
          </a:p>
          <a:p>
            <a:pPr lvl="1">
              <a:spcBef>
                <a:spcPts val="400"/>
              </a:spcBef>
            </a:pPr>
            <a:r>
              <a:rPr lang="bg-BG" dirty="0"/>
              <a:t>Създаване на база данни</a:t>
            </a:r>
          </a:p>
          <a:p>
            <a:pPr lvl="1">
              <a:spcBef>
                <a:spcPts val="400"/>
              </a:spcBef>
            </a:pPr>
            <a:r>
              <a:rPr lang="bg-BG" dirty="0"/>
              <a:t>Създаване на таблици</a:t>
            </a:r>
          </a:p>
          <a:p>
            <a:pPr lvl="1">
              <a:spcBef>
                <a:spcPts val="400"/>
              </a:spcBef>
            </a:pPr>
            <a:r>
              <a:rPr lang="bg-BG" dirty="0"/>
              <a:t>Попълване на данни</a:t>
            </a:r>
          </a:p>
          <a:p>
            <a:pPr>
              <a:spcBef>
                <a:spcPts val="400"/>
              </a:spcBef>
            </a:pPr>
            <a:r>
              <a:rPr lang="bg-BG" dirty="0"/>
              <a:t>Импортиране на </a:t>
            </a:r>
            <a:r>
              <a:rPr lang="bg-BG" b="1" dirty="0">
                <a:solidFill>
                  <a:schemeClr val="bg1"/>
                </a:solidFill>
              </a:rPr>
              <a:t>външни данни</a:t>
            </a:r>
          </a:p>
          <a:p>
            <a:pPr lvl="1">
              <a:spcBef>
                <a:spcPts val="400"/>
              </a:spcBef>
              <a:buClr>
                <a:srgbClr val="224464"/>
              </a:buClr>
            </a:pPr>
            <a:r>
              <a:rPr lang="bg-BG" sz="3600" dirty="0"/>
              <a:t>Импорт от </a:t>
            </a:r>
            <a:r>
              <a:rPr lang="bg-BG" sz="3600" b="1" dirty="0">
                <a:solidFill>
                  <a:schemeClr val="bg1"/>
                </a:solidFill>
              </a:rPr>
              <a:t>MS Excel </a:t>
            </a:r>
            <a:r>
              <a:rPr lang="bg-BG" sz="3600" dirty="0"/>
              <a:t>и </a:t>
            </a:r>
            <a:r>
              <a:rPr lang="bg-BG" sz="3600" b="1" dirty="0">
                <a:solidFill>
                  <a:schemeClr val="bg1"/>
                </a:solidFill>
              </a:rPr>
              <a:t>SQL Server</a:t>
            </a:r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5" y="100750"/>
            <a:ext cx="9669213" cy="882654"/>
          </a:xfrm>
        </p:spPr>
        <p:txBody>
          <a:bodyPr/>
          <a:lstStyle/>
          <a:p>
            <a:r>
              <a:rPr lang="bg-BG" dirty="0"/>
              <a:t>Съдържание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395E6BD6-E492-39EC-6BB1-E61467EA751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3" name="Picture 2" descr="Finweb Business Consultancy | Microsoft Access Basic">
            <a:extLst>
              <a:ext uri="{FF2B5EF4-FFF2-40B4-BE49-F238E27FC236}">
                <a16:creationId xmlns:a16="http://schemas.microsoft.com/office/drawing/2014/main" id="{1C6409F1-4846-AB10-4605-12BFFBFE45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066000" y="1719000"/>
            <a:ext cx="2341270" cy="229862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48214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E564E53-B71B-5567-53E1-3C38DE2AF12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C1D7303-CAA3-1168-9DE1-35B011FE8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Свързване на таблици с падащ списък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9C72667-06DE-E8B1-47F2-A9562077A1CD}"/>
              </a:ext>
            </a:extLst>
          </p:cNvPr>
          <p:cNvGrpSpPr/>
          <p:nvPr/>
        </p:nvGrpSpPr>
        <p:grpSpPr>
          <a:xfrm>
            <a:off x="230646" y="1448999"/>
            <a:ext cx="11760354" cy="1609726"/>
            <a:chOff x="230646" y="1448999"/>
            <a:chExt cx="11760354" cy="160972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FA843727-E02D-E458-198E-8C33987BB91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0646" y="1449000"/>
              <a:ext cx="4572000" cy="1609725"/>
            </a:xfrm>
            <a:prstGeom prst="rect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AEC71A24-30A3-1E4F-EF71-D1EA3F17DAA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99365" y="1448999"/>
              <a:ext cx="6891635" cy="1609725"/>
            </a:xfrm>
            <a:prstGeom prst="rect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</p:pic>
      </p:grpSp>
      <p:sp>
        <p:nvSpPr>
          <p:cNvPr id="9" name="Arrow: Down 8">
            <a:extLst>
              <a:ext uri="{FF2B5EF4-FFF2-40B4-BE49-F238E27FC236}">
                <a16:creationId xmlns:a16="http://schemas.microsoft.com/office/drawing/2014/main" id="{3FC1BBE1-E1E5-8250-DCCF-D60665B5177E}"/>
              </a:ext>
            </a:extLst>
          </p:cNvPr>
          <p:cNvSpPr/>
          <p:nvPr/>
        </p:nvSpPr>
        <p:spPr bwMode="auto">
          <a:xfrm>
            <a:off x="5953323" y="3321819"/>
            <a:ext cx="315000" cy="405000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AF1D1EA-AF7D-8603-23C7-164880A65D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6158" y="3899975"/>
            <a:ext cx="10649331" cy="235115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78466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11D4260-FBEB-AF12-2311-E0ACFEA507C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D140AB-3526-4BE2-08A4-50CAFDCB99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7570598" cy="5528766"/>
          </a:xfrm>
        </p:spPr>
        <p:txBody>
          <a:bodyPr/>
          <a:lstStyle/>
          <a:p>
            <a:r>
              <a:rPr lang="ru-RU" dirty="0"/>
              <a:t>В раздела </a:t>
            </a:r>
            <a:r>
              <a:rPr lang="en-US" b="1" dirty="0"/>
              <a:t>Database Tools</a:t>
            </a:r>
            <a:r>
              <a:rPr lang="ru-RU" dirty="0"/>
              <a:t>, в групата </a:t>
            </a:r>
            <a:r>
              <a:rPr lang="en-US" b="1" dirty="0"/>
              <a:t>Relationships</a:t>
            </a:r>
            <a:r>
              <a:rPr lang="ru-RU" dirty="0"/>
              <a:t> натиснете </a:t>
            </a:r>
            <a:r>
              <a:rPr lang="en-US" b="1" dirty="0"/>
              <a:t>Relationships</a:t>
            </a:r>
            <a:endParaRPr lang="bg-BG" b="1" dirty="0"/>
          </a:p>
          <a:p>
            <a:r>
              <a:rPr lang="bg-BG" dirty="0"/>
              <a:t>Вдясно се показват </a:t>
            </a:r>
            <a:r>
              <a:rPr lang="bg-BG" b="1" dirty="0">
                <a:solidFill>
                  <a:schemeClr val="bg1"/>
                </a:solidFill>
              </a:rPr>
              <a:t>таблици</a:t>
            </a:r>
          </a:p>
          <a:p>
            <a:pPr lvl="1"/>
            <a:r>
              <a:rPr lang="bg-BG" dirty="0"/>
              <a:t>Избираме </a:t>
            </a:r>
            <a:r>
              <a:rPr lang="en-US" b="1" dirty="0"/>
              <a:t>Students</a:t>
            </a:r>
            <a:r>
              <a:rPr lang="en-US" dirty="0"/>
              <a:t> </a:t>
            </a:r>
            <a:r>
              <a:rPr lang="bg-BG" dirty="0"/>
              <a:t>и </a:t>
            </a:r>
            <a:r>
              <a:rPr lang="en-US" b="1" dirty="0"/>
              <a:t>Towns</a:t>
            </a:r>
            <a:r>
              <a:rPr lang="bg-BG" dirty="0"/>
              <a:t>, като натсикаме </a:t>
            </a:r>
            <a:r>
              <a:rPr lang="bg-BG" b="1" dirty="0"/>
              <a:t>двукратно</a:t>
            </a:r>
            <a:r>
              <a:rPr lang="bg-BG" dirty="0"/>
              <a:t> върху тях: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EBBE443-695E-9235-55B1-8A8E81E6F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Връзка между таблици (1)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A0FD021-10E9-AD21-C63E-F5E0C089E9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6000" y="1344945"/>
            <a:ext cx="3195000" cy="201486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3BC7140-A707-55A1-7A26-50EE412CA6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6000" y="3654000"/>
            <a:ext cx="3195000" cy="3003539"/>
          </a:xfrm>
          <a:prstGeom prst="rect">
            <a:avLst/>
          </a:prstGeom>
        </p:spPr>
      </p:pic>
      <p:sp>
        <p:nvSpPr>
          <p:cNvPr id="11" name="Rectangle: Rounded Corners 17">
            <a:extLst>
              <a:ext uri="{FF2B5EF4-FFF2-40B4-BE49-F238E27FC236}">
                <a16:creationId xmlns:a16="http://schemas.microsoft.com/office/drawing/2014/main" id="{27A0957A-DCDC-2DC7-F386-66ED3215A62E}"/>
              </a:ext>
            </a:extLst>
          </p:cNvPr>
          <p:cNvSpPr/>
          <p:nvPr/>
        </p:nvSpPr>
        <p:spPr>
          <a:xfrm>
            <a:off x="8841000" y="2013902"/>
            <a:ext cx="1143000" cy="1055098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799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2" name="Rectangle: Rounded Corners 17">
            <a:extLst>
              <a:ext uri="{FF2B5EF4-FFF2-40B4-BE49-F238E27FC236}">
                <a16:creationId xmlns:a16="http://schemas.microsoft.com/office/drawing/2014/main" id="{1EDE7215-4001-DDC0-8AF1-6E159C3AF5C4}"/>
              </a:ext>
            </a:extLst>
          </p:cNvPr>
          <p:cNvSpPr/>
          <p:nvPr/>
        </p:nvSpPr>
        <p:spPr>
          <a:xfrm>
            <a:off x="9606000" y="1570692"/>
            <a:ext cx="1485000" cy="30480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799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AFDE60B-731D-6102-0B31-CDECF27798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11000" y="4419000"/>
            <a:ext cx="4259980" cy="1953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719980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11D4260-FBEB-AF12-2311-E0ACFEA507C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D64AA654-557D-8DB6-5CE1-8EEDACD326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987118" cy="5607838"/>
          </a:xfrm>
        </p:spPr>
        <p:txBody>
          <a:bodyPr/>
          <a:lstStyle/>
          <a:p>
            <a:r>
              <a:rPr lang="bg-BG" dirty="0"/>
              <a:t>Задържаме с левия бутон върху колоната </a:t>
            </a:r>
            <a:r>
              <a:rPr lang="en-US" b="1" dirty="0"/>
              <a:t>Town</a:t>
            </a:r>
            <a:r>
              <a:rPr lang="en-US" dirty="0"/>
              <a:t> </a:t>
            </a:r>
            <a:r>
              <a:rPr lang="bg-BG" dirty="0"/>
              <a:t>от таблицата </a:t>
            </a:r>
            <a:r>
              <a:rPr lang="en-US" b="1" dirty="0"/>
              <a:t>Students</a:t>
            </a:r>
          </a:p>
          <a:p>
            <a:r>
              <a:rPr lang="bg-BG" dirty="0"/>
              <a:t>След това я </a:t>
            </a:r>
            <a:r>
              <a:rPr lang="bg-BG" b="1" dirty="0"/>
              <a:t>местим</a:t>
            </a:r>
            <a:r>
              <a:rPr lang="bg-BG" dirty="0"/>
              <a:t> и я </a:t>
            </a:r>
            <a:r>
              <a:rPr lang="bg-BG" b="1" dirty="0"/>
              <a:t>поставяме</a:t>
            </a:r>
            <a:r>
              <a:rPr lang="bg-BG" dirty="0"/>
              <a:t> върху колоната</a:t>
            </a:r>
            <a:r>
              <a:rPr lang="en-US" dirty="0"/>
              <a:t> </a:t>
            </a:r>
            <a:r>
              <a:rPr lang="en-US" b="1" dirty="0"/>
              <a:t>ID</a:t>
            </a:r>
            <a:r>
              <a:rPr lang="bg-BG" dirty="0"/>
              <a:t> 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EBBE443-695E-9235-55B1-8A8E81E6F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Връзка между таблици (2)</a:t>
            </a:r>
            <a:endParaRPr lang="en-US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F4FFDDCC-7862-F4E9-7E79-058E923E47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1746" y="3744000"/>
            <a:ext cx="5224430" cy="238538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24" name="Rectangle: Rounded Corners 17">
            <a:extLst>
              <a:ext uri="{FF2B5EF4-FFF2-40B4-BE49-F238E27FC236}">
                <a16:creationId xmlns:a16="http://schemas.microsoft.com/office/drawing/2014/main" id="{DF8410F3-A989-F1F7-A0BC-31DEBC51509A}"/>
              </a:ext>
            </a:extLst>
          </p:cNvPr>
          <p:cNvSpPr/>
          <p:nvPr/>
        </p:nvSpPr>
        <p:spPr>
          <a:xfrm>
            <a:off x="3891000" y="5647434"/>
            <a:ext cx="1530000" cy="31500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799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25" name="Rectangle: Rounded Corners 17">
            <a:extLst>
              <a:ext uri="{FF2B5EF4-FFF2-40B4-BE49-F238E27FC236}">
                <a16:creationId xmlns:a16="http://schemas.microsoft.com/office/drawing/2014/main" id="{D9182FFD-CF56-C425-2224-CDBD29F018EB}"/>
              </a:ext>
            </a:extLst>
          </p:cNvPr>
          <p:cNvSpPr/>
          <p:nvPr/>
        </p:nvSpPr>
        <p:spPr>
          <a:xfrm>
            <a:off x="6726000" y="4329000"/>
            <a:ext cx="945000" cy="27000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799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7030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9AA9DB2-2E1C-D04E-12DD-CD9D8700850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F05E7CD-445A-ED9D-80F0-BC4FCC3CB96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Връзката</a:t>
            </a:r>
            <a:r>
              <a:rPr lang="bg-BG" dirty="0"/>
              <a:t> между таблиците се </a:t>
            </a:r>
            <a:r>
              <a:rPr lang="bg-BG" b="1" dirty="0">
                <a:solidFill>
                  <a:schemeClr val="bg1"/>
                </a:solidFill>
              </a:rPr>
              <a:t>визуализира</a:t>
            </a:r>
            <a:r>
              <a:rPr lang="bg-BG" dirty="0"/>
              <a:t>: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DD6F817-4FB5-A154-9E70-AEC38B682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Връзка между таблици (3)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D41D2B0-143D-E5F0-507A-412D31372D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8774" y="2394000"/>
            <a:ext cx="6994451" cy="341823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675393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What Is Considered An External Data Sourc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24400" y="1371600"/>
            <a:ext cx="2743200" cy="2743201"/>
          </a:xfrm>
          <a:prstGeom prst="rect">
            <a:avLst/>
          </a:prstGeom>
          <a:noFill/>
        </p:spPr>
      </p:pic>
      <p:sp>
        <p:nvSpPr>
          <p:cNvPr id="5" name="Подзаглавие 4">
            <a:extLst>
              <a:ext uri="{FF2B5EF4-FFF2-40B4-BE49-F238E27FC236}">
                <a16:creationId xmlns:a16="http://schemas.microsoft.com/office/drawing/2014/main" id="{DF17C3EB-771F-D2F3-08B0-D169BE940F4E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ru-RU" dirty="0"/>
              <a:t>Използване на външен източник на данни</a:t>
            </a:r>
            <a:endParaRPr lang="bg-BG" dirty="0"/>
          </a:p>
        </p:txBody>
      </p:sp>
      <p:sp>
        <p:nvSpPr>
          <p:cNvPr id="7" name="Заглавие 6">
            <a:extLst>
              <a:ext uri="{FF2B5EF4-FFF2-40B4-BE49-F238E27FC236}">
                <a16:creationId xmlns:a16="http://schemas.microsoft.com/office/drawing/2014/main" id="{3373C5B1-33F5-DF55-A8F9-DD64F9F38369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Импортиране на външни данни</a:t>
            </a:r>
          </a:p>
        </p:txBody>
      </p:sp>
    </p:spTree>
    <p:extLst>
      <p:ext uri="{BB962C8B-B14F-4D97-AF65-F5344CB8AC3E}">
        <p14:creationId xmlns:p14="http://schemas.microsoft.com/office/powerpoint/2010/main" val="3510527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Можете да създадете </a:t>
            </a:r>
            <a:r>
              <a:rPr lang="ru-RU" b="1" dirty="0">
                <a:solidFill>
                  <a:schemeClr val="bg1"/>
                </a:solidFill>
              </a:rPr>
              <a:t>таблица </a:t>
            </a:r>
            <a:r>
              <a:rPr lang="ru-RU" dirty="0"/>
              <a:t>чрез </a:t>
            </a:r>
            <a:r>
              <a:rPr lang="ru-RU" b="1" dirty="0" err="1">
                <a:solidFill>
                  <a:schemeClr val="bg1"/>
                </a:solidFill>
              </a:rPr>
              <a:t>импортиране</a:t>
            </a:r>
            <a:r>
              <a:rPr lang="ru-RU" b="1" dirty="0">
                <a:solidFill>
                  <a:schemeClr val="bg1"/>
                </a:solidFill>
              </a:rPr>
              <a:t> </a:t>
            </a:r>
            <a:r>
              <a:rPr lang="ru-RU" dirty="0"/>
              <a:t>или </a:t>
            </a:r>
            <a:r>
              <a:rPr lang="ru-RU" b="1" dirty="0">
                <a:solidFill>
                  <a:schemeClr val="bg1"/>
                </a:solidFill>
              </a:rPr>
              <a:t>свързване </a:t>
            </a:r>
            <a:r>
              <a:rPr lang="ru-RU" dirty="0"/>
              <a:t>към </a:t>
            </a:r>
            <a:r>
              <a:rPr lang="ru-RU" b="1" dirty="0">
                <a:solidFill>
                  <a:schemeClr val="bg1"/>
                </a:solidFill>
              </a:rPr>
              <a:t>данни</a:t>
            </a:r>
            <a:r>
              <a:rPr lang="ru-RU" dirty="0"/>
              <a:t>, които се </a:t>
            </a:r>
            <a:r>
              <a:rPr lang="ru-RU" b="1" dirty="0">
                <a:solidFill>
                  <a:schemeClr val="bg1"/>
                </a:solidFill>
              </a:rPr>
              <a:t>съхраняват </a:t>
            </a:r>
            <a:r>
              <a:rPr lang="ru-RU" dirty="0"/>
              <a:t>на </a:t>
            </a:r>
            <a:r>
              <a:rPr lang="ru-RU" b="1" dirty="0">
                <a:solidFill>
                  <a:schemeClr val="bg1"/>
                </a:solidFill>
              </a:rPr>
              <a:t>друго място</a:t>
            </a:r>
            <a:r>
              <a:rPr lang="ru-RU" dirty="0"/>
              <a:t> </a:t>
            </a:r>
          </a:p>
          <a:p>
            <a:r>
              <a:rPr lang="ru-RU" dirty="0"/>
              <a:t>Примери:</a:t>
            </a:r>
          </a:p>
          <a:p>
            <a:pPr lvl="1"/>
            <a:r>
              <a:rPr lang="ru-RU" dirty="0"/>
              <a:t>Работен лист на </a:t>
            </a:r>
            <a:r>
              <a:rPr lang="ru-RU" b="1" dirty="0">
                <a:solidFill>
                  <a:schemeClr val="bg1"/>
                </a:solidFill>
              </a:rPr>
              <a:t>Excel</a:t>
            </a:r>
          </a:p>
          <a:p>
            <a:pPr lvl="1"/>
            <a:r>
              <a:rPr lang="bg-BG" dirty="0"/>
              <a:t>Работен лист от</a:t>
            </a:r>
            <a:r>
              <a:rPr lang="ru-RU" dirty="0"/>
              <a:t> </a:t>
            </a:r>
            <a:r>
              <a:rPr lang="en-US" b="1" dirty="0">
                <a:solidFill>
                  <a:schemeClr val="bg1"/>
                </a:solidFill>
              </a:rPr>
              <a:t>Google Sheets</a:t>
            </a:r>
            <a:endParaRPr lang="ru-RU" dirty="0"/>
          </a:p>
          <a:p>
            <a:pPr lvl="1">
              <a:buClr>
                <a:schemeClr val="tx1"/>
              </a:buClr>
            </a:pPr>
            <a:r>
              <a:rPr lang="bg-BG" dirty="0"/>
              <a:t>Данни от</a:t>
            </a:r>
            <a:r>
              <a:rPr lang="en-US" dirty="0"/>
              <a:t> </a:t>
            </a:r>
            <a:r>
              <a:rPr lang="ru-RU" b="1" dirty="0">
                <a:solidFill>
                  <a:schemeClr val="bg1"/>
                </a:solidFill>
              </a:rPr>
              <a:t>XML</a:t>
            </a:r>
            <a:r>
              <a:rPr lang="ru-RU" dirty="0"/>
              <a:t> или </a:t>
            </a:r>
            <a:r>
              <a:rPr lang="en-US" b="1" dirty="0">
                <a:solidFill>
                  <a:schemeClr val="bg1"/>
                </a:solidFill>
              </a:rPr>
              <a:t>JSON</a:t>
            </a:r>
            <a:r>
              <a:rPr lang="en-US" dirty="0"/>
              <a:t> </a:t>
            </a:r>
            <a:r>
              <a:rPr lang="ru-RU" dirty="0"/>
              <a:t>файл</a:t>
            </a:r>
          </a:p>
          <a:p>
            <a:pPr lvl="1"/>
            <a:r>
              <a:rPr lang="ru-RU" dirty="0"/>
              <a:t>Друга база данни на </a:t>
            </a:r>
            <a:r>
              <a:rPr lang="ru-RU" b="1" dirty="0">
                <a:solidFill>
                  <a:schemeClr val="bg1"/>
                </a:solidFill>
              </a:rPr>
              <a:t>Access</a:t>
            </a:r>
            <a:endParaRPr lang="ru-RU" dirty="0"/>
          </a:p>
          <a:p>
            <a:pPr lvl="1"/>
            <a:r>
              <a:rPr lang="bg-BG" dirty="0"/>
              <a:t>Таблица от </a:t>
            </a:r>
            <a:r>
              <a:rPr lang="en-US" b="1" dirty="0">
                <a:solidFill>
                  <a:schemeClr val="bg1"/>
                </a:solidFill>
              </a:rPr>
              <a:t>MS SQL Server</a:t>
            </a:r>
            <a:endParaRPr lang="ru-RU" b="1" dirty="0">
              <a:solidFill>
                <a:schemeClr val="bg1"/>
              </a:solidFill>
            </a:endParaRPr>
          </a:p>
          <a:p>
            <a:pPr lvl="1"/>
            <a:r>
              <a:rPr lang="bg-BG" dirty="0"/>
              <a:t>И други...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Импортиране на данни (1)</a:t>
            </a:r>
            <a:endParaRPr lang="en-US" dirty="0"/>
          </a:p>
        </p:txBody>
      </p:sp>
      <p:pic>
        <p:nvPicPr>
          <p:cNvPr id="7" name="Picture 2" descr="Download Connect To Any Data Source PNG Image with No Background -  PNGkey.com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7086000" y="2619000"/>
            <a:ext cx="3855720" cy="3403821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lide Number">
            <a:extLst>
              <a:ext uri="{FF2B5EF4-FFF2-40B4-BE49-F238E27FC236}">
                <a16:creationId xmlns:a16="http://schemas.microsoft.com/office/drawing/2014/main" id="{E15C5022-4234-3FCB-2DB1-773390633F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19998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Когато </a:t>
            </a:r>
            <a:r>
              <a:rPr lang="ru-RU" sz="3600" b="1" dirty="0">
                <a:solidFill>
                  <a:schemeClr val="bg1"/>
                </a:solidFill>
              </a:rPr>
              <a:t>импортираме данни</a:t>
            </a:r>
            <a:r>
              <a:rPr lang="ru-RU" sz="3600" dirty="0"/>
              <a:t>, създаваме </a:t>
            </a:r>
            <a:r>
              <a:rPr lang="ru-RU" sz="3600" b="1" dirty="0">
                <a:solidFill>
                  <a:schemeClr val="bg1"/>
                </a:solidFill>
              </a:rPr>
              <a:t>копие</a:t>
            </a:r>
            <a:r>
              <a:rPr lang="ru-RU" sz="3600" dirty="0"/>
              <a:t> на </a:t>
            </a:r>
            <a:r>
              <a:rPr lang="ru-RU" sz="3600" b="1" dirty="0">
                <a:solidFill>
                  <a:schemeClr val="bg1"/>
                </a:solidFill>
              </a:rPr>
              <a:t>данните</a:t>
            </a:r>
            <a:r>
              <a:rPr lang="ru-RU" sz="3600" dirty="0"/>
              <a:t> в </a:t>
            </a:r>
            <a:r>
              <a:rPr lang="ru-RU" sz="3600" b="1" dirty="0">
                <a:solidFill>
                  <a:schemeClr val="bg1"/>
                </a:solidFill>
              </a:rPr>
              <a:t>нова</a:t>
            </a:r>
            <a:r>
              <a:rPr lang="ru-RU" sz="3600" dirty="0"/>
              <a:t> таблица в </a:t>
            </a:r>
            <a:r>
              <a:rPr lang="ru-RU" sz="3600" b="1" dirty="0">
                <a:solidFill>
                  <a:schemeClr val="bg1"/>
                </a:solidFill>
              </a:rPr>
              <a:t>текущата база данни</a:t>
            </a:r>
            <a:endParaRPr lang="en-US" sz="3600" b="1" dirty="0">
              <a:solidFill>
                <a:schemeClr val="bg1"/>
              </a:solidFill>
            </a:endParaRPr>
          </a:p>
          <a:p>
            <a:r>
              <a:rPr lang="ru-RU" sz="3600" dirty="0"/>
              <a:t>Последващите </a:t>
            </a:r>
            <a:r>
              <a:rPr lang="ru-RU" sz="3600" b="1" dirty="0">
                <a:solidFill>
                  <a:schemeClr val="bg1"/>
                </a:solidFill>
              </a:rPr>
              <a:t>промени</a:t>
            </a:r>
            <a:r>
              <a:rPr lang="ru-RU" sz="3600" dirty="0"/>
              <a:t> в </a:t>
            </a:r>
            <a:r>
              <a:rPr lang="ru-RU" sz="3600" b="1" dirty="0">
                <a:solidFill>
                  <a:schemeClr val="bg1"/>
                </a:solidFill>
              </a:rPr>
              <a:t>данните</a:t>
            </a:r>
            <a:r>
              <a:rPr lang="ru-RU" sz="3600" dirty="0"/>
              <a:t> на </a:t>
            </a:r>
            <a:r>
              <a:rPr lang="ru-RU" sz="3600" b="1" dirty="0">
                <a:solidFill>
                  <a:schemeClr val="bg1"/>
                </a:solidFill>
              </a:rPr>
              <a:t>източника</a:t>
            </a:r>
            <a:r>
              <a:rPr lang="ru-RU" sz="3600" dirty="0"/>
              <a:t> няма да имат ефект върху </a:t>
            </a:r>
            <a:r>
              <a:rPr lang="ru-RU" sz="3600" b="1" dirty="0">
                <a:solidFill>
                  <a:schemeClr val="bg1"/>
                </a:solidFill>
              </a:rPr>
              <a:t>импортираните</a:t>
            </a:r>
            <a:r>
              <a:rPr lang="ru-RU" sz="3600" dirty="0"/>
              <a:t> </a:t>
            </a:r>
            <a:r>
              <a:rPr lang="ru-RU" sz="3600" b="1" dirty="0">
                <a:solidFill>
                  <a:schemeClr val="bg1"/>
                </a:solidFill>
              </a:rPr>
              <a:t>данни</a:t>
            </a:r>
          </a:p>
          <a:p>
            <a:pPr lvl="1">
              <a:buClr>
                <a:schemeClr val="tx1"/>
              </a:buClr>
            </a:pPr>
            <a:r>
              <a:rPr lang="bg-BG" sz="3400" b="1" dirty="0">
                <a:solidFill>
                  <a:schemeClr val="bg1"/>
                </a:solidFill>
              </a:rPr>
              <a:t>Промените</a:t>
            </a:r>
            <a:r>
              <a:rPr lang="ru-RU" sz="3400" b="1" dirty="0">
                <a:solidFill>
                  <a:schemeClr val="bg1"/>
                </a:solidFill>
              </a:rPr>
              <a:t> </a:t>
            </a:r>
            <a:r>
              <a:rPr lang="ru-RU" sz="3400" dirty="0"/>
              <a:t>в импортираните данни</a:t>
            </a:r>
            <a:r>
              <a:rPr lang="ru-RU" sz="3400" b="1" dirty="0">
                <a:solidFill>
                  <a:schemeClr val="bg1"/>
                </a:solidFill>
              </a:rPr>
              <a:t> </a:t>
            </a:r>
            <a:r>
              <a:rPr lang="ru-RU" sz="3400" dirty="0"/>
              <a:t>също </a:t>
            </a:r>
            <a:r>
              <a:rPr lang="ru-RU" sz="3400" b="1" dirty="0">
                <a:solidFill>
                  <a:schemeClr val="bg1"/>
                </a:solidFill>
              </a:rPr>
              <a:t>не засягат </a:t>
            </a:r>
            <a:r>
              <a:rPr lang="ru-RU" sz="3400" dirty="0"/>
              <a:t>данните на източника</a:t>
            </a:r>
            <a:endParaRPr lang="en-US" sz="3400" dirty="0"/>
          </a:p>
          <a:p>
            <a:r>
              <a:rPr lang="ru-RU" sz="3600" dirty="0"/>
              <a:t>Можете да </a:t>
            </a:r>
            <a:r>
              <a:rPr lang="ru-RU" sz="3600" b="1" dirty="0">
                <a:solidFill>
                  <a:schemeClr val="bg1"/>
                </a:solidFill>
              </a:rPr>
              <a:t>промените</a:t>
            </a:r>
            <a:r>
              <a:rPr lang="ru-RU" sz="3600" dirty="0"/>
              <a:t> </a:t>
            </a:r>
            <a:r>
              <a:rPr lang="ru-RU" sz="3600" b="1" dirty="0">
                <a:solidFill>
                  <a:schemeClr val="bg1"/>
                </a:solidFill>
              </a:rPr>
              <a:t>дизайна</a:t>
            </a:r>
            <a:r>
              <a:rPr lang="ru-RU" sz="3600" dirty="0"/>
              <a:t> на </a:t>
            </a:r>
            <a:r>
              <a:rPr lang="ru-RU" sz="3600" b="1" dirty="0">
                <a:solidFill>
                  <a:schemeClr val="bg1"/>
                </a:solidFill>
              </a:rPr>
              <a:t>импортирана</a:t>
            </a:r>
            <a:r>
              <a:rPr lang="bg-BG" sz="3600" b="1" dirty="0">
                <a:solidFill>
                  <a:schemeClr val="bg1"/>
                </a:solidFill>
              </a:rPr>
              <a:t>та</a:t>
            </a:r>
            <a:r>
              <a:rPr lang="ru-RU" sz="3600" b="1" dirty="0">
                <a:solidFill>
                  <a:schemeClr val="bg1"/>
                </a:solidFill>
              </a:rPr>
              <a:t> таблица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Импортиране на данни (2)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6F17BECD-3CAD-F7E2-14E1-2996F183104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7323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Натиснете </a:t>
            </a:r>
            <a:r>
              <a:rPr lang="en-US" sz="3400" dirty="0">
                <a:latin typeface="Consolas" pitchFamily="49" charset="0"/>
              </a:rPr>
              <a:t>[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</a:rPr>
              <a:t>File</a:t>
            </a:r>
            <a:r>
              <a:rPr lang="en-US" sz="3400" dirty="0">
                <a:latin typeface="Consolas" pitchFamily="49" charset="0"/>
              </a:rPr>
              <a:t>]</a:t>
            </a:r>
            <a:r>
              <a:rPr lang="en-US" sz="3400" dirty="0"/>
              <a:t> &gt; </a:t>
            </a:r>
            <a:r>
              <a:rPr lang="en-US" sz="3400" dirty="0">
                <a:latin typeface="Consolas" pitchFamily="49" charset="0"/>
              </a:rPr>
              <a:t>[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</a:rPr>
              <a:t>Open</a:t>
            </a:r>
            <a:r>
              <a:rPr lang="en-US" sz="3400" dirty="0">
                <a:latin typeface="Consolas" pitchFamily="49" charset="0"/>
              </a:rPr>
              <a:t>] </a:t>
            </a:r>
            <a:endParaRPr lang="en-US" sz="3400" b="1" dirty="0">
              <a:solidFill>
                <a:schemeClr val="bg1"/>
              </a:solidFill>
              <a:latin typeface="Consolas" pitchFamily="49" charset="0"/>
            </a:endParaRPr>
          </a:p>
          <a:p>
            <a:r>
              <a:rPr lang="ru-RU" dirty="0"/>
              <a:t>В диалоговия прозорец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Open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ru-RU" dirty="0"/>
              <a:t>изберете и отворете базата данни, в която искате да създадете нова таблица</a:t>
            </a:r>
            <a:endParaRPr lang="en-US" dirty="0"/>
          </a:p>
          <a:p>
            <a:r>
              <a:rPr lang="bg-BG" dirty="0"/>
              <a:t>В раздела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External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Data</a:t>
            </a:r>
            <a:r>
              <a:rPr lang="bg-BG" dirty="0"/>
              <a:t>, в групата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Import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&amp;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Link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bg-BG" dirty="0"/>
              <a:t>натиснете върху един от наличните </a:t>
            </a:r>
            <a:r>
              <a:rPr lang="bg-BG" b="1" dirty="0">
                <a:solidFill>
                  <a:schemeClr val="bg1"/>
                </a:solidFill>
              </a:rPr>
              <a:t>източници</a:t>
            </a:r>
            <a:r>
              <a:rPr lang="bg-BG" dirty="0"/>
              <a:t> на </a:t>
            </a:r>
            <a:r>
              <a:rPr lang="bg-BG" b="1" dirty="0">
                <a:solidFill>
                  <a:schemeClr val="bg1"/>
                </a:solidFill>
              </a:rPr>
              <a:t>данни</a:t>
            </a:r>
            <a:endParaRPr lang="en-US" b="1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2400" y="76200"/>
            <a:ext cx="10210800" cy="882654"/>
          </a:xfrm>
        </p:spPr>
        <p:txBody>
          <a:bodyPr>
            <a:noAutofit/>
          </a:bodyPr>
          <a:lstStyle/>
          <a:p>
            <a:r>
              <a:rPr lang="bg-BG" sz="3600" dirty="0"/>
              <a:t>Създаване на таблица чрез импортиране</a:t>
            </a:r>
            <a:endParaRPr lang="en-US" sz="3600" dirty="0"/>
          </a:p>
        </p:txBody>
      </p:sp>
      <p:pic>
        <p:nvPicPr>
          <p:cNvPr id="1026" name="Picture 2" descr="Access Ribbon Imag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41000" y="4525027"/>
            <a:ext cx="7110000" cy="198662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5" name="Slide Number">
            <a:extLst>
              <a:ext uri="{FF2B5EF4-FFF2-40B4-BE49-F238E27FC236}">
                <a16:creationId xmlns:a16="http://schemas.microsoft.com/office/drawing/2014/main" id="{E9A14E3A-829C-8A9F-7CCE-EFC8B1B26CF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57883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Изберете </a:t>
            </a:r>
            <a:r>
              <a:rPr lang="en-US" sz="3200" b="1" dirty="0">
                <a:solidFill>
                  <a:schemeClr val="bg1"/>
                </a:solidFill>
              </a:rPr>
              <a:t>Excel</a:t>
            </a:r>
            <a:r>
              <a:rPr lang="en-US" sz="3200" dirty="0"/>
              <a:t> </a:t>
            </a:r>
            <a:r>
              <a:rPr lang="bg-BG" sz="3200" dirty="0"/>
              <a:t>от групата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Import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&amp;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Link</a:t>
            </a:r>
            <a:r>
              <a:rPr lang="bg-BG" sz="3200" b="1" dirty="0">
                <a:solidFill>
                  <a:schemeClr val="bg1"/>
                </a:solidFill>
              </a:rPr>
              <a:t> </a:t>
            </a:r>
          </a:p>
          <a:p>
            <a:endParaRPr lang="bg-BG" sz="3200" b="1" dirty="0">
              <a:solidFill>
                <a:schemeClr val="bg1"/>
              </a:solidFill>
            </a:endParaRPr>
          </a:p>
          <a:p>
            <a:pPr>
              <a:buNone/>
            </a:pPr>
            <a:endParaRPr lang="en-US" sz="3200" dirty="0"/>
          </a:p>
          <a:p>
            <a:pPr>
              <a:spcBef>
                <a:spcPts val="3000"/>
              </a:spcBef>
            </a:pPr>
            <a:r>
              <a:rPr lang="bg-BG" sz="3200" dirty="0"/>
              <a:t>Появява се </a:t>
            </a:r>
            <a:r>
              <a:rPr lang="en-US" sz="3200" dirty="0"/>
              <a:t>"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Get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External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Data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–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Excel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Spreadsheet</a:t>
            </a:r>
            <a:r>
              <a:rPr lang="en-US" sz="3200" dirty="0"/>
              <a:t>"</a:t>
            </a:r>
          </a:p>
          <a:p>
            <a:r>
              <a:rPr lang="bg-BG" sz="3200" dirty="0"/>
              <a:t>Изберете </a:t>
            </a:r>
            <a:r>
              <a:rPr lang="en-US" sz="3200" b="1" dirty="0">
                <a:solidFill>
                  <a:schemeClr val="bg1"/>
                </a:solidFill>
              </a:rPr>
              <a:t>Excel</a:t>
            </a:r>
            <a:r>
              <a:rPr lang="en-US" sz="3200" dirty="0"/>
              <a:t> </a:t>
            </a:r>
            <a:r>
              <a:rPr lang="bg-BG" sz="3200" dirty="0"/>
              <a:t>файла, от който искате да </a:t>
            </a:r>
            <a:r>
              <a:rPr lang="bg-BG" sz="3200" b="1" dirty="0">
                <a:solidFill>
                  <a:schemeClr val="bg1"/>
                </a:solidFill>
              </a:rPr>
              <a:t>извлечете</a:t>
            </a:r>
            <a:r>
              <a:rPr lang="bg-BG" sz="3200" dirty="0"/>
              <a:t> данни</a:t>
            </a:r>
          </a:p>
          <a:p>
            <a:r>
              <a:rPr lang="bg-BG" sz="3200" dirty="0"/>
              <a:t> Изберете опцията </a:t>
            </a:r>
            <a:r>
              <a:rPr lang="en-US" sz="3200" dirty="0"/>
              <a:t>"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Import</a:t>
            </a:r>
            <a:r>
              <a:rPr lang="en-US" dirty="0"/>
              <a:t>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the</a:t>
            </a:r>
            <a:r>
              <a:rPr lang="en-US" dirty="0"/>
              <a:t>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source</a:t>
            </a:r>
            <a:r>
              <a:rPr lang="en-US" dirty="0"/>
              <a:t>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data</a:t>
            </a:r>
            <a:r>
              <a:rPr lang="en-US" dirty="0"/>
              <a:t>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into</a:t>
            </a:r>
            <a:r>
              <a:rPr lang="en-US" dirty="0"/>
              <a:t>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a</a:t>
            </a:r>
            <a:r>
              <a:rPr lang="en-US" dirty="0"/>
              <a:t>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new table</a:t>
            </a:r>
            <a:r>
              <a:rPr lang="en-US" dirty="0"/>
              <a:t>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in</a:t>
            </a:r>
            <a:r>
              <a:rPr lang="en-US" dirty="0"/>
              <a:t>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the</a:t>
            </a:r>
            <a:r>
              <a:rPr lang="en-US" dirty="0"/>
              <a:t>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current</a:t>
            </a:r>
            <a:r>
              <a:rPr lang="en-US" dirty="0"/>
              <a:t>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database</a:t>
            </a:r>
            <a:r>
              <a:rPr lang="en-US" sz="3200" dirty="0"/>
              <a:t>"</a:t>
            </a:r>
            <a:endParaRPr lang="bg-BG" sz="3200" dirty="0"/>
          </a:p>
          <a:p>
            <a:r>
              <a:rPr lang="bg-BG" sz="3200" dirty="0"/>
              <a:t>Натиснете </a:t>
            </a:r>
            <a:r>
              <a:rPr lang="en-US" sz="3200" dirty="0"/>
              <a:t>[</a:t>
            </a:r>
            <a:r>
              <a:rPr lang="bg-BG" sz="3200" b="1" dirty="0">
                <a:solidFill>
                  <a:schemeClr val="bg1"/>
                </a:solidFill>
                <a:latin typeface="Consolas" pitchFamily="49" charset="0"/>
              </a:rPr>
              <a:t>OK</a:t>
            </a:r>
            <a:r>
              <a:rPr lang="en-US" sz="3200" dirty="0">
                <a:latin typeface="Consolas" pitchFamily="49" charset="0"/>
              </a:rPr>
              <a:t>]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Импортиране на данни от</a:t>
            </a:r>
            <a:r>
              <a:rPr lang="en-US" dirty="0"/>
              <a:t> Excel (1)</a:t>
            </a:r>
          </a:p>
        </p:txBody>
      </p:sp>
      <p:pic>
        <p:nvPicPr>
          <p:cNvPr id="5" name="Picture 6" descr="N3C External Datasets | N3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76000" y="1415966"/>
            <a:ext cx="1912335" cy="1788034"/>
          </a:xfrm>
          <a:prstGeom prst="rect">
            <a:avLst/>
          </a:prstGeom>
          <a:noFill/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CDF063B3-BABD-7BE2-793F-738E401F248A}"/>
              </a:ext>
            </a:extLst>
          </p:cNvPr>
          <p:cNvGrpSpPr/>
          <p:nvPr/>
        </p:nvGrpSpPr>
        <p:grpSpPr>
          <a:xfrm>
            <a:off x="3429602" y="1944000"/>
            <a:ext cx="5060081" cy="1413848"/>
            <a:chOff x="3659605" y="1838884"/>
            <a:chExt cx="4600074" cy="1285316"/>
          </a:xfrm>
        </p:grpSpPr>
        <p:pic>
          <p:nvPicPr>
            <p:cNvPr id="6" name="Picture 2" descr="Access Ribbon Image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659605" y="1838884"/>
              <a:ext cx="4600074" cy="128531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" name="Rectangle: Rounded Corners 17"/>
            <p:cNvSpPr/>
            <p:nvPr/>
          </p:nvSpPr>
          <p:spPr>
            <a:xfrm>
              <a:off x="5334000" y="1866900"/>
              <a:ext cx="533400" cy="800100"/>
            </a:xfrm>
            <a:prstGeom prst="roundRect">
              <a:avLst>
                <a:gd name="adj" fmla="val 5385"/>
              </a:avLst>
            </a:prstGeom>
            <a:noFill/>
            <a:ln w="571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2799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endParaRPr>
            </a:p>
          </p:txBody>
        </p:sp>
      </p:grpSp>
      <p:sp>
        <p:nvSpPr>
          <p:cNvPr id="8" name="Slide Number">
            <a:extLst>
              <a:ext uri="{FF2B5EF4-FFF2-40B4-BE49-F238E27FC236}">
                <a16:creationId xmlns:a16="http://schemas.microsoft.com/office/drawing/2014/main" id="{EB7B1C8C-ABF3-7CD7-E4AD-498787BA963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06213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81638B-D710-AE99-DA75-4E627C72E1B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4600598" cy="5528766"/>
          </a:xfrm>
        </p:spPr>
        <p:txBody>
          <a:bodyPr/>
          <a:lstStyle/>
          <a:p>
            <a:r>
              <a:rPr lang="bg-BG" dirty="0"/>
              <a:t>Изберете документа (в случая </a:t>
            </a:r>
            <a:r>
              <a:rPr lang="bg-BG" b="1" dirty="0">
                <a:solidFill>
                  <a:schemeClr val="bg1"/>
                </a:solidFill>
              </a:rPr>
              <a:t>Excel файл</a:t>
            </a:r>
            <a:r>
              <a:rPr lang="bg-BG" dirty="0"/>
              <a:t>) и натиснете </a:t>
            </a:r>
            <a:r>
              <a:rPr lang="bg-BG" dirty="0">
                <a:latin typeface="Consolas" panose="020B0609020204030204" pitchFamily="49" charset="0"/>
              </a:rPr>
              <a:t>[</a:t>
            </a:r>
            <a:r>
              <a:rPr lang="bg-BG" b="1" dirty="0">
                <a:solidFill>
                  <a:schemeClr val="bg1"/>
                </a:solidFill>
                <a:latin typeface="Consolas" panose="020B0609020204030204" pitchFamily="49" charset="0"/>
              </a:rPr>
              <a:t>OK</a:t>
            </a:r>
            <a:r>
              <a:rPr lang="bg-BG" dirty="0"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820E77C-7995-1564-4CDC-7642C8EFF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10134600" cy="882654"/>
          </a:xfrm>
        </p:spPr>
        <p:txBody>
          <a:bodyPr>
            <a:noAutofit/>
          </a:bodyPr>
          <a:lstStyle/>
          <a:p>
            <a:r>
              <a:rPr lang="bg-BG" sz="4000" dirty="0"/>
              <a:t>Импортиране на данни от</a:t>
            </a:r>
            <a:r>
              <a:rPr lang="en-US" sz="4000" dirty="0"/>
              <a:t> Excel (2)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144B23A-79E4-D83E-177F-9648060927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1000" y="1359000"/>
            <a:ext cx="7066151" cy="501408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7" name="Rectangle: Rounded Corners 17">
            <a:extLst>
              <a:ext uri="{FF2B5EF4-FFF2-40B4-BE49-F238E27FC236}">
                <a16:creationId xmlns:a16="http://schemas.microsoft.com/office/drawing/2014/main" id="{EBEC6C82-1349-05CC-A77D-8F34CE58FD32}"/>
              </a:ext>
            </a:extLst>
          </p:cNvPr>
          <p:cNvSpPr/>
          <p:nvPr/>
        </p:nvSpPr>
        <p:spPr>
          <a:xfrm>
            <a:off x="9841758" y="5994000"/>
            <a:ext cx="979242" cy="349834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799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AFFCD073-219B-1CEC-DD20-AE41F4F9DEF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48555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Microsoft Access - Wikipedi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66146" y="1447800"/>
            <a:ext cx="2496654" cy="2438400"/>
          </a:xfrm>
          <a:prstGeom prst="rect">
            <a:avLst/>
          </a:prstGeom>
          <a:noFill/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</p:pic>
      <p:sp>
        <p:nvSpPr>
          <p:cNvPr id="6" name="Подзаглавие 5">
            <a:extLst>
              <a:ext uri="{FF2B5EF4-FFF2-40B4-BE49-F238E27FC236}">
                <a16:creationId xmlns:a16="http://schemas.microsoft.com/office/drawing/2014/main" id="{D1252222-B017-12B5-E520-4A6ECD688780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MS Access</a:t>
            </a:r>
            <a:endParaRPr lang="bg-BG"/>
          </a:p>
        </p:txBody>
      </p:sp>
      <p:sp>
        <p:nvSpPr>
          <p:cNvPr id="8" name="Заглавие 7">
            <a:extLst>
              <a:ext uri="{FF2B5EF4-FFF2-40B4-BE49-F238E27FC236}">
                <a16:creationId xmlns:a16="http://schemas.microsoft.com/office/drawing/2014/main" id="{A20158A9-C0F2-0C69-056B-DB3F3CEE6500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Същност и употреба</a:t>
            </a:r>
          </a:p>
        </p:txBody>
      </p:sp>
    </p:spTree>
    <p:extLst>
      <p:ext uri="{BB962C8B-B14F-4D97-AF65-F5344CB8AC3E}">
        <p14:creationId xmlns:p14="http://schemas.microsoft.com/office/powerpoint/2010/main" val="149984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716CEE-4179-9E64-CF2B-33B21694082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5005598" cy="5528766"/>
          </a:xfrm>
        </p:spPr>
        <p:txBody>
          <a:bodyPr/>
          <a:lstStyle/>
          <a:p>
            <a:r>
              <a:rPr lang="ru-RU" dirty="0"/>
              <a:t>Изберете </a:t>
            </a:r>
            <a:r>
              <a:rPr lang="ru-RU" b="1" dirty="0">
                <a:solidFill>
                  <a:schemeClr val="bg1"/>
                </a:solidFill>
              </a:rPr>
              <a:t>работния</a:t>
            </a:r>
            <a:r>
              <a:rPr lang="ru-RU" dirty="0"/>
              <a:t> </a:t>
            </a:r>
            <a:r>
              <a:rPr lang="ru-RU" b="1" dirty="0">
                <a:solidFill>
                  <a:schemeClr val="bg1"/>
                </a:solidFill>
              </a:rPr>
              <a:t>лист</a:t>
            </a:r>
            <a:r>
              <a:rPr lang="ru-RU" dirty="0"/>
              <a:t> за </a:t>
            </a:r>
            <a:r>
              <a:rPr lang="ru-RU" b="1" dirty="0" err="1">
                <a:solidFill>
                  <a:schemeClr val="bg1"/>
                </a:solidFill>
              </a:rPr>
              <a:t>импортиране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ru-RU" dirty="0"/>
              <a:t>Натиснете </a:t>
            </a:r>
            <a:r>
              <a:rPr lang="en-US" dirty="0">
                <a:latin typeface="Consolas" panose="020B0609020204030204" pitchFamily="49" charset="0"/>
              </a:rPr>
              <a:t>[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Next</a:t>
            </a:r>
            <a:r>
              <a:rPr lang="en-US" dirty="0">
                <a:latin typeface="Consolas" panose="020B0609020204030204" pitchFamily="49" charset="0"/>
              </a:rPr>
              <a:t>]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7762CF8-B620-B944-D706-D81E15564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9715594" cy="882654"/>
          </a:xfrm>
        </p:spPr>
        <p:txBody>
          <a:bodyPr/>
          <a:lstStyle/>
          <a:p>
            <a:r>
              <a:rPr lang="bg-BG" sz="4000" dirty="0"/>
              <a:t>Импортиране на данни от</a:t>
            </a:r>
            <a:r>
              <a:rPr lang="en-US" sz="4000" dirty="0"/>
              <a:t> Excel (2)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13D4AA5-A0F4-3715-E38F-0C0AC1227C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6000" y="1468391"/>
            <a:ext cx="6936526" cy="503088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7" name="Rectangle: Rounded Corners 17">
            <a:extLst>
              <a:ext uri="{FF2B5EF4-FFF2-40B4-BE49-F238E27FC236}">
                <a16:creationId xmlns:a16="http://schemas.microsoft.com/office/drawing/2014/main" id="{F6D1C97B-6D8D-A99A-F809-D4E6A5F4B9E0}"/>
              </a:ext>
            </a:extLst>
          </p:cNvPr>
          <p:cNvSpPr/>
          <p:nvPr/>
        </p:nvSpPr>
        <p:spPr>
          <a:xfrm>
            <a:off x="9876000" y="6123754"/>
            <a:ext cx="998006" cy="350677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799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AC5EE53D-DEC3-4922-D268-0680E78EE3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65164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785BD7-C548-F17F-F8B5-6B44817E832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Ако първият ред съдържа заглавията на колоните, поставете отметка в квадратчето </a:t>
            </a:r>
            <a:r>
              <a:rPr lang="en-US" dirty="0"/>
              <a:t>'</a:t>
            </a:r>
            <a:r>
              <a:rPr lang="en-US" b="1" dirty="0">
                <a:solidFill>
                  <a:schemeClr val="bg1"/>
                </a:solidFill>
              </a:rPr>
              <a:t>First Row Contains Column Headings</a:t>
            </a:r>
            <a:r>
              <a:rPr lang="en-US" dirty="0"/>
              <a:t>'</a:t>
            </a:r>
            <a:r>
              <a:rPr lang="ru-RU" dirty="0"/>
              <a:t> </a:t>
            </a:r>
            <a:endParaRPr lang="en-US" dirty="0"/>
          </a:p>
          <a:p>
            <a:r>
              <a:rPr lang="ru-RU" dirty="0"/>
              <a:t>Натиснете</a:t>
            </a:r>
            <a:r>
              <a:rPr lang="en-US" dirty="0"/>
              <a:t> </a:t>
            </a:r>
            <a:r>
              <a:rPr lang="en-US" dirty="0">
                <a:latin typeface="Consolas" panose="020B0609020204030204" pitchFamily="49" charset="0"/>
              </a:rPr>
              <a:t>[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Next</a:t>
            </a:r>
            <a:r>
              <a:rPr lang="en-US" dirty="0"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4582CB2-D203-44C3-B5DE-84856C4B3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4000" dirty="0"/>
              <a:t>Импортиране на данни от</a:t>
            </a:r>
            <a:r>
              <a:rPr lang="en-US" sz="4000" dirty="0"/>
              <a:t> Excel (3)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462FCE-C689-5AE6-B2C6-A9D7A12DA0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8203" y="2443272"/>
            <a:ext cx="5754063" cy="421222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7" name="Rectangle: Rounded Corners 17">
            <a:extLst>
              <a:ext uri="{FF2B5EF4-FFF2-40B4-BE49-F238E27FC236}">
                <a16:creationId xmlns:a16="http://schemas.microsoft.com/office/drawing/2014/main" id="{E04C8694-E405-49AA-E91E-3D92A08E9153}"/>
              </a:ext>
            </a:extLst>
          </p:cNvPr>
          <p:cNvSpPr/>
          <p:nvPr/>
        </p:nvSpPr>
        <p:spPr>
          <a:xfrm>
            <a:off x="5181600" y="3115908"/>
            <a:ext cx="228600" cy="25470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799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8" name="Rectangle: Rounded Corners 17">
            <a:extLst>
              <a:ext uri="{FF2B5EF4-FFF2-40B4-BE49-F238E27FC236}">
                <a16:creationId xmlns:a16="http://schemas.microsoft.com/office/drawing/2014/main" id="{50E80E53-734E-D3F4-D7BD-D70809B2E12C}"/>
              </a:ext>
            </a:extLst>
          </p:cNvPr>
          <p:cNvSpPr/>
          <p:nvPr/>
        </p:nvSpPr>
        <p:spPr>
          <a:xfrm>
            <a:off x="9287256" y="6337433"/>
            <a:ext cx="609600" cy="25470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799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1B734664-8AB9-48BD-328B-877C1B000CA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33301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5026FF-66C0-B534-3EEB-810C376677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Изберете </a:t>
            </a:r>
            <a:r>
              <a:rPr lang="ru-RU" b="1" dirty="0">
                <a:solidFill>
                  <a:schemeClr val="bg1"/>
                </a:solidFill>
              </a:rPr>
              <a:t>опциите</a:t>
            </a:r>
            <a:r>
              <a:rPr lang="ru-RU" dirty="0"/>
              <a:t> за всяка колона или просто я оставете по </a:t>
            </a:r>
            <a:r>
              <a:rPr lang="ru-RU" b="1" dirty="0">
                <a:solidFill>
                  <a:schemeClr val="bg1"/>
                </a:solidFill>
              </a:rPr>
              <a:t>подразбиране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ru-RU" dirty="0"/>
              <a:t>Натиснете</a:t>
            </a:r>
            <a:r>
              <a:rPr lang="en-US" dirty="0"/>
              <a:t> </a:t>
            </a:r>
            <a:r>
              <a:rPr lang="en-US" dirty="0">
                <a:latin typeface="Consolas" panose="020B0609020204030204" pitchFamily="49" charset="0"/>
              </a:rPr>
              <a:t>[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Next</a:t>
            </a:r>
            <a:r>
              <a:rPr lang="en-US" dirty="0"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694772C-3306-8AE9-92B7-B9662B573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4000" dirty="0"/>
              <a:t>Импортиране на данни от</a:t>
            </a:r>
            <a:r>
              <a:rPr lang="en-US" sz="4000" dirty="0"/>
              <a:t> Excel (4)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80CBCEC-D310-A5AC-BAC6-8A45051BD6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0" y="2057400"/>
            <a:ext cx="6015488" cy="43734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7" name="Rectangle: Rounded Corners 17">
            <a:extLst>
              <a:ext uri="{FF2B5EF4-FFF2-40B4-BE49-F238E27FC236}">
                <a16:creationId xmlns:a16="http://schemas.microsoft.com/office/drawing/2014/main" id="{74515415-0010-893E-F31B-45A9B046EEA8}"/>
              </a:ext>
            </a:extLst>
          </p:cNvPr>
          <p:cNvSpPr/>
          <p:nvPr/>
        </p:nvSpPr>
        <p:spPr>
          <a:xfrm>
            <a:off x="9296400" y="6146100"/>
            <a:ext cx="762000" cy="25470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799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8" name="Rectangle: Rounded Corners 17">
            <a:extLst>
              <a:ext uri="{FF2B5EF4-FFF2-40B4-BE49-F238E27FC236}">
                <a16:creationId xmlns:a16="http://schemas.microsoft.com/office/drawing/2014/main" id="{76D0BC64-B95C-1AD5-5665-540F42420F7D}"/>
              </a:ext>
            </a:extLst>
          </p:cNvPr>
          <p:cNvSpPr/>
          <p:nvPr/>
        </p:nvSpPr>
        <p:spPr>
          <a:xfrm>
            <a:off x="5039058" y="2743200"/>
            <a:ext cx="4028741" cy="76200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799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9" name="Rectangle: Rounded Corners 17">
            <a:extLst>
              <a:ext uri="{FF2B5EF4-FFF2-40B4-BE49-F238E27FC236}">
                <a16:creationId xmlns:a16="http://schemas.microsoft.com/office/drawing/2014/main" id="{5AEB6A67-3187-B6C4-28D0-C25D7DEECFED}"/>
              </a:ext>
            </a:extLst>
          </p:cNvPr>
          <p:cNvSpPr/>
          <p:nvPr/>
        </p:nvSpPr>
        <p:spPr>
          <a:xfrm>
            <a:off x="4953000" y="3708777"/>
            <a:ext cx="838200" cy="2158624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799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F773E3D0-C069-2704-DDF7-08C914EB219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53401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CC82C1-D67B-849C-F988-472CDD92D2F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Приемете по подразбиране </a:t>
            </a:r>
            <a:r>
              <a:rPr lang="en-US" dirty="0"/>
              <a:t>'</a:t>
            </a:r>
            <a:r>
              <a:rPr lang="en-US" b="1" dirty="0">
                <a:solidFill>
                  <a:schemeClr val="bg1"/>
                </a:solidFill>
              </a:rPr>
              <a:t>Let Access add primary key</a:t>
            </a:r>
            <a:r>
              <a:rPr lang="en-US" dirty="0"/>
              <a:t>'</a:t>
            </a:r>
          </a:p>
          <a:p>
            <a:r>
              <a:rPr lang="ru-RU" dirty="0"/>
              <a:t>Натиснете</a:t>
            </a:r>
            <a:r>
              <a:rPr lang="en-US" dirty="0"/>
              <a:t> </a:t>
            </a:r>
            <a:r>
              <a:rPr lang="en-US" dirty="0">
                <a:latin typeface="Consolas" panose="020B0609020204030204" pitchFamily="49" charset="0"/>
              </a:rPr>
              <a:t>[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Next</a:t>
            </a:r>
            <a:r>
              <a:rPr lang="en-US" dirty="0">
                <a:latin typeface="Consolas" panose="020B0609020204030204" pitchFamily="49" charset="0"/>
              </a:rPr>
              <a:t>]</a:t>
            </a:r>
          </a:p>
          <a:p>
            <a:r>
              <a:rPr lang="ru-RU" dirty="0"/>
              <a:t>Полето </a:t>
            </a:r>
            <a:r>
              <a:rPr lang="en-US" b="1" dirty="0">
                <a:solidFill>
                  <a:schemeClr val="bg1"/>
                </a:solidFill>
              </a:rPr>
              <a:t>Import to Table </a:t>
            </a:r>
            <a:r>
              <a:rPr lang="ru-RU" dirty="0"/>
              <a:t>по подразбиране е името на работния лист</a:t>
            </a:r>
            <a:endParaRPr lang="en-US" dirty="0"/>
          </a:p>
          <a:p>
            <a:pPr lvl="1"/>
            <a:r>
              <a:rPr lang="ru-RU" dirty="0"/>
              <a:t>Променето го, ако е необходимо</a:t>
            </a:r>
            <a:endParaRPr lang="en-US" dirty="0"/>
          </a:p>
          <a:p>
            <a:pPr lvl="1"/>
            <a:endParaRPr lang="en-US" dirty="0"/>
          </a:p>
          <a:p>
            <a:pPr marL="442912" lvl="1" indent="0">
              <a:buNone/>
            </a:pPr>
            <a:endParaRPr lang="ru-RU" dirty="0"/>
          </a:p>
          <a:p>
            <a:r>
              <a:rPr lang="ru-RU" dirty="0"/>
              <a:t>Натиснете </a:t>
            </a:r>
            <a:r>
              <a:rPr lang="en-US" dirty="0">
                <a:latin typeface="Consolas" panose="020B0609020204030204" pitchFamily="49" charset="0"/>
              </a:rPr>
              <a:t>[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Finish</a:t>
            </a:r>
            <a:r>
              <a:rPr lang="en-US" dirty="0">
                <a:latin typeface="Consolas" panose="020B0609020204030204" pitchFamily="49" charset="0"/>
              </a:rPr>
              <a:t>]</a:t>
            </a:r>
            <a:endParaRPr lang="ru-RU" dirty="0"/>
          </a:p>
          <a:p>
            <a:r>
              <a:rPr lang="ru-RU" dirty="0"/>
              <a:t>Работният лист се </a:t>
            </a:r>
            <a:r>
              <a:rPr lang="ru-RU" b="1" dirty="0">
                <a:solidFill>
                  <a:schemeClr val="bg1"/>
                </a:solidFill>
              </a:rPr>
              <a:t>импортира</a:t>
            </a:r>
            <a:r>
              <a:rPr lang="ru-RU" dirty="0"/>
              <a:t> в таблица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DFAC903-A1CB-18D5-35D2-1EDEF8760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4000" dirty="0"/>
              <a:t>Импортиране на данни от</a:t>
            </a:r>
            <a:r>
              <a:rPr lang="en-US" sz="4000" dirty="0"/>
              <a:t> Excel (</a:t>
            </a:r>
            <a:r>
              <a:rPr lang="bg-BG" sz="4000" dirty="0"/>
              <a:t>5</a:t>
            </a:r>
            <a:r>
              <a:rPr lang="en-US" sz="4000" dirty="0"/>
              <a:t>)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0572294-788B-5EFB-CC43-8D6165E4D3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2194" y="4191000"/>
            <a:ext cx="3487613" cy="10668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5" name="Slide Number">
            <a:extLst>
              <a:ext uri="{FF2B5EF4-FFF2-40B4-BE49-F238E27FC236}">
                <a16:creationId xmlns:a16="http://schemas.microsoft.com/office/drawing/2014/main" id="{B1A608E5-B3FD-030A-92E5-00FA748B8E2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75834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ru-RU" sz="3600" dirty="0"/>
              <a:t>Когато се </a:t>
            </a:r>
            <a:r>
              <a:rPr lang="ru-RU" sz="3600" b="1" dirty="0">
                <a:solidFill>
                  <a:schemeClr val="bg1"/>
                </a:solidFill>
              </a:rPr>
              <a:t>свържете</a:t>
            </a:r>
            <a:r>
              <a:rPr lang="ru-RU" sz="3600" dirty="0"/>
              <a:t> с данни, </a:t>
            </a:r>
            <a:r>
              <a:rPr lang="ru-RU" sz="3600" b="1" dirty="0">
                <a:solidFill>
                  <a:schemeClr val="bg1"/>
                </a:solidFill>
              </a:rPr>
              <a:t>Access</a:t>
            </a:r>
            <a:r>
              <a:rPr lang="ru-RU" sz="3600" dirty="0"/>
              <a:t> създава </a:t>
            </a:r>
            <a:r>
              <a:rPr lang="ru-RU" sz="3600" b="1" dirty="0">
                <a:solidFill>
                  <a:schemeClr val="bg1"/>
                </a:solidFill>
              </a:rPr>
              <a:t>двупосочна</a:t>
            </a:r>
            <a:r>
              <a:rPr lang="ru-RU" sz="3600" dirty="0"/>
              <a:t> връзка</a:t>
            </a:r>
            <a:endParaRPr lang="en-US" sz="3600" dirty="0"/>
          </a:p>
          <a:p>
            <a:pPr lvl="1">
              <a:buClr>
                <a:schemeClr val="tx1"/>
              </a:buClr>
            </a:pPr>
            <a:r>
              <a:rPr lang="ru-RU" sz="3400" dirty="0"/>
              <a:t>Синхронизира промените в данните в </a:t>
            </a:r>
            <a:r>
              <a:rPr lang="ru-RU" sz="3400" b="1" dirty="0">
                <a:solidFill>
                  <a:schemeClr val="bg1"/>
                </a:solidFill>
              </a:rPr>
              <a:t>Access</a:t>
            </a:r>
            <a:r>
              <a:rPr lang="ru-RU" sz="3400" dirty="0"/>
              <a:t> и </a:t>
            </a:r>
            <a:r>
              <a:rPr lang="ru-RU" sz="3400" b="1" dirty="0">
                <a:solidFill>
                  <a:schemeClr val="bg1"/>
                </a:solidFill>
              </a:rPr>
              <a:t>SQL базата данни</a:t>
            </a:r>
          </a:p>
          <a:p>
            <a:pPr>
              <a:buClr>
                <a:schemeClr val="tx1"/>
              </a:buClr>
            </a:pPr>
            <a:r>
              <a:rPr lang="ru-RU" sz="3600" dirty="0"/>
              <a:t>Когато </a:t>
            </a:r>
            <a:r>
              <a:rPr lang="ru-RU" sz="3600" b="1" dirty="0">
                <a:solidFill>
                  <a:schemeClr val="bg1"/>
                </a:solidFill>
              </a:rPr>
              <a:t>импортирате</a:t>
            </a:r>
            <a:r>
              <a:rPr lang="ru-RU" sz="3600" dirty="0"/>
              <a:t> данни, </a:t>
            </a:r>
            <a:r>
              <a:rPr lang="ru-RU" sz="3600" b="1" dirty="0">
                <a:solidFill>
                  <a:schemeClr val="bg1"/>
                </a:solidFill>
              </a:rPr>
              <a:t>Access</a:t>
            </a:r>
            <a:r>
              <a:rPr lang="ru-RU" sz="3600" dirty="0"/>
              <a:t> създава </a:t>
            </a:r>
            <a:r>
              <a:rPr lang="ru-RU" sz="3600" b="1" dirty="0">
                <a:solidFill>
                  <a:schemeClr val="bg1"/>
                </a:solidFill>
              </a:rPr>
              <a:t>еднократно</a:t>
            </a:r>
            <a:r>
              <a:rPr lang="ru-RU" sz="3600" dirty="0"/>
              <a:t> копие на данните </a:t>
            </a:r>
          </a:p>
          <a:p>
            <a:pPr lvl="1">
              <a:buClr>
                <a:schemeClr val="tx1"/>
              </a:buClr>
            </a:pPr>
            <a:r>
              <a:rPr lang="ru-RU" sz="3400" dirty="0"/>
              <a:t>Промените в данните в </a:t>
            </a:r>
            <a:r>
              <a:rPr lang="ru-RU" sz="3400" b="1" dirty="0">
                <a:solidFill>
                  <a:schemeClr val="bg1"/>
                </a:solidFill>
              </a:rPr>
              <a:t>Access</a:t>
            </a:r>
            <a:r>
              <a:rPr lang="ru-RU" sz="3400" dirty="0"/>
              <a:t> или </a:t>
            </a:r>
            <a:r>
              <a:rPr lang="ru-RU" sz="3400" b="1" dirty="0">
                <a:solidFill>
                  <a:schemeClr val="bg1"/>
                </a:solidFill>
              </a:rPr>
              <a:t>SQL</a:t>
            </a:r>
            <a:r>
              <a:rPr lang="ru-RU" sz="3400" dirty="0"/>
              <a:t> </a:t>
            </a:r>
            <a:r>
              <a:rPr lang="ru-RU" sz="3400" b="1" dirty="0">
                <a:solidFill>
                  <a:schemeClr val="bg1"/>
                </a:solidFill>
              </a:rPr>
              <a:t>базата</a:t>
            </a:r>
            <a:r>
              <a:rPr lang="ru-RU" sz="3400" dirty="0"/>
              <a:t> </a:t>
            </a:r>
            <a:r>
              <a:rPr lang="ru-RU" sz="3400" b="1" dirty="0">
                <a:solidFill>
                  <a:schemeClr val="bg1"/>
                </a:solidFill>
              </a:rPr>
              <a:t>данни</a:t>
            </a:r>
            <a:r>
              <a:rPr lang="ru-RU" sz="3400" dirty="0"/>
              <a:t> </a:t>
            </a:r>
            <a:r>
              <a:rPr lang="ru-RU" sz="3400" b="1" dirty="0">
                <a:solidFill>
                  <a:schemeClr val="bg1"/>
                </a:solidFill>
              </a:rPr>
              <a:t>не</a:t>
            </a:r>
            <a:r>
              <a:rPr lang="ru-RU" sz="3400" dirty="0"/>
              <a:t> се синхронизират</a:t>
            </a:r>
            <a:endParaRPr lang="en-US" sz="3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Импортиране на данни от</a:t>
            </a:r>
            <a:r>
              <a:rPr lang="en-US" dirty="0"/>
              <a:t> SQL Server (1)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40F58320-E8EA-3333-EA0C-C58A9A3350B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78827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E21B10-BE33-1600-5693-5265408A71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1555" y="1196125"/>
            <a:ext cx="5799445" cy="5528766"/>
          </a:xfrm>
        </p:spPr>
        <p:txBody>
          <a:bodyPr>
            <a:normAutofit/>
          </a:bodyPr>
          <a:lstStyle/>
          <a:p>
            <a:r>
              <a:rPr lang="bg-BG" sz="3000" i="0" dirty="0">
                <a:effectLst/>
              </a:rPr>
              <a:t>Изберете</a:t>
            </a:r>
            <a:r>
              <a:rPr lang="en-US" sz="3000" dirty="0"/>
              <a:t> </a:t>
            </a:r>
            <a:r>
              <a:rPr lang="en-US" sz="3000" i="0" dirty="0">
                <a:effectLst/>
                <a:latin typeface="Consolas" panose="020B0609020204030204" pitchFamily="49" charset="0"/>
              </a:rPr>
              <a:t>[</a:t>
            </a:r>
            <a:r>
              <a:rPr lang="en-US" sz="3000" b="1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External Data</a:t>
            </a:r>
            <a:r>
              <a:rPr lang="en-US" sz="3000" i="0" dirty="0">
                <a:effectLst/>
                <a:latin typeface="Consolas" panose="020B0609020204030204" pitchFamily="49" charset="0"/>
              </a:rPr>
              <a:t>]</a:t>
            </a:r>
            <a:r>
              <a:rPr lang="en-US" sz="3000" dirty="0"/>
              <a:t> </a:t>
            </a:r>
            <a:r>
              <a:rPr lang="en-US" sz="3000" i="0" dirty="0">
                <a:effectLst/>
                <a:latin typeface="Segoe UI" panose="020B0502040204020203" pitchFamily="34" charset="0"/>
              </a:rPr>
              <a:t>&gt; </a:t>
            </a:r>
            <a:r>
              <a:rPr lang="en-US" sz="3000" dirty="0">
                <a:latin typeface="Consolas" panose="020B0609020204030204" pitchFamily="49" charset="0"/>
              </a:rPr>
              <a:t>[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New Data Source</a:t>
            </a:r>
            <a:r>
              <a:rPr lang="en-US" sz="3000" i="0" dirty="0">
                <a:effectLst/>
                <a:latin typeface="Consolas" panose="020B0609020204030204" pitchFamily="49" charset="0"/>
              </a:rPr>
              <a:t>]</a:t>
            </a:r>
            <a:r>
              <a:rPr lang="en-US" sz="3000" i="0" dirty="0">
                <a:effectLst/>
                <a:latin typeface="Segoe UI" panose="020B0502040204020203" pitchFamily="34" charset="0"/>
              </a:rPr>
              <a:t> &gt; </a:t>
            </a:r>
            <a:r>
              <a:rPr lang="en-US" sz="3000" i="0" dirty="0">
                <a:effectLst/>
                <a:latin typeface="Consolas" panose="020B0609020204030204" pitchFamily="49" charset="0"/>
              </a:rPr>
              <a:t>[</a:t>
            </a:r>
            <a:r>
              <a:rPr lang="en-US" sz="3000" b="1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From Database</a:t>
            </a:r>
            <a:r>
              <a:rPr lang="en-US" sz="3000" i="0" dirty="0">
                <a:effectLst/>
                <a:latin typeface="Consolas" panose="020B0609020204030204" pitchFamily="49" charset="0"/>
              </a:rPr>
              <a:t>]</a:t>
            </a:r>
            <a:r>
              <a:rPr lang="en-US" sz="3000" dirty="0"/>
              <a:t> </a:t>
            </a:r>
            <a:r>
              <a:rPr lang="en-US" sz="3000" i="0" dirty="0">
                <a:effectLst/>
                <a:latin typeface="Segoe UI" panose="020B0502040204020203" pitchFamily="34" charset="0"/>
              </a:rPr>
              <a:t>&gt;</a:t>
            </a:r>
            <a:r>
              <a:rPr lang="en-US" sz="3000" dirty="0"/>
              <a:t> </a:t>
            </a:r>
            <a:r>
              <a:rPr lang="en-US" sz="3000" i="0" dirty="0">
                <a:effectLst/>
                <a:latin typeface="Consolas" panose="020B0609020204030204" pitchFamily="49" charset="0"/>
              </a:rPr>
              <a:t>[</a:t>
            </a:r>
            <a:r>
              <a:rPr lang="en-US" sz="3000" b="1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From SQL Server</a:t>
            </a:r>
            <a:r>
              <a:rPr lang="en-US" sz="3000" i="0" dirty="0"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ru-RU" sz="3000" dirty="0"/>
              <a:t>За да импортирате данни, изберете </a:t>
            </a:r>
            <a:r>
              <a:rPr lang="en-US" sz="3000" b="1" dirty="0">
                <a:solidFill>
                  <a:schemeClr val="bg1"/>
                </a:solidFill>
              </a:rPr>
              <a:t>Import the source data into a new table in the current database </a:t>
            </a:r>
            <a:r>
              <a:rPr lang="bg-BG" sz="3000" dirty="0"/>
              <a:t>и натиснете </a:t>
            </a:r>
            <a:r>
              <a:rPr lang="en-US" sz="3000" dirty="0">
                <a:latin typeface="Consolas" panose="020B0609020204030204" pitchFamily="49" charset="0"/>
              </a:rPr>
              <a:t>[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OK</a:t>
            </a:r>
            <a:r>
              <a:rPr lang="en-US" sz="3000" dirty="0">
                <a:latin typeface="Consolas" panose="020B0609020204030204" pitchFamily="49" charset="0"/>
              </a:rPr>
              <a:t>]</a:t>
            </a:r>
          </a:p>
          <a:p>
            <a:endParaRPr lang="en-US" sz="33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A6A854E-C342-FAB5-B242-6D5C5F07F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Импортиране на данни от</a:t>
            </a:r>
            <a:r>
              <a:rPr lang="en-US" dirty="0"/>
              <a:t> SQL Server (</a:t>
            </a:r>
            <a:r>
              <a:rPr lang="bg-BG" dirty="0"/>
              <a:t>2</a:t>
            </a:r>
            <a:r>
              <a:rPr lang="en-US" dirty="0"/>
              <a:t>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2C1D71C-54C8-21F0-1282-D366705A10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9070" y="1359000"/>
            <a:ext cx="5909829" cy="4140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5" name="Slide Number">
            <a:extLst>
              <a:ext uri="{FF2B5EF4-FFF2-40B4-BE49-F238E27FC236}">
                <a16:creationId xmlns:a16="http://schemas.microsoft.com/office/drawing/2014/main" id="{EE2E0431-BDB9-ED07-DAA0-FAA028366D9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80544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040565-845F-C59C-79FA-A383A033FFF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7429598" cy="5528766"/>
          </a:xfrm>
        </p:spPr>
        <p:txBody>
          <a:bodyPr/>
          <a:lstStyle/>
          <a:p>
            <a:r>
              <a:rPr lang="ru-RU" dirty="0"/>
              <a:t>За да създадете нов </a:t>
            </a:r>
            <a:r>
              <a:rPr lang="ru-RU" b="1" dirty="0">
                <a:solidFill>
                  <a:schemeClr val="bg1"/>
                </a:solidFill>
              </a:rPr>
              <a:t>DSN</a:t>
            </a:r>
            <a:r>
              <a:rPr lang="ru-RU" dirty="0"/>
              <a:t> файл</a:t>
            </a:r>
            <a:r>
              <a:rPr lang="en-US" dirty="0"/>
              <a:t>:</a:t>
            </a:r>
          </a:p>
          <a:p>
            <a:pPr lvl="1"/>
            <a:r>
              <a:rPr lang="bg-BG" dirty="0"/>
              <a:t>Изберете </a:t>
            </a:r>
            <a:r>
              <a:rPr lang="en-US" dirty="0">
                <a:latin typeface="Consolas" panose="020B0609020204030204" pitchFamily="49" charset="0"/>
              </a:rPr>
              <a:t>[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latin typeface="Consolas" panose="020B0609020204030204" pitchFamily="49" charset="0"/>
              </a:rPr>
              <a:t>]</a:t>
            </a:r>
          </a:p>
          <a:p>
            <a:pPr lvl="1"/>
            <a:r>
              <a:rPr lang="ru-RU" dirty="0"/>
              <a:t>Изберете </a:t>
            </a:r>
            <a:r>
              <a:rPr lang="en-US" b="1" dirty="0">
                <a:solidFill>
                  <a:schemeClr val="bg1"/>
                </a:solidFill>
              </a:rPr>
              <a:t>ODBC Driver 17 for SQL Server</a:t>
            </a:r>
            <a:r>
              <a:rPr lang="ru-RU" b="1" dirty="0">
                <a:solidFill>
                  <a:schemeClr val="bg1"/>
                </a:solidFill>
              </a:rPr>
              <a:t> </a:t>
            </a:r>
            <a:r>
              <a:rPr lang="ru-RU" dirty="0"/>
              <a:t>и след това изберете</a:t>
            </a:r>
            <a:r>
              <a:rPr lang="en-US" dirty="0"/>
              <a:t> </a:t>
            </a:r>
            <a:r>
              <a:rPr lang="en-US" dirty="0">
                <a:latin typeface="Consolas" panose="020B0609020204030204" pitchFamily="49" charset="0"/>
              </a:rPr>
              <a:t>[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Next</a:t>
            </a:r>
            <a:r>
              <a:rPr lang="en-US" dirty="0"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5CF2F59-B57A-6709-1719-DC6C18033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Импортиране на данни от</a:t>
            </a:r>
            <a:r>
              <a:rPr lang="en-US" dirty="0"/>
              <a:t> SQL Server (3)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D8FED87-F9A9-EB7F-A266-B04203CC63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0" y="1371600"/>
            <a:ext cx="4182059" cy="368668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705F463-DB63-C28F-6D63-DFEEC5253B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0" y="3733800"/>
            <a:ext cx="3886200" cy="289343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5" name="Slide Number">
            <a:extLst>
              <a:ext uri="{FF2B5EF4-FFF2-40B4-BE49-F238E27FC236}">
                <a16:creationId xmlns:a16="http://schemas.microsoft.com/office/drawing/2014/main" id="{818EBC43-6825-A287-6D58-BE5828CB583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75831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DDA007-70FD-A827-8A89-2E43D5951FE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5905598" cy="5528766"/>
          </a:xfrm>
        </p:spPr>
        <p:txBody>
          <a:bodyPr/>
          <a:lstStyle/>
          <a:p>
            <a:r>
              <a:rPr lang="ru-RU" dirty="0"/>
              <a:t>Въведете </a:t>
            </a:r>
            <a:r>
              <a:rPr lang="ru-RU" b="1" dirty="0">
                <a:solidFill>
                  <a:schemeClr val="bg1"/>
                </a:solidFill>
              </a:rPr>
              <a:t>име</a:t>
            </a:r>
            <a:r>
              <a:rPr lang="ru-RU" dirty="0"/>
              <a:t> за </a:t>
            </a:r>
            <a:r>
              <a:rPr lang="ru-RU" b="1" dirty="0">
                <a:solidFill>
                  <a:schemeClr val="bg1"/>
                </a:solidFill>
              </a:rPr>
              <a:t>DSN файла </a:t>
            </a:r>
            <a:r>
              <a:rPr lang="ru-RU" dirty="0"/>
              <a:t>или щракнете върху</a:t>
            </a:r>
            <a:r>
              <a:rPr lang="en-US" dirty="0"/>
              <a:t> </a:t>
            </a:r>
            <a:r>
              <a:rPr lang="en-US" dirty="0">
                <a:latin typeface="Consolas" panose="020B0609020204030204" pitchFamily="49" charset="0"/>
              </a:rPr>
              <a:t>[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Browse</a:t>
            </a:r>
            <a:r>
              <a:rPr lang="en-US" dirty="0">
                <a:latin typeface="Consolas" panose="020B0609020204030204" pitchFamily="49" charset="0"/>
              </a:rPr>
              <a:t>]</a:t>
            </a:r>
            <a:r>
              <a:rPr lang="ru-RU" dirty="0"/>
              <a:t>, за да създадете файла на </a:t>
            </a:r>
            <a:r>
              <a:rPr lang="ru-RU" b="1" dirty="0">
                <a:solidFill>
                  <a:schemeClr val="bg1"/>
                </a:solidFill>
              </a:rPr>
              <a:t>друго място</a:t>
            </a:r>
          </a:p>
          <a:p>
            <a:r>
              <a:rPr lang="ru-RU" dirty="0"/>
              <a:t>Натиснете </a:t>
            </a:r>
            <a:r>
              <a:rPr lang="en-US" dirty="0">
                <a:latin typeface="Consolas" panose="020B0609020204030204" pitchFamily="49" charset="0"/>
              </a:rPr>
              <a:t>[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Next</a:t>
            </a:r>
            <a:r>
              <a:rPr lang="en-US" dirty="0">
                <a:latin typeface="Consolas" panose="020B0609020204030204" pitchFamily="49" charset="0"/>
              </a:rPr>
              <a:t>]</a:t>
            </a:r>
            <a:r>
              <a:rPr lang="ru-RU" dirty="0"/>
              <a:t>, за да прегледате </a:t>
            </a:r>
            <a:r>
              <a:rPr lang="ru-RU" b="1" dirty="0">
                <a:solidFill>
                  <a:schemeClr val="bg1"/>
                </a:solidFill>
              </a:rPr>
              <a:t>обобщената информация</a:t>
            </a:r>
            <a:r>
              <a:rPr lang="ru-RU" dirty="0"/>
              <a:t>, и след това натиснете </a:t>
            </a:r>
            <a:r>
              <a:rPr lang="en-US" dirty="0">
                <a:latin typeface="Consolas" panose="020B0609020204030204" pitchFamily="49" charset="0"/>
              </a:rPr>
              <a:t>[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Finish</a:t>
            </a:r>
            <a:r>
              <a:rPr lang="en-US" dirty="0">
                <a:latin typeface="Consolas" panose="020B0609020204030204" pitchFamily="49" charset="0"/>
              </a:rPr>
              <a:t>]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E07C851-86A6-E2F8-D8DF-500C8E447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Импортиране на данни от</a:t>
            </a:r>
            <a:r>
              <a:rPr lang="en-US" dirty="0"/>
              <a:t> SQL Server (4)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9CD858D-8C1D-2459-5245-DDD88C627E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2379" y="1449000"/>
            <a:ext cx="5729252" cy="4275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5" name="Slide Number">
            <a:extLst>
              <a:ext uri="{FF2B5EF4-FFF2-40B4-BE49-F238E27FC236}">
                <a16:creationId xmlns:a16="http://schemas.microsoft.com/office/drawing/2014/main" id="{89A3635B-FB2C-9501-EB62-70DF914159F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51078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6232D6-4693-9EB7-E3BB-B6BF45B2067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200" y="1196125"/>
            <a:ext cx="12192000" cy="5528766"/>
          </a:xfrm>
        </p:spPr>
        <p:txBody>
          <a:bodyPr/>
          <a:lstStyle/>
          <a:p>
            <a:pPr>
              <a:lnSpc>
                <a:spcPct val="114000"/>
              </a:lnSpc>
            </a:pPr>
            <a:r>
              <a:rPr lang="ru-RU" sz="3600" dirty="0"/>
              <a:t>В съветника </a:t>
            </a:r>
            <a:r>
              <a:rPr lang="en-US" sz="3600" b="1" dirty="0">
                <a:solidFill>
                  <a:schemeClr val="bg1"/>
                </a:solidFill>
              </a:rPr>
              <a:t>Create a New Data Source to SQL Server</a:t>
            </a:r>
            <a:r>
              <a:rPr lang="ru-RU" sz="3600" b="1" dirty="0">
                <a:solidFill>
                  <a:schemeClr val="bg1"/>
                </a:solidFill>
              </a:rPr>
              <a:t> </a:t>
            </a:r>
            <a:r>
              <a:rPr lang="ru-RU" sz="3600" dirty="0"/>
              <a:t>направете следното:</a:t>
            </a:r>
            <a:endParaRPr lang="en-US" sz="3600" dirty="0"/>
          </a:p>
          <a:p>
            <a:pPr lvl="1">
              <a:lnSpc>
                <a:spcPct val="114000"/>
              </a:lnSpc>
            </a:pPr>
            <a:r>
              <a:rPr lang="ru-RU" sz="3400" dirty="0"/>
              <a:t>На първа страница въведете информация за идентификация:</a:t>
            </a:r>
            <a:endParaRPr lang="en-US" sz="3400" dirty="0"/>
          </a:p>
          <a:p>
            <a:pPr lvl="2">
              <a:lnSpc>
                <a:spcPct val="114000"/>
              </a:lnSpc>
            </a:pPr>
            <a:r>
              <a:rPr lang="ru-RU" sz="3200" dirty="0"/>
              <a:t>В полето </a:t>
            </a:r>
            <a:r>
              <a:rPr lang="en-US" sz="3200" b="1" dirty="0">
                <a:solidFill>
                  <a:schemeClr val="bg1"/>
                </a:solidFill>
              </a:rPr>
              <a:t>Description</a:t>
            </a:r>
            <a:r>
              <a:rPr lang="ru-RU" sz="3200" dirty="0"/>
              <a:t> по желание въведете </a:t>
            </a:r>
            <a:r>
              <a:rPr lang="ru-RU" sz="3200" b="1" dirty="0">
                <a:solidFill>
                  <a:schemeClr val="bg1"/>
                </a:solidFill>
              </a:rPr>
              <a:t>документална</a:t>
            </a:r>
            <a:r>
              <a:rPr lang="ru-RU" sz="3200" dirty="0"/>
              <a:t> информация за DSN файла</a:t>
            </a:r>
            <a:endParaRPr lang="en-US" sz="3200" dirty="0"/>
          </a:p>
          <a:p>
            <a:pPr lvl="2">
              <a:lnSpc>
                <a:spcPct val="114000"/>
              </a:lnSpc>
            </a:pPr>
            <a:r>
              <a:rPr lang="ru-RU" sz="3200" dirty="0"/>
              <a:t>В полето </a:t>
            </a:r>
            <a:r>
              <a:rPr lang="en-US" sz="3200" b="1" dirty="0">
                <a:solidFill>
                  <a:schemeClr val="bg1"/>
                </a:solidFill>
              </a:rPr>
              <a:t>Server</a:t>
            </a:r>
            <a:r>
              <a:rPr lang="ru-RU" sz="3200" dirty="0"/>
              <a:t> въведете името на SQL сървъра. </a:t>
            </a:r>
            <a:r>
              <a:rPr lang="ru-RU" sz="3200" b="1" dirty="0">
                <a:solidFill>
                  <a:schemeClr val="bg1"/>
                </a:solidFill>
              </a:rPr>
              <a:t>Не</a:t>
            </a:r>
            <a:r>
              <a:rPr lang="ru-RU" sz="3200" dirty="0"/>
              <a:t> натискайте върху </a:t>
            </a:r>
            <a:r>
              <a:rPr lang="ru-RU" sz="3200" b="1" dirty="0">
                <a:solidFill>
                  <a:schemeClr val="bg1"/>
                </a:solidFill>
              </a:rPr>
              <a:t>стрелката надолу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025C923-52C0-3FBB-BE1F-039945E19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Импортиране на данни от</a:t>
            </a:r>
            <a:r>
              <a:rPr lang="en-US" dirty="0"/>
              <a:t> SQL Server (5)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1C4BF86E-E4CE-4188-8AFE-EAE25AA4DA6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14340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D57487-2414-F935-CF1D-5C9205BFE16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ru-RU" dirty="0"/>
              <a:t>На втора</a:t>
            </a:r>
            <a:r>
              <a:rPr lang="bg-BG" dirty="0"/>
              <a:t>та</a:t>
            </a:r>
            <a:r>
              <a:rPr lang="ru-RU" dirty="0"/>
              <a:t> страница изберете: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With Integrated Windows authentication</a:t>
            </a:r>
            <a:r>
              <a:rPr lang="bg-BG" dirty="0"/>
              <a:t>.</a:t>
            </a:r>
            <a:r>
              <a:rPr lang="ru-RU" dirty="0"/>
              <a:t> Свържете се чрез потребителски акаунт в </a:t>
            </a:r>
            <a:r>
              <a:rPr lang="ru-RU" b="1" dirty="0">
                <a:solidFill>
                  <a:schemeClr val="bg1"/>
                </a:solidFill>
              </a:rPr>
              <a:t>Windows</a:t>
            </a:r>
          </a:p>
          <a:p>
            <a:pPr lvl="2">
              <a:lnSpc>
                <a:spcPct val="100000"/>
              </a:lnSpc>
              <a:buClr>
                <a:schemeClr val="tx1"/>
              </a:buClr>
            </a:pPr>
            <a:r>
              <a:rPr lang="ru-RU" dirty="0"/>
              <a:t>По избор въведете </a:t>
            </a:r>
            <a:r>
              <a:rPr lang="en-US" b="1" dirty="0">
                <a:solidFill>
                  <a:schemeClr val="bg1"/>
                </a:solidFill>
              </a:rPr>
              <a:t>Service Principle </a:t>
            </a:r>
            <a:r>
              <a:rPr lang="bg-BG" b="1" dirty="0">
                <a:solidFill>
                  <a:schemeClr val="bg1"/>
                </a:solidFill>
              </a:rPr>
              <a:t>име</a:t>
            </a:r>
            <a:r>
              <a:rPr lang="ru-RU" dirty="0"/>
              <a:t> (SPN)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2E94955-8418-FFCA-6DDE-775AB4D17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Импортиране на данни от</a:t>
            </a:r>
            <a:r>
              <a:rPr lang="en-US" dirty="0"/>
              <a:t> SQL Server (6)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A99FF62-350B-F50C-CBA9-3B2A93EB75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3707" y="3544886"/>
            <a:ext cx="3924587" cy="316476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5" name="Slide Number">
            <a:extLst>
              <a:ext uri="{FF2B5EF4-FFF2-40B4-BE49-F238E27FC236}">
                <a16:creationId xmlns:a16="http://schemas.microsoft.com/office/drawing/2014/main" id="{FFCCE3A0-6119-FC8B-AA72-79556F453A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0864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7F19DF1-FB41-E88B-FE96-951FAF72DFD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F73F9FF-2320-5E8D-6E65-B55D0A2944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121000" y="1196125"/>
            <a:ext cx="3887498" cy="5528766"/>
          </a:xfrm>
        </p:spPr>
        <p:txBody>
          <a:bodyPr>
            <a:normAutofit/>
          </a:bodyPr>
          <a:lstStyle/>
          <a:p>
            <a:r>
              <a:rPr lang="en-US" sz="3200" b="1" dirty="0"/>
              <a:t>MS Access</a:t>
            </a:r>
          </a:p>
          <a:p>
            <a:pPr lvl="1"/>
            <a:r>
              <a:rPr lang="bg-BG" sz="2800" dirty="0"/>
              <a:t>Настолна система за менажиране на бази данни</a:t>
            </a:r>
          </a:p>
          <a:p>
            <a:pPr lvl="1"/>
            <a:r>
              <a:rPr lang="bg-BG" sz="2800" dirty="0"/>
              <a:t>Таблици, връзки, заявки, отчети, формуляри</a:t>
            </a:r>
            <a:endParaRPr lang="en-US" sz="28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682D1C9-1C3D-D45B-5274-8A21AF0A2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Какво е </a:t>
            </a:r>
            <a:r>
              <a:rPr lang="en-US" dirty="0"/>
              <a:t>MS Access?</a:t>
            </a:r>
          </a:p>
        </p:txBody>
      </p:sp>
      <p:pic>
        <p:nvPicPr>
          <p:cNvPr id="5" name="Picture 2" descr="Access: Working with Tables">
            <a:extLst>
              <a:ext uri="{FF2B5EF4-FFF2-40B4-BE49-F238E27FC236}">
                <a16:creationId xmlns:a16="http://schemas.microsoft.com/office/drawing/2014/main" id="{01DB5ED8-EF17-B90D-1148-58E8B3ACC3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0242" y="1404000"/>
            <a:ext cx="7579438" cy="5220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24375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515BAFC-4914-B5B7-A35F-93F72D92C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Импортиране на данни от</a:t>
            </a:r>
            <a:r>
              <a:rPr lang="en-US" dirty="0"/>
              <a:t> SQL Server (</a:t>
            </a:r>
            <a:r>
              <a:rPr lang="bg-BG" dirty="0"/>
              <a:t>7</a:t>
            </a:r>
            <a:r>
              <a:rPr lang="en-US" dirty="0"/>
              <a:t>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ACB2972-968C-F528-49CF-F67BF579E1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742467"/>
            <a:ext cx="5372850" cy="435353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D841FE4-8876-8679-486B-14412DBBEC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2432" y="1742467"/>
            <a:ext cx="5315692" cy="432495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5" name="Slide Number">
            <a:extLst>
              <a:ext uri="{FF2B5EF4-FFF2-40B4-BE49-F238E27FC236}">
                <a16:creationId xmlns:a16="http://schemas.microsoft.com/office/drawing/2014/main" id="{374325BB-74CC-4CFC-C439-90E67E4E6B0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65196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03F4D6-E31E-D7CF-AF02-E161B683894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Изберете </a:t>
            </a:r>
            <a:r>
              <a:rPr lang="ru-RU" b="1" dirty="0">
                <a:solidFill>
                  <a:schemeClr val="bg1"/>
                </a:solidFill>
              </a:rPr>
              <a:t>таблици</a:t>
            </a:r>
            <a:r>
              <a:rPr lang="ru-RU" dirty="0"/>
              <a:t> за </a:t>
            </a:r>
            <a:r>
              <a:rPr lang="ru-RU" dirty="0" err="1"/>
              <a:t>импортиране</a:t>
            </a:r>
            <a:r>
              <a:rPr lang="ru-RU" dirty="0"/>
              <a:t>:</a:t>
            </a:r>
          </a:p>
          <a:p>
            <a:pPr lvl="1"/>
            <a:r>
              <a:rPr lang="ru-RU" dirty="0"/>
              <a:t>В диалоговия прозорец </a:t>
            </a:r>
            <a:r>
              <a:rPr lang="en-US" b="1" dirty="0">
                <a:solidFill>
                  <a:schemeClr val="bg1"/>
                </a:solidFill>
              </a:rPr>
              <a:t>Link</a:t>
            </a:r>
            <a:r>
              <a:rPr lang="en-US" b="1" dirty="0"/>
              <a:t> </a:t>
            </a:r>
            <a:r>
              <a:rPr lang="en-US" b="1" dirty="0">
                <a:solidFill>
                  <a:schemeClr val="bg1"/>
                </a:solidFill>
              </a:rPr>
              <a:t>Tables</a:t>
            </a:r>
            <a:r>
              <a:rPr lang="bg-BG" dirty="0">
                <a:solidFill>
                  <a:schemeClr val="bg1"/>
                </a:solidFill>
              </a:rPr>
              <a:t> </a:t>
            </a:r>
            <a:r>
              <a:rPr lang="ru-RU" dirty="0"/>
              <a:t>или </a:t>
            </a:r>
            <a:r>
              <a:rPr lang="en-US" b="1" dirty="0">
                <a:solidFill>
                  <a:schemeClr val="bg1"/>
                </a:solidFill>
              </a:rPr>
              <a:t>Import</a:t>
            </a:r>
            <a:r>
              <a:rPr lang="en-US" b="1" dirty="0"/>
              <a:t> </a:t>
            </a:r>
            <a:r>
              <a:rPr lang="en-US" b="1" dirty="0">
                <a:solidFill>
                  <a:schemeClr val="bg1"/>
                </a:solidFill>
              </a:rPr>
              <a:t>Objects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/>
              <a:t>под </a:t>
            </a:r>
            <a:r>
              <a:rPr lang="en-US" b="1" dirty="0">
                <a:solidFill>
                  <a:schemeClr val="bg1"/>
                </a:solidFill>
              </a:rPr>
              <a:t>Tables</a:t>
            </a:r>
            <a:r>
              <a:rPr lang="ru-RU" dirty="0"/>
              <a:t> изберете </a:t>
            </a:r>
            <a:r>
              <a:rPr lang="ru-RU" b="1" dirty="0">
                <a:solidFill>
                  <a:schemeClr val="bg1"/>
                </a:solidFill>
              </a:rPr>
              <a:t>всяка таблица</a:t>
            </a:r>
            <a:r>
              <a:rPr lang="ru-RU" dirty="0"/>
              <a:t>, която искате да импортирате</a:t>
            </a:r>
            <a:endParaRPr lang="en-US" dirty="0"/>
          </a:p>
          <a:p>
            <a:pPr lvl="2"/>
            <a:r>
              <a:rPr lang="bg-BG" dirty="0"/>
              <a:t>Н</a:t>
            </a:r>
            <a:r>
              <a:rPr lang="ru-RU" dirty="0"/>
              <a:t>атиснете </a:t>
            </a:r>
            <a:r>
              <a:rPr lang="en-US" dirty="0">
                <a:latin typeface="Consolas" panose="020B0609020204030204" pitchFamily="49" charset="0"/>
              </a:rPr>
              <a:t>[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OK</a:t>
            </a:r>
            <a:r>
              <a:rPr lang="en-US" dirty="0">
                <a:latin typeface="Consolas" panose="020B0609020204030204" pitchFamily="49" charset="0"/>
              </a:rPr>
              <a:t>]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F1EB894-C240-74F0-0174-DACA705F9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Импортиране на данни от</a:t>
            </a:r>
            <a:r>
              <a:rPr lang="en-US" dirty="0"/>
              <a:t> SQL Server (</a:t>
            </a:r>
            <a:r>
              <a:rPr lang="bg-BG" dirty="0"/>
              <a:t>8</a:t>
            </a:r>
            <a:r>
              <a:rPr lang="en-US" dirty="0"/>
              <a:t>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EBF27C7C-47B1-88ED-46B6-CF2E1C19C42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  <p:pic>
        <p:nvPicPr>
          <p:cNvPr id="1028" name="Picture 4" descr="Data, import, information, table icon - Download on Iconfinder">
            <a:extLst>
              <a:ext uri="{FF2B5EF4-FFF2-40B4-BE49-F238E27FC236}">
                <a16:creationId xmlns:a16="http://schemas.microsoft.com/office/drawing/2014/main" id="{A4953463-59CD-FAFA-9158-EEE00AE47E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6000" y="3429000"/>
            <a:ext cx="3195000" cy="319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1941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294337"/>
            <a:ext cx="9470432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3400" y="1540935"/>
            <a:ext cx="9051235" cy="5393265"/>
          </a:xfrm>
        </p:spPr>
        <p:txBody>
          <a:bodyPr>
            <a:noAutofit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marL="360363" indent="-360000" fontAlgn="base">
              <a:lnSpc>
                <a:spcPct val="100000"/>
              </a:lnSpc>
              <a:spcAft>
                <a:spcPts val="0"/>
              </a:spcAft>
              <a:buClr>
                <a:schemeClr val="bg2"/>
              </a:buClr>
            </a:pPr>
            <a:r>
              <a:rPr lang="en-US" sz="4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MS Access</a:t>
            </a:r>
            <a:r>
              <a:rPr lang="bg-BG" sz="4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bg-BG" sz="4000" b="1" dirty="0"/>
              <a:t>== СУБД с интуитивен интерфейс</a:t>
            </a:r>
            <a:endParaRPr lang="en-US" sz="4000" b="1" dirty="0"/>
          </a:p>
          <a:p>
            <a:pPr lvl="1">
              <a:lnSpc>
                <a:spcPct val="100000"/>
              </a:lnSpc>
              <a:spcAft>
                <a:spcPts val="0"/>
              </a:spcAft>
            </a:pPr>
            <a:r>
              <a:rPr lang="ru-RU" sz="3600" b="1" dirty="0">
                <a:solidFill>
                  <a:schemeClr val="bg2"/>
                </a:solidFill>
              </a:rPr>
              <a:t>Мощни инструменти за </a:t>
            </a:r>
            <a:r>
              <a:rPr lang="ru-RU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съхранение</a:t>
            </a:r>
            <a:r>
              <a:rPr lang="ru-RU" sz="3600" b="1" dirty="0">
                <a:solidFill>
                  <a:schemeClr val="bg2"/>
                </a:solidFill>
              </a:rPr>
              <a:t>, </a:t>
            </a:r>
            <a:r>
              <a:rPr lang="ru-RU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управление</a:t>
            </a:r>
            <a:r>
              <a:rPr lang="ru-RU" sz="3600" b="1" dirty="0">
                <a:solidFill>
                  <a:schemeClr val="bg2"/>
                </a:solidFill>
              </a:rPr>
              <a:t> и </a:t>
            </a:r>
            <a:r>
              <a:rPr lang="ru-RU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анализ</a:t>
            </a:r>
            <a:r>
              <a:rPr lang="ru-RU" sz="3600" b="1" dirty="0">
                <a:solidFill>
                  <a:schemeClr val="bg2"/>
                </a:solidFill>
              </a:rPr>
              <a:t> на данни</a:t>
            </a:r>
          </a:p>
          <a:p>
            <a:pPr>
              <a:lnSpc>
                <a:spcPct val="100000"/>
              </a:lnSpc>
              <a:spcAft>
                <a:spcPts val="0"/>
              </a:spcAft>
              <a:buClr>
                <a:schemeClr val="bg2"/>
              </a:buClr>
            </a:pPr>
            <a:r>
              <a:rPr lang="ru-RU" sz="4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Импортиране</a:t>
            </a:r>
            <a:r>
              <a:rPr lang="ru-RU" sz="4000" b="1" dirty="0">
                <a:solidFill>
                  <a:schemeClr val="bg2"/>
                </a:solidFill>
              </a:rPr>
              <a:t> на </a:t>
            </a:r>
            <a:r>
              <a:rPr lang="ru-RU" sz="4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външни</a:t>
            </a:r>
            <a:r>
              <a:rPr lang="ru-RU" sz="4000" b="1" dirty="0">
                <a:solidFill>
                  <a:schemeClr val="bg2"/>
                </a:solidFill>
              </a:rPr>
              <a:t> </a:t>
            </a:r>
            <a:r>
              <a:rPr lang="ru-RU" sz="4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данни</a:t>
            </a:r>
          </a:p>
          <a:p>
            <a:pPr lvl="1">
              <a:lnSpc>
                <a:spcPct val="100000"/>
              </a:lnSpc>
              <a:spcAft>
                <a:spcPts val="0"/>
              </a:spcAft>
              <a:buClr>
                <a:schemeClr val="bg2"/>
              </a:buClr>
            </a:pPr>
            <a:r>
              <a:rPr lang="en-US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Excel</a:t>
            </a:r>
          </a:p>
          <a:p>
            <a:pPr lvl="1">
              <a:lnSpc>
                <a:spcPct val="100000"/>
              </a:lnSpc>
              <a:spcAft>
                <a:spcPts val="0"/>
              </a:spcAft>
              <a:buClr>
                <a:schemeClr val="bg2"/>
              </a:buClr>
            </a:pPr>
            <a:r>
              <a:rPr lang="en-US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SQL</a:t>
            </a:r>
            <a:r>
              <a:rPr lang="en-US" sz="3600" b="1" dirty="0">
                <a:solidFill>
                  <a:schemeClr val="bg2"/>
                </a:solidFill>
              </a:rPr>
              <a:t> </a:t>
            </a:r>
            <a:r>
              <a:rPr lang="en-US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Server</a:t>
            </a:r>
          </a:p>
        </p:txBody>
      </p:sp>
      <p:pic>
        <p:nvPicPr>
          <p:cNvPr id="13" name="Picture SoftUni Mascot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810597" y="4204252"/>
            <a:ext cx="2056123" cy="2225242"/>
          </a:xfrm>
          <a:prstGeom prst="rect">
            <a:avLst/>
          </a:prstGeom>
        </p:spPr>
      </p:pic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73E055E2-4900-665F-E74D-E116BB62731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98377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2530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  <p:sp>
        <p:nvSpPr>
          <p:cNvPr id="4" name="Slide Number">
            <a:extLst>
              <a:ext uri="{FF2B5EF4-FFF2-40B4-BE49-F238E27FC236}">
                <a16:creationId xmlns:a16="http://schemas.microsoft.com/office/drawing/2014/main" id="{897463E4-B183-E195-0D26-F2C348C999F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1147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Система за управление на бази данни (</a:t>
            </a:r>
            <a:r>
              <a:rPr lang="bg-BG" b="1" dirty="0">
                <a:solidFill>
                  <a:schemeClr val="bg1"/>
                </a:solidFill>
              </a:rPr>
              <a:t>СУБД</a:t>
            </a:r>
            <a:r>
              <a:rPr lang="bg-BG" dirty="0"/>
              <a:t>) от Microsoft </a:t>
            </a:r>
          </a:p>
          <a:p>
            <a:pPr lvl="1"/>
            <a:r>
              <a:rPr lang="ru-RU" dirty="0"/>
              <a:t>Предоставя мощни </a:t>
            </a:r>
            <a:r>
              <a:rPr lang="ru-RU" b="1" dirty="0">
                <a:solidFill>
                  <a:schemeClr val="bg1"/>
                </a:solidFill>
              </a:rPr>
              <a:t>инструменти</a:t>
            </a:r>
            <a:r>
              <a:rPr lang="ru-RU" dirty="0"/>
              <a:t> за </a:t>
            </a:r>
            <a:r>
              <a:rPr lang="ru-RU" b="1" dirty="0">
                <a:solidFill>
                  <a:schemeClr val="bg1"/>
                </a:solidFill>
              </a:rPr>
              <a:t>съхранение</a:t>
            </a:r>
            <a:r>
              <a:rPr lang="ru-RU" dirty="0"/>
              <a:t>, </a:t>
            </a:r>
            <a:r>
              <a:rPr lang="ru-RU" b="1" dirty="0">
                <a:solidFill>
                  <a:schemeClr val="bg1"/>
                </a:solidFill>
              </a:rPr>
              <a:t>управление</a:t>
            </a:r>
            <a:r>
              <a:rPr lang="ru-RU" dirty="0"/>
              <a:t> и </a:t>
            </a:r>
            <a:r>
              <a:rPr lang="ru-RU" b="1" dirty="0">
                <a:solidFill>
                  <a:schemeClr val="bg1"/>
                </a:solidFill>
              </a:rPr>
              <a:t>анализ</a:t>
            </a:r>
            <a:r>
              <a:rPr lang="ru-RU" dirty="0"/>
              <a:t> на </a:t>
            </a:r>
            <a:r>
              <a:rPr lang="ru-RU" b="1" dirty="0">
                <a:solidFill>
                  <a:schemeClr val="bg1"/>
                </a:solidFill>
              </a:rPr>
              <a:t>данни</a:t>
            </a:r>
            <a:endParaRPr lang="bg-BG" b="1" dirty="0">
              <a:solidFill>
                <a:schemeClr val="bg1"/>
              </a:solidFill>
            </a:endParaRPr>
          </a:p>
          <a:p>
            <a:pPr lvl="1"/>
            <a:r>
              <a:rPr lang="bg-BG" dirty="0"/>
              <a:t>Л</a:t>
            </a:r>
            <a:r>
              <a:rPr lang="ru-RU" dirty="0"/>
              <a:t>есно създаване на </a:t>
            </a:r>
            <a:r>
              <a:rPr lang="ru-RU" b="1" dirty="0">
                <a:solidFill>
                  <a:schemeClr val="bg1"/>
                </a:solidFill>
              </a:rPr>
              <a:t>бази данни</a:t>
            </a:r>
            <a:r>
              <a:rPr lang="ru-RU" dirty="0"/>
              <a:t>, </a:t>
            </a:r>
            <a:r>
              <a:rPr lang="ru-RU" b="1" dirty="0">
                <a:solidFill>
                  <a:schemeClr val="bg1"/>
                </a:solidFill>
              </a:rPr>
              <a:t>формуляри</a:t>
            </a:r>
            <a:r>
              <a:rPr lang="ru-RU" dirty="0"/>
              <a:t>, </a:t>
            </a:r>
            <a:r>
              <a:rPr lang="ru-RU" b="1" dirty="0">
                <a:solidFill>
                  <a:schemeClr val="bg1"/>
                </a:solidFill>
              </a:rPr>
              <a:t>отчети</a:t>
            </a:r>
            <a:r>
              <a:rPr lang="ru-RU" dirty="0"/>
              <a:t> и </a:t>
            </a:r>
            <a:r>
              <a:rPr lang="ru-RU" b="1" dirty="0">
                <a:solidFill>
                  <a:schemeClr val="bg1"/>
                </a:solidFill>
              </a:rPr>
              <a:t>заявки</a:t>
            </a:r>
          </a:p>
          <a:p>
            <a:pPr lvl="1">
              <a:buClr>
                <a:schemeClr val="tx1"/>
              </a:buClr>
            </a:pPr>
            <a:r>
              <a:rPr lang="ru-RU" b="1" dirty="0">
                <a:solidFill>
                  <a:schemeClr val="bg1"/>
                </a:solidFill>
              </a:rPr>
              <a:t>Интуитивен</a:t>
            </a:r>
            <a:r>
              <a:rPr lang="ru-RU" dirty="0"/>
              <a:t> потребителски интерфейс</a:t>
            </a:r>
          </a:p>
          <a:p>
            <a:pPr lvl="1">
              <a:buClr>
                <a:schemeClr val="tx1"/>
              </a:buClr>
            </a:pPr>
            <a:r>
              <a:rPr lang="ru-RU" b="1" dirty="0">
                <a:solidFill>
                  <a:schemeClr val="bg1"/>
                </a:solidFill>
              </a:rPr>
              <a:t>Интеграция</a:t>
            </a:r>
            <a:r>
              <a:rPr lang="ru-RU" dirty="0"/>
              <a:t> с други </a:t>
            </a:r>
            <a:r>
              <a:rPr lang="ru-RU" b="1" dirty="0">
                <a:solidFill>
                  <a:schemeClr val="bg1"/>
                </a:solidFill>
              </a:rPr>
              <a:t>Microsoft</a:t>
            </a:r>
            <a:r>
              <a:rPr lang="ru-RU" dirty="0"/>
              <a:t> </a:t>
            </a:r>
            <a:r>
              <a:rPr lang="ru-RU" b="1" dirty="0">
                <a:solidFill>
                  <a:schemeClr val="bg1"/>
                </a:solidFill>
              </a:rPr>
              <a:t>продукти</a:t>
            </a:r>
          </a:p>
          <a:p>
            <a:pPr lvl="2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Excel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Word</a:t>
            </a:r>
            <a:r>
              <a:rPr lang="en-US" dirty="0"/>
              <a:t> </a:t>
            </a:r>
            <a:r>
              <a:rPr lang="bg-BG" dirty="0"/>
              <a:t>и др.</a:t>
            </a:r>
            <a:endParaRPr lang="en-US" b="1" dirty="0">
              <a:solidFill>
                <a:schemeClr val="bg1"/>
              </a:solidFill>
            </a:endParaRPr>
          </a:p>
          <a:p>
            <a:pPr lvl="1"/>
            <a:r>
              <a:rPr lang="bg-BG" dirty="0"/>
              <a:t>Част от Microsoft Office пакета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е </a:t>
            </a:r>
            <a:r>
              <a:rPr lang="en-US" dirty="0"/>
              <a:t>MS Access?</a:t>
            </a:r>
          </a:p>
        </p:txBody>
      </p:sp>
      <p:pic>
        <p:nvPicPr>
          <p:cNvPr id="65538" name="Picture 2" descr="What Is Microsoft Access And How To Use It? [review, 45% OF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56000" y="4059000"/>
            <a:ext cx="2209800" cy="2209800"/>
          </a:xfrm>
          <a:prstGeom prst="rect">
            <a:avLst/>
          </a:prstGeom>
          <a:noFill/>
        </p:spPr>
      </p:pic>
      <p:sp>
        <p:nvSpPr>
          <p:cNvPr id="5" name="Slide Number">
            <a:extLst>
              <a:ext uri="{FF2B5EF4-FFF2-40B4-BE49-F238E27FC236}">
                <a16:creationId xmlns:a16="http://schemas.microsoft.com/office/drawing/2014/main" id="{6313EAB0-93C8-35FC-17AB-FC39063E41B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93421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5C31C9B-464B-265F-DF9C-24209503F6A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CC61BB-B002-69C8-E794-6FD5039D54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Отворете </a:t>
            </a:r>
            <a:r>
              <a:rPr lang="en-US" dirty="0">
                <a:hlinkClick r:id="rId2"/>
              </a:rPr>
              <a:t>https://portal.office.com/account/#installs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4A1CEA1-A1C8-38B3-C56A-4FAA18B08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Инсталация на </a:t>
            </a:r>
            <a:r>
              <a:rPr lang="en-US" dirty="0"/>
              <a:t>MS Access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E00EF3E-84D1-2BF2-0D86-9F90C8C66A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1987188"/>
            <a:ext cx="9000002" cy="45601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7" name="AutoShape 7">
            <a:extLst>
              <a:ext uri="{FF2B5EF4-FFF2-40B4-BE49-F238E27FC236}">
                <a16:creationId xmlns:a16="http://schemas.microsoft.com/office/drawing/2014/main" id="{F7470F73-3C08-8244-4ACC-63FEEC1A1C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53111" y="2067374"/>
            <a:ext cx="1842889" cy="1350000"/>
          </a:xfrm>
          <a:prstGeom prst="wedgeRoundRectCallout">
            <a:avLst>
              <a:gd name="adj1" fmla="val -82175"/>
              <a:gd name="adj2" fmla="val 4419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399" b="1" noProof="1">
                <a:solidFill>
                  <a:srgbClr val="FFFFFF"/>
                </a:solidFill>
              </a:rPr>
              <a:t>Изисква се лиценз за </a:t>
            </a:r>
            <a:r>
              <a:rPr lang="en-US" sz="2399" b="1" noProof="1">
                <a:solidFill>
                  <a:srgbClr val="FFFFFF"/>
                </a:solidFill>
              </a:rPr>
              <a:t>Office 365</a:t>
            </a:r>
          </a:p>
        </p:txBody>
      </p:sp>
    </p:spTree>
    <p:extLst>
      <p:ext uri="{BB962C8B-B14F-4D97-AF65-F5344CB8AC3E}">
        <p14:creationId xmlns:p14="http://schemas.microsoft.com/office/powerpoint/2010/main" val="4244781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7986000" y="1196125"/>
            <a:ext cx="3999010" cy="5528766"/>
          </a:xfrm>
        </p:spPr>
        <p:txBody>
          <a:bodyPr/>
          <a:lstStyle/>
          <a:p>
            <a:pPr>
              <a:buClr>
                <a:srgbClr val="224464"/>
              </a:buClr>
            </a:pPr>
            <a:r>
              <a:rPr lang="en-US" b="1" dirty="0">
                <a:solidFill>
                  <a:schemeClr val="bg1"/>
                </a:solidFill>
              </a:rPr>
              <a:t>MS </a:t>
            </a:r>
            <a:r>
              <a:rPr lang="ru-RU" b="1" dirty="0">
                <a:solidFill>
                  <a:schemeClr val="bg1"/>
                </a:solidFill>
              </a:rPr>
              <a:t>Access </a:t>
            </a:r>
            <a:r>
              <a:rPr lang="ru-RU" dirty="0"/>
              <a:t>предоставя лесен и мощен начин за </a:t>
            </a:r>
            <a:r>
              <a:rPr lang="ru-RU" b="1" dirty="0"/>
              <a:t>работа с таблици</a:t>
            </a:r>
            <a:endParaRPr lang="en-US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Таблици в </a:t>
            </a:r>
            <a:r>
              <a:rPr lang="en-US" dirty="0"/>
              <a:t>MS Access</a:t>
            </a:r>
          </a:p>
        </p:txBody>
      </p:sp>
      <p:pic>
        <p:nvPicPr>
          <p:cNvPr id="41986" name="Picture 2" descr="Access: Working with Table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1128" y="1372024"/>
            <a:ext cx="7579438" cy="5220000"/>
          </a:xfrm>
          <a:prstGeom prst="rect">
            <a:avLst/>
          </a:prstGeom>
          <a:noFill/>
        </p:spPr>
      </p:pic>
      <p:sp>
        <p:nvSpPr>
          <p:cNvPr id="5" name="Slide Number">
            <a:extLst>
              <a:ext uri="{FF2B5EF4-FFF2-40B4-BE49-F238E27FC236}">
                <a16:creationId xmlns:a16="http://schemas.microsoft.com/office/drawing/2014/main" id="{134AC107-2322-B6D2-607A-54FB1FF058F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80954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F9C6C062-83C9-00C5-9924-8005F6168DFA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Инсталиране на програмата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9E3260E-E79E-AE66-7013-E5D85884F51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Инсталация</a:t>
            </a:r>
            <a:endParaRPr lang="en-US" dirty="0"/>
          </a:p>
        </p:txBody>
      </p:sp>
      <p:pic>
        <p:nvPicPr>
          <p:cNvPr id="7" name="Picture 6" descr="A blue and white logo with a key in the center&#10;&#10;Description automatically generated">
            <a:extLst>
              <a:ext uri="{FF2B5EF4-FFF2-40B4-BE49-F238E27FC236}">
                <a16:creationId xmlns:a16="http://schemas.microsoft.com/office/drawing/2014/main" id="{25794051-1F23-922C-2926-FFFD5739A6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38" t="14065" r="14570" b="14205"/>
          <a:stretch/>
        </p:blipFill>
        <p:spPr>
          <a:xfrm>
            <a:off x="4629757" y="1134000"/>
            <a:ext cx="2932485" cy="2979784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1678312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85AE485-2435-4A2C-3FE7-867484E978F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5381A6-9633-A6DC-F9E4-95CDD0DC726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6000" y="1196125"/>
            <a:ext cx="11930042" cy="5528766"/>
          </a:xfrm>
        </p:spPr>
        <p:txBody>
          <a:bodyPr/>
          <a:lstStyle/>
          <a:p>
            <a:r>
              <a:rPr lang="bg-BG" dirty="0"/>
              <a:t>Изисква се </a:t>
            </a:r>
            <a:r>
              <a:rPr lang="bg-BG" b="1" dirty="0">
                <a:solidFill>
                  <a:schemeClr val="bg1"/>
                </a:solidFill>
              </a:rPr>
              <a:t>платен акаунт </a:t>
            </a:r>
            <a:r>
              <a:rPr lang="bg-BG" dirty="0"/>
              <a:t>(например от </a:t>
            </a:r>
            <a:r>
              <a:rPr lang="bg-BG" b="1" dirty="0"/>
              <a:t>училище</a:t>
            </a:r>
            <a:r>
              <a:rPr lang="bg-BG" dirty="0"/>
              <a:t>) в </a:t>
            </a:r>
            <a:r>
              <a:rPr lang="en-US" b="1" dirty="0">
                <a:solidFill>
                  <a:schemeClr val="bg1"/>
                </a:solidFill>
              </a:rPr>
              <a:t>Microsoft 365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(</a:t>
            </a:r>
            <a:r>
              <a:rPr lang="en-US" b="1" dirty="0">
                <a:solidFill>
                  <a:schemeClr val="bg1"/>
                </a:solidFill>
              </a:rPr>
              <a:t>Office</a:t>
            </a:r>
            <a:r>
              <a:rPr lang="en-US" dirty="0"/>
              <a:t>)</a:t>
            </a:r>
            <a:endParaRPr lang="bg-BG" dirty="0"/>
          </a:p>
          <a:p>
            <a:r>
              <a:rPr lang="bg-BG" dirty="0"/>
              <a:t>Влезте в акаунта си: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7A10AAD-77A4-EE65-7410-03EA2CDCC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Инсталация на </a:t>
            </a:r>
            <a:r>
              <a:rPr lang="en-US" dirty="0"/>
              <a:t>MS Access</a:t>
            </a:r>
            <a:r>
              <a:rPr lang="bg-BG" dirty="0"/>
              <a:t> (1)</a:t>
            </a:r>
            <a:endParaRPr lang="en-US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55E112BD-EF82-204D-EF14-CB3603742C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6000" y="2214000"/>
            <a:ext cx="5424562" cy="4095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42193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4047</TotalTime>
  <Words>1606</Words>
  <Application>Microsoft Office PowerPoint</Application>
  <PresentationFormat>Widescreen</PresentationFormat>
  <Paragraphs>249</Paragraphs>
  <Slides>44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0" baseType="lpstr">
      <vt:lpstr>Arial</vt:lpstr>
      <vt:lpstr>Calibri</vt:lpstr>
      <vt:lpstr>Consolas</vt:lpstr>
      <vt:lpstr>Segoe UI</vt:lpstr>
      <vt:lpstr>Wingdings</vt:lpstr>
      <vt:lpstr>SoftUni</vt:lpstr>
      <vt:lpstr>Работа с MS Access</vt:lpstr>
      <vt:lpstr>Съдържание</vt:lpstr>
      <vt:lpstr>Същност и употреба</vt:lpstr>
      <vt:lpstr>Какво е MS Access?</vt:lpstr>
      <vt:lpstr>Какво е MS Access?</vt:lpstr>
      <vt:lpstr>Инсталация на MS Access</vt:lpstr>
      <vt:lpstr>Таблици в MS Access</vt:lpstr>
      <vt:lpstr>Инсталация</vt:lpstr>
      <vt:lpstr>Инсталация на MS Access (1)</vt:lpstr>
      <vt:lpstr>Инсталация на MS Access (2)</vt:lpstr>
      <vt:lpstr>Създаване на таблици и  попълване на данни</vt:lpstr>
      <vt:lpstr>Създаване на база данни (1)</vt:lpstr>
      <vt:lpstr>Създаване на база данни (2)</vt:lpstr>
      <vt:lpstr>Създаване на таблици (2)</vt:lpstr>
      <vt:lpstr>Данни в таблиците</vt:lpstr>
      <vt:lpstr>Попълване на данни в таблица (1)</vt:lpstr>
      <vt:lpstr>Попълване на данни в таблица (1)</vt:lpstr>
      <vt:lpstr>Създаване на типизирана колона в таблица</vt:lpstr>
      <vt:lpstr>Попълване на данни в таблица (2)</vt:lpstr>
      <vt:lpstr>Свързване на таблици с падащ списък</vt:lpstr>
      <vt:lpstr>Връзка между таблици (1)</vt:lpstr>
      <vt:lpstr>Връзка между таблици (2)</vt:lpstr>
      <vt:lpstr>Връзка между таблици (3)</vt:lpstr>
      <vt:lpstr>Импортиране на външни данни</vt:lpstr>
      <vt:lpstr>Импортиране на данни (1)</vt:lpstr>
      <vt:lpstr>Импортиране на данни (2)</vt:lpstr>
      <vt:lpstr>Създаване на таблица чрез импортиране</vt:lpstr>
      <vt:lpstr>Импортиране на данни от Excel (1)</vt:lpstr>
      <vt:lpstr>Импортиране на данни от Excel (2)</vt:lpstr>
      <vt:lpstr>Импортиране на данни от Excel (2)</vt:lpstr>
      <vt:lpstr>Импортиране на данни от Excel (3)</vt:lpstr>
      <vt:lpstr>Импортиране на данни от Excel (4)</vt:lpstr>
      <vt:lpstr>Импортиране на данни от Excel (5)</vt:lpstr>
      <vt:lpstr>Импортиране на данни от SQL Server (1)</vt:lpstr>
      <vt:lpstr>Импортиране на данни от SQL Server (2)</vt:lpstr>
      <vt:lpstr>Импортиране на данни от SQL Server (3)</vt:lpstr>
      <vt:lpstr>Импортиране на данни от SQL Server (4)</vt:lpstr>
      <vt:lpstr>Импортиране на данни от SQL Server (5)</vt:lpstr>
      <vt:lpstr>Импортиране на данни от SQL Server (6)</vt:lpstr>
      <vt:lpstr>Импортиране на данни от SQL Server (7)</vt:lpstr>
      <vt:lpstr>Импортиране на данни от SQL Server (8)</vt:lpstr>
      <vt:lpstr>Обобщение</vt:lpstr>
      <vt:lpstr>Въпроси?</vt:lpstr>
      <vt:lpstr>Лиценз</vt:lpstr>
    </vt:vector>
  </TitlesOfParts>
  <Company>BG-IT-Edu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Работа с MS Access</dc:title>
  <dc:subject>Модул 3: Релационни бази данни</dc:subject>
  <dc:creator>BG-IT-Edu</dc:creator>
  <cp:keywords>SoftUni; Software University; programming; coding; computer programming; software development; software engineering; software technologies; digital skills; technical skills; training; course</cp:keywords>
  <dc:description>Open Programming and IT Courseware for IT Teachers (BG-IT-Edu): https://github.com/BG-IT-Edu
With the kind support of SoftUni: https://softuni.bg</dc:description>
  <cp:lastModifiedBy>Spasko Katsarski</cp:lastModifiedBy>
  <cp:revision>117</cp:revision>
  <dcterms:created xsi:type="dcterms:W3CDTF">2018-05-23T13:08:44Z</dcterms:created>
  <dcterms:modified xsi:type="dcterms:W3CDTF">2023-12-11T09:31:30Z</dcterms:modified>
  <cp:category>computer programming;programming;software development;software engineering</cp:category>
</cp:coreProperties>
</file>